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6459200" cy="21945600"/>
  <p:notesSz cx="6858000" cy="90344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0600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912">
          <p15:clr>
            <a:srgbClr val="A4A3A4"/>
          </p15:clr>
        </p15:guide>
        <p15:guide id="2" orient="horz" pos="13660">
          <p15:clr>
            <a:srgbClr val="A4A3A4"/>
          </p15:clr>
        </p15:guide>
        <p15:guide id="3" orient="horz" pos="2304">
          <p15:clr>
            <a:srgbClr val="A4A3A4"/>
          </p15:clr>
        </p15:guide>
        <p15:guide id="4" orient="horz" pos="164">
          <p15:clr>
            <a:srgbClr val="A4A3A4"/>
          </p15:clr>
        </p15:guide>
        <p15:guide id="5" orient="horz" pos="3127">
          <p15:clr>
            <a:srgbClr val="A4A3A4"/>
          </p15:clr>
        </p15:guide>
        <p15:guide id="6" orient="horz" pos="576">
          <p15:clr>
            <a:srgbClr val="A4A3A4"/>
          </p15:clr>
        </p15:guide>
        <p15:guide id="7" orient="horz" pos="7104">
          <p15:clr>
            <a:srgbClr val="A4A3A4"/>
          </p15:clr>
        </p15:guide>
        <p15:guide id="8" pos="5184">
          <p15:clr>
            <a:srgbClr val="A4A3A4"/>
          </p15:clr>
        </p15:guide>
        <p15:guide id="9" pos="3348">
          <p15:clr>
            <a:srgbClr val="A4A3A4"/>
          </p15:clr>
        </p15:guide>
        <p15:guide id="10" pos="10022">
          <p15:clr>
            <a:srgbClr val="A4A3A4"/>
          </p15:clr>
        </p15:guide>
        <p15:guide id="11" pos="6804">
          <p15:clr>
            <a:srgbClr val="A4A3A4"/>
          </p15:clr>
        </p15:guide>
        <p15:guide id="12" pos="108">
          <p15:clr>
            <a:srgbClr val="A4A3A4"/>
          </p15:clr>
        </p15:guide>
        <p15:guide id="13" pos="7020">
          <p15:clr>
            <a:srgbClr val="A4A3A4"/>
          </p15:clr>
        </p15:guide>
        <p15:guide id="14" pos="3564">
          <p15:clr>
            <a:srgbClr val="A4A3A4"/>
          </p15:clr>
        </p15:guide>
        <p15:guide id="15" pos="10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C0C"/>
    <a:srgbClr val="2163A1"/>
    <a:srgbClr val="B4D5E5"/>
    <a:srgbClr val="B6C7DA"/>
    <a:srgbClr val="0F7346"/>
    <a:srgbClr val="80C486"/>
    <a:srgbClr val="74D083"/>
    <a:srgbClr val="68D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416" y="52"/>
      </p:cViewPr>
      <p:guideLst>
        <p:guide orient="horz" pos="6912"/>
        <p:guide orient="horz" pos="13660"/>
        <p:guide orient="horz" pos="2304"/>
        <p:guide orient="horz" pos="164"/>
        <p:guide orient="horz" pos="3127"/>
        <p:guide orient="horz" pos="576"/>
        <p:guide orient="horz" pos="7104"/>
        <p:guide pos="5184"/>
        <p:guide pos="3348"/>
        <p:guide pos="10022"/>
        <p:guide pos="6804"/>
        <p:guide pos="108"/>
        <p:guide pos="7020"/>
        <p:guide pos="3564"/>
        <p:guide pos="10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2844" y="84"/>
      </p:cViewPr>
      <p:guideLst/>
    </p:cSldViewPr>
  </p:notesViewPr>
  <p:gridSpacing cx="228600" cy="228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t" anchorCtr="0" compatLnSpc="1">
            <a:prstTxWarp prst="textNoShape">
              <a:avLst/>
            </a:prstTxWarp>
          </a:bodyPr>
          <a:lstStyle>
            <a:lvl1pPr algn="l" defTabSz="896938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t" anchorCtr="0" compatLnSpc="1">
            <a:prstTxWarp prst="textNoShape">
              <a:avLst/>
            </a:prstTxWarp>
          </a:bodyPr>
          <a:lstStyle>
            <a:lvl1pPr algn="r" defTabSz="896938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80438"/>
            <a:ext cx="29718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b" anchorCtr="0" compatLnSpc="1">
            <a:prstTxWarp prst="textNoShape">
              <a:avLst/>
            </a:prstTxWarp>
          </a:bodyPr>
          <a:lstStyle>
            <a:lvl1pPr algn="l" defTabSz="896938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580438"/>
            <a:ext cx="29718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b" anchorCtr="0" compatLnSpc="1">
            <a:prstTxWarp prst="textNoShape">
              <a:avLst/>
            </a:prstTxWarp>
          </a:bodyPr>
          <a:lstStyle>
            <a:lvl1pPr algn="r" defTabSz="896938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A8AC9D2-F66F-4DE4-B029-28A821BFC2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4761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t" anchorCtr="0" compatLnSpc="1">
            <a:prstTxWarp prst="textNoShape">
              <a:avLst/>
            </a:prstTxWarp>
          </a:bodyPr>
          <a:lstStyle>
            <a:lvl1pPr algn="l" defTabSz="896938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t" anchorCtr="0" compatLnSpc="1">
            <a:prstTxWarp prst="textNoShape">
              <a:avLst/>
            </a:prstTxWarp>
          </a:bodyPr>
          <a:lstStyle>
            <a:lvl1pPr algn="r" defTabSz="896938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60588" y="677863"/>
            <a:ext cx="2538412" cy="3386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291013"/>
            <a:ext cx="5486400" cy="40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80438"/>
            <a:ext cx="29718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b" anchorCtr="0" compatLnSpc="1">
            <a:prstTxWarp prst="textNoShape">
              <a:avLst/>
            </a:prstTxWarp>
          </a:bodyPr>
          <a:lstStyle>
            <a:lvl1pPr algn="l" defTabSz="896938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580438"/>
            <a:ext cx="29718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75" tIns="44838" rIns="89675" bIns="44838" numCol="1" anchor="b" anchorCtr="0" compatLnSpc="1">
            <a:prstTxWarp prst="textNoShape">
              <a:avLst/>
            </a:prstTxWarp>
          </a:bodyPr>
          <a:lstStyle>
            <a:lvl1pPr algn="r" defTabSz="896938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67DE2EE-2FE1-4617-81F3-D327666DD0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isawub@gmail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s02ia3@abdn.ac.uk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6459200" cy="3200400"/>
          </a:xfrm>
          <a:prstGeom prst="rect">
            <a:avLst/>
          </a:prstGeom>
          <a:solidFill>
            <a:srgbClr val="00B0F0"/>
          </a:solidFill>
        </p:spPr>
        <p:txBody>
          <a:bodyPr vert="horz"/>
          <a:lstStyle>
            <a:lvl1pPr>
              <a:defRPr sz="3600" baseline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Gendered and Stratified Pathways: A Stress Process Model of Neighborhood Disorder, Social Support, and Adolescent Depression in Addis Ababa Ethiopia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Isayas Wubshet*, </a:t>
            </a:r>
            <a:r>
              <a:rPr lang="en-US" dirty="0" err="1" smtClean="0"/>
              <a:t>Kibur</a:t>
            </a:r>
            <a:r>
              <a:rPr lang="en-US" dirty="0" smtClean="0"/>
              <a:t> </a:t>
            </a:r>
            <a:r>
              <a:rPr lang="en-US" dirty="0" err="1" smtClean="0"/>
              <a:t>Engedawork</a:t>
            </a:r>
            <a:r>
              <a:rPr lang="en-US" dirty="0" smtClean="0"/>
              <a:t>, Pamela Abbott</a:t>
            </a:r>
            <a:br>
              <a:rPr lang="en-US" dirty="0" smtClean="0"/>
            </a:br>
            <a:r>
              <a:rPr lang="en-US" dirty="0" smtClean="0"/>
              <a:t>*Addis Ababa University and University of Aberdeen (PhD fellow)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Rectangle 44">
            <a:extLst>
              <a:ext uri="{FF2B5EF4-FFF2-40B4-BE49-F238E27FC236}">
                <a16:creationId xmlns="" xmlns:a16="http://schemas.microsoft.com/office/drawing/2014/main" id="{37A4E300-EDDD-18DE-30BB-1FFEFDA5B26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8100" y="19431000"/>
            <a:ext cx="16497300" cy="251460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/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WU-CMHS,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Wollo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Tertiary Care  and Teaching</a:t>
            </a:r>
            <a:r>
              <a:rPr lang="en-US" sz="3200" b="1" baseline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Hospital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baseline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Tertiary Care Campus</a:t>
            </a:r>
            <a:endParaRPr lang="en-US" sz="3200" b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2</a:t>
            </a:r>
            <a:r>
              <a:rPr lang="en-US" sz="3200" b="1" baseline="30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US" sz="3200" b="1" baseline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baseline="30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Health Research Conference 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March</a:t>
            </a:r>
            <a:r>
              <a:rPr lang="en-US" sz="3200" b="1" baseline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26-27, 2026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Dessie | Ethiopia</a:t>
            </a:r>
            <a:endParaRPr lang="en-US" altLang="en-US" sz="3200" dirty="0">
              <a:solidFill>
                <a:schemeClr val="bg1"/>
              </a:solidFill>
              <a:latin typeface="Oswald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0AD84C1-DE62-4435-8DFE-95CF52DDB79A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9888200"/>
            <a:ext cx="2127351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E66CB9-9BF1-4FF9-8C8C-F599EDBD72D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0479" y="19888200"/>
            <a:ext cx="2089937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AutoShape 47"/>
          <p:cNvSpPr>
            <a:spLocks noChangeArrowheads="1"/>
          </p:cNvSpPr>
          <p:nvPr userDrawn="1"/>
        </p:nvSpPr>
        <p:spPr bwMode="auto">
          <a:xfrm>
            <a:off x="338328" y="3471647"/>
            <a:ext cx="7695815" cy="68234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12" name="Text Box 21"/>
          <p:cNvSpPr txBox="1">
            <a:spLocks noChangeArrowheads="1"/>
          </p:cNvSpPr>
          <p:nvPr userDrawn="1"/>
        </p:nvSpPr>
        <p:spPr bwMode="auto">
          <a:xfrm>
            <a:off x="385761" y="4163798"/>
            <a:ext cx="7600950" cy="470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Challenge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Adolescent depression = major public health issue &amp; top cause of disability;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Often begins early (ages 10–14) and continues into adulthood.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Context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90% of the world’s adolescents live in LMICs; research is limited;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 often ignore social stressors in family, school, and neighborhoods.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Addis Ababa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illness prevalence: 27.7%, higher than HIV/AIDS (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Kalkidan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2023);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eighborhood risks: overcrowding, crime, insecure housing, weak social infrastructure.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Gap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 adolescence underexplored;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Few studies link neighborhood disorder → social support → depression.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Framework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  <a:r>
              <a:rPr lang="en-US" altLang="en-US" sz="20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Process Theory (</a:t>
            </a:r>
            <a:r>
              <a:rPr lang="en-US" alt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Pearlin</a:t>
            </a:r>
            <a:r>
              <a:rPr lang="en-US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Mental health = stressors vs. protective resources (social support), shaped by gender, family, SES.</a:t>
            </a:r>
          </a:p>
        </p:txBody>
      </p:sp>
      <p:sp>
        <p:nvSpPr>
          <p:cNvPr id="13" name="AutoShape 47">
            <a:extLst>
              <a:ext uri="{FF2B5EF4-FFF2-40B4-BE49-F238E27FC236}">
                <a16:creationId xmlns:a16="http://schemas.microsoft.com/office/drawing/2014/main" xmlns="" id="{9E958543-E1FE-88A7-C7B6-859C6264FF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6719" y="9144000"/>
            <a:ext cx="7635874" cy="68234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bg1"/>
                </a:solidFill>
              </a:rPr>
              <a:t>Objectives </a:t>
            </a:r>
          </a:p>
        </p:txBody>
      </p:sp>
      <p:sp>
        <p:nvSpPr>
          <p:cNvPr id="14" name="Text Box 15"/>
          <p:cNvSpPr txBox="1">
            <a:spLocks noChangeArrowheads="1"/>
          </p:cNvSpPr>
          <p:nvPr userDrawn="1"/>
        </p:nvSpPr>
        <p:spPr bwMode="auto">
          <a:xfrm>
            <a:off x="449970" y="10201908"/>
            <a:ext cx="7512715" cy="202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determine among early adolescents in Addis Ababa whether: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Neighborhood disorder → depressive symptoms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Social support mediates this relationship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Pathways differ by gender, family structure &amp; SES</a:t>
            </a:r>
            <a:endParaRPr lang="en-US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n-US" sz="10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56"/>
          <p:cNvSpPr>
            <a:spLocks noChangeArrowheads="1"/>
          </p:cNvSpPr>
          <p:nvPr userDrawn="1"/>
        </p:nvSpPr>
        <p:spPr bwMode="auto">
          <a:xfrm>
            <a:off x="264189" y="12179430"/>
            <a:ext cx="7635874" cy="54977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16" name="Text Box 25">
            <a:extLst>
              <a:ext uri="{FF2B5EF4-FFF2-40B4-BE49-F238E27FC236}">
                <a16:creationId xmlns:a16="http://schemas.microsoft.com/office/drawing/2014/main" xmlns="" id="{607C668C-0C76-77FA-FA13-0BD593338C4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9970" y="13030200"/>
            <a:ext cx="7450093" cy="550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Where and Who?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indent="-342900" algn="just" defTabSz="21939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Setting: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public primary school in Merkato, Addis Ababa—an urban area facing poverty, overcrowding, and crime.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830 Students: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830 students in early adolescence (ages 10–14)</a:t>
            </a:r>
            <a:r>
              <a:rPr lang="en-US" sz="2000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What was measured?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Neighborhood Stress: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Perceptions of safety, crime, and physical disorder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Social Support: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help from family, friends, and significant others.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Wellbeing: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Signs of depression.</a:t>
            </a:r>
          </a:p>
          <a:p>
            <a:pPr marL="0" indent="0" algn="just">
              <a:buFont typeface="Arial" pitchFamily="34" charset="0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How was it studied?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Survey-Based: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Students completed reliable, tested questionnaires.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Smart Analysis: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Used advanced statistical modeling (SEM) to see if Social Support protects adolescents from neighborhood stress.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Comparisons: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Analyzed how these pathways differ by gender, family structure and perceived family income.</a:t>
            </a:r>
          </a:p>
          <a:p>
            <a:pPr algn="l" eaLnBrk="1" hangingPunct="1">
              <a:spcBef>
                <a:spcPct val="50000"/>
              </a:spcBef>
            </a:pPr>
            <a:endParaRPr lang="en-US" altLang="en-US" sz="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n-US" sz="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47">
            <a:extLst>
              <a:ext uri="{FF2B5EF4-FFF2-40B4-BE49-F238E27FC236}">
                <a16:creationId xmlns:a16="http://schemas.microsoft.com/office/drawing/2014/main" xmlns="" id="{1AF6A2EC-3E37-5155-C214-C794215D2A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91933" y="3402964"/>
            <a:ext cx="7695815" cy="68234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4" name="AutoShape 47">
            <a:extLst>
              <a:ext uri="{FF2B5EF4-FFF2-40B4-BE49-F238E27FC236}">
                <a16:creationId xmlns:a16="http://schemas.microsoft.com/office/drawing/2014/main" xmlns="" id="{C887AE52-7E51-5DCD-D1D5-ABB0EFEB892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00363" y="9161853"/>
            <a:ext cx="7730741" cy="66449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bg1"/>
                </a:solidFill>
              </a:rPr>
              <a:t>Conclusion and Recommendations </a:t>
            </a:r>
          </a:p>
        </p:txBody>
      </p:sp>
      <p:sp>
        <p:nvSpPr>
          <p:cNvPr id="25" name="Text Box 25"/>
          <p:cNvSpPr txBox="1">
            <a:spLocks noChangeArrowheads="1"/>
          </p:cNvSpPr>
          <p:nvPr userDrawn="1"/>
        </p:nvSpPr>
        <p:spPr bwMode="auto">
          <a:xfrm>
            <a:off x="8652482" y="9915165"/>
            <a:ext cx="7687385" cy="3816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Neighborhood disorder increases adolescent depression; social support helps protect.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Boys are more directly affected; girls benefit more from support.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Low-income and non-traditional families increase vulnerability.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200" b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Interventions should:</a:t>
            </a:r>
          </a:p>
          <a:p>
            <a:pPr marL="747713" indent="-342900" algn="l">
              <a:buFont typeface="Wingdings" pitchFamily="2" charset="2"/>
              <a:buChar char="ü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Reduce neighborhood disorder</a:t>
            </a:r>
          </a:p>
          <a:p>
            <a:pPr marL="747713" indent="-342900" algn="l">
              <a:buFont typeface="Wingdings" pitchFamily="2" charset="2"/>
              <a:buChar char="ü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Strengthen social support from family, peers, and schools</a:t>
            </a:r>
          </a:p>
          <a:p>
            <a:pPr marL="747713" indent="-342900" algn="l">
              <a:buFont typeface="Wingdings" pitchFamily="2" charset="2"/>
              <a:buChar char="ü"/>
            </a:pPr>
            <a:r>
              <a:rPr lang="en-US" sz="2200" b="0" dirty="0" smtClean="0">
                <a:latin typeface="Times New Roman" pitchFamily="18" charset="0"/>
                <a:cs typeface="Times New Roman" pitchFamily="18" charset="0"/>
              </a:rPr>
              <a:t>Focus on vulnerable groups: girls, low-income adolescents, and those from non-traditional families</a:t>
            </a:r>
          </a:p>
        </p:txBody>
      </p:sp>
      <p:sp>
        <p:nvSpPr>
          <p:cNvPr id="26" name="Text Box 45"/>
          <p:cNvSpPr txBox="1">
            <a:spLocks noChangeArrowheads="1"/>
          </p:cNvSpPr>
          <p:nvPr userDrawn="1"/>
        </p:nvSpPr>
        <p:spPr bwMode="auto">
          <a:xfrm>
            <a:off x="8633969" y="13731580"/>
            <a:ext cx="7663528" cy="1569660"/>
          </a:xfrm>
          <a:prstGeom prst="rect">
            <a:avLst/>
          </a:prstGeom>
          <a:solidFill>
            <a:srgbClr val="00B0F0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square" tIns="91440" bIns="91440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000" b="1" dirty="0">
                <a:solidFill>
                  <a:schemeClr val="bg1"/>
                </a:solidFill>
              </a:rPr>
              <a:t>Acknowledgements</a:t>
            </a: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Funding: NIHR (NIHR133712) | UK Government</a:t>
            </a: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Disclaimer: Views = authors only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AutoShape 47">
            <a:extLst>
              <a:ext uri="{FF2B5EF4-FFF2-40B4-BE49-F238E27FC236}">
                <a16:creationId xmlns:a16="http://schemas.microsoft.com/office/drawing/2014/main" xmlns="" id="{EFDACCFC-A76D-9683-0ADA-5A7D95DDC9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52482" y="16287948"/>
            <a:ext cx="7695816" cy="62845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bg1"/>
                </a:solidFill>
              </a:rPr>
              <a:t>Contact Address</a:t>
            </a:r>
          </a:p>
        </p:txBody>
      </p:sp>
      <p:sp>
        <p:nvSpPr>
          <p:cNvPr id="28" name="Rectangle 10"/>
          <p:cNvSpPr>
            <a:spLocks noChangeArrowheads="1"/>
          </p:cNvSpPr>
          <p:nvPr userDrawn="1"/>
        </p:nvSpPr>
        <p:spPr bwMode="auto">
          <a:xfrm>
            <a:off x="8659147" y="17014056"/>
            <a:ext cx="7628601" cy="158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marL="231775" indent="-231775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algn="l" eaLnBrk="1" hangingPunct="1">
              <a:spcBef>
                <a:spcPct val="20000"/>
              </a:spcBef>
            </a:pP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Isayas Wubshet </a:t>
            </a:r>
            <a:r>
              <a:rPr lang="en-US" alt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Alemu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Addis Ababa University </a:t>
            </a:r>
            <a:r>
              <a:rPr lang="en-US" altLang="en-US" sz="2400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University of Aberdeen, </a:t>
            </a:r>
            <a:r>
              <a:rPr lang="en-US" altLang="en-US" sz="2400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isawub@gmail.com/</a:t>
            </a:r>
            <a:r>
              <a:rPr lang="en-US" altLang="en-US" sz="2400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s02ia3@abdn.ac.uk</a:t>
            </a:r>
            <a:r>
              <a:rPr lang="en-US" altLang="en-US" sz="2400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+251911-071-642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5243277"/>
              </p:ext>
            </p:extLst>
          </p:nvPr>
        </p:nvGraphicFramePr>
        <p:xfrm>
          <a:off x="8652482" y="4800600"/>
          <a:ext cx="7635266" cy="351552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084302"/>
                <a:gridCol w="4550964"/>
              </a:tblGrid>
              <a:tr h="2776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Finding</a:t>
                      </a:r>
                      <a:endParaRPr lang="en-US" sz="2000" b="0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What It Means</a:t>
                      </a:r>
                      <a:endParaRPr lang="en-US" sz="2000" b="0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50" marR="6350" marT="6350" marB="0" anchor="ctr"/>
                </a:tc>
              </a:tr>
              <a:tr h="3740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Neighborhood Disorder → Depression</a:t>
                      </a:r>
                      <a:endParaRPr lang="en-US" sz="2000" b="1" i="0" u="none" strike="noStrike" dirty="0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Adolescents in tough neighborhoods report more depressive symptoms</a:t>
                      </a:r>
                      <a:endParaRPr lang="en-US" sz="2000" b="0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</a:tr>
              <a:tr h="3740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Social Support as a "Shield"</a:t>
                      </a:r>
                      <a:endParaRPr lang="en-US" sz="2000" b="1" i="0" u="none" strike="noStrike" dirty="0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Family, friends &amp; significant others help buffer the stress</a:t>
                      </a:r>
                      <a:endParaRPr lang="en-US" sz="2000" b="0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</a:tr>
              <a:tr h="3740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Boys vs. Girls</a:t>
                      </a:r>
                      <a:endParaRPr lang="en-US" sz="2000" b="1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Neighborhood hits </a:t>
                      </a:r>
                      <a:r>
                        <a:rPr lang="en-US" sz="20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boys</a:t>
                      </a:r>
                      <a:r>
                        <a:rPr lang="en-US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directly harder; girls rely more on support networks</a:t>
                      </a:r>
                      <a:endParaRPr lang="en-US" sz="2000" b="0" i="0" u="none" strike="noStrike" dirty="0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</a:tr>
              <a:tr h="3740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Percieved family income</a:t>
                      </a:r>
                      <a:endParaRPr lang="en-US" sz="2000" b="1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Low-income adolescents lose more social support when neighborhoods are stressful</a:t>
                      </a:r>
                      <a:endParaRPr lang="en-US" sz="2000" b="0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</a:tr>
              <a:tr h="7405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Family Structure</a:t>
                      </a:r>
                      <a:endParaRPr lang="en-US" sz="2000" b="1" i="0" u="none" strike="noStrike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Adolescents from single-parent or non-traditional homes are most vulnerable</a:t>
                      </a:r>
                      <a:endParaRPr lang="en-US" sz="2000" b="0" i="0" u="none" strike="noStrike" dirty="0">
                        <a:solidFill>
                          <a:srgbClr val="0F1115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744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Text Box 38"/>
          <p:cNvSpPr txBox="1">
            <a:spLocks noChangeArrowheads="1"/>
          </p:cNvSpPr>
          <p:nvPr userDrawn="1"/>
        </p:nvSpPr>
        <p:spPr bwMode="auto">
          <a:xfrm>
            <a:off x="5600700" y="4114800"/>
            <a:ext cx="525145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6" tIns="45713" rIns="91426" bIns="45713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2193925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2900"/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BF54763E-123C-2B24-6D27-3ACC8F2C3072}"/>
              </a:ext>
            </a:extLst>
          </p:cNvPr>
          <p:cNvCxnSpPr>
            <a:cxnSpLocks/>
            <a:stCxn id="1062" idx="0"/>
          </p:cNvCxnSpPr>
          <p:nvPr userDrawn="1"/>
        </p:nvCxnSpPr>
        <p:spPr bwMode="auto">
          <a:xfrm>
            <a:off x="8226425" y="4114800"/>
            <a:ext cx="3175" cy="13258800"/>
          </a:xfrm>
          <a:prstGeom prst="line">
            <a:avLst/>
          </a:prstGeom>
          <a:ln w="3175">
            <a:solidFill>
              <a:srgbClr val="FFC000"/>
            </a:solidFill>
            <a:headEnd type="diamond" w="med" len="med"/>
            <a:tailEnd type="diamond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065BC7CA-2EB8-9D00-4DA1-E58448936464}"/>
              </a:ext>
            </a:extLst>
          </p:cNvPr>
          <p:cNvCxnSpPr>
            <a:cxnSpLocks/>
          </p:cNvCxnSpPr>
          <p:nvPr userDrawn="1"/>
        </p:nvCxnSpPr>
        <p:spPr bwMode="auto">
          <a:xfrm flipH="1" flipV="1">
            <a:off x="8458200" y="8039100"/>
            <a:ext cx="51620" cy="93345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">
            <a:extLst>
              <a:ext uri="{FF2B5EF4-FFF2-40B4-BE49-F238E27FC236}">
                <a16:creationId xmlns="" xmlns:a16="http://schemas.microsoft.com/office/drawing/2014/main" id="{36716FA7-4E1E-BCC6-33DA-98E92391A7A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459200" cy="3048000"/>
          </a:xfrm>
          <a:prstGeom prst="rect">
            <a:avLst/>
          </a:prstGeom>
          <a:solidFill>
            <a:srgbClr val="2163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>
              <a:solidFill>
                <a:srgbClr val="0D0C0C"/>
              </a:solidFill>
            </a:endParaRPr>
          </a:p>
        </p:txBody>
      </p:sp>
      <p:sp>
        <p:nvSpPr>
          <p:cNvPr id="14" name="Rectangle 41">
            <a:extLst>
              <a:ext uri="{FF2B5EF4-FFF2-40B4-BE49-F238E27FC236}">
                <a16:creationId xmlns="" xmlns:a16="http://schemas.microsoft.com/office/drawing/2014/main" id="{9E112FB6-EA33-F369-7663-ECA8E9BB68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459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 anchor="ctr"/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en-US" sz="3600" i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iming>
    <p:tnLst>
      <p:par>
        <p:cTn id="1" dur="indefinite" restart="never" nodeType="tmRoot"/>
      </p:par>
    </p:tnLst>
  </p:timing>
  <p:txStyles>
    <p:titleStyle>
      <a:lvl1pPr algn="ctr" defTabSz="2193925" rtl="0" eaLnBrk="0" fontAlgn="base" hangingPunct="0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defTabSz="2193925" rtl="0" eaLnBrk="0" fontAlgn="base" hangingPunct="0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  <a:ea typeface="ＭＳ Ｐゴシック" charset="0"/>
          <a:cs typeface="ＭＳ Ｐゴシック" charset="0"/>
        </a:defRPr>
      </a:lvl2pPr>
      <a:lvl3pPr algn="ctr" defTabSz="2193925" rtl="0" eaLnBrk="0" fontAlgn="base" hangingPunct="0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  <a:ea typeface="ＭＳ Ｐゴシック" charset="0"/>
          <a:cs typeface="ＭＳ Ｐゴシック" charset="0"/>
        </a:defRPr>
      </a:lvl3pPr>
      <a:lvl4pPr algn="ctr" defTabSz="2193925" rtl="0" eaLnBrk="0" fontAlgn="base" hangingPunct="0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  <a:ea typeface="ＭＳ Ｐゴシック" charset="0"/>
          <a:cs typeface="ＭＳ Ｐゴシック" charset="0"/>
        </a:defRPr>
      </a:lvl4pPr>
      <a:lvl5pPr algn="ctr" defTabSz="2193925" rtl="0" eaLnBrk="0" fontAlgn="base" hangingPunct="0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  <a:ea typeface="ＭＳ Ｐゴシック" charset="0"/>
          <a:cs typeface="ＭＳ Ｐゴシック" charset="0"/>
        </a:defRPr>
      </a:lvl5pPr>
      <a:lvl6pPr marL="457200" algn="ctr" defTabSz="2193925" rtl="0" fontAlgn="base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</a:defRPr>
      </a:lvl6pPr>
      <a:lvl7pPr marL="914400" algn="ctr" defTabSz="2193925" rtl="0" fontAlgn="base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</a:defRPr>
      </a:lvl7pPr>
      <a:lvl8pPr marL="1371600" algn="ctr" defTabSz="2193925" rtl="0" fontAlgn="base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</a:defRPr>
      </a:lvl8pPr>
      <a:lvl9pPr marL="1828800" algn="ctr" defTabSz="2193925" rtl="0" fontAlgn="base">
        <a:spcBef>
          <a:spcPct val="0"/>
        </a:spcBef>
        <a:spcAft>
          <a:spcPct val="0"/>
        </a:spcAft>
        <a:defRPr sz="6500" b="1">
          <a:solidFill>
            <a:schemeClr val="bg1"/>
          </a:solidFill>
          <a:latin typeface="Arial" pitchFamily="-65" charset="0"/>
        </a:defRPr>
      </a:lvl9pPr>
    </p:titleStyle>
    <p:bodyStyle>
      <a:lvl1pPr marL="822325" indent="-822325" algn="l" defTabSz="2193925" rtl="0" eaLnBrk="0" fontAlgn="base" hangingPunct="0">
        <a:spcBef>
          <a:spcPct val="20000"/>
        </a:spcBef>
        <a:spcAft>
          <a:spcPct val="0"/>
        </a:spcAft>
        <a:defRPr sz="17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1782763" indent="-685800" algn="l" defTabSz="2193925" rtl="0" eaLnBrk="0" fontAlgn="base" hangingPunct="0">
        <a:spcBef>
          <a:spcPct val="2000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ＭＳ Ｐゴシック" pitchFamily="-65" charset="-128"/>
        </a:defRPr>
      </a:lvl2pPr>
      <a:lvl3pPr marL="2743200" indent="-549275" algn="l" defTabSz="2193925" rtl="0" eaLnBrk="0" fontAlgn="base" hangingPunct="0">
        <a:spcBef>
          <a:spcPct val="20000"/>
        </a:spcBef>
        <a:spcAft>
          <a:spcPct val="0"/>
        </a:spcAft>
        <a:buChar char="•"/>
        <a:defRPr sz="3100">
          <a:solidFill>
            <a:schemeClr val="tx1"/>
          </a:solidFill>
          <a:latin typeface="+mn-lt"/>
          <a:ea typeface="ＭＳ Ｐゴシック" pitchFamily="-65" charset="-128"/>
        </a:defRPr>
      </a:lvl3pPr>
      <a:lvl4pPr marL="3840163" indent="-547688" algn="l" defTabSz="2193925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65" charset="-128"/>
        </a:defRPr>
      </a:lvl4pPr>
      <a:lvl5pPr marL="4937125" indent="-547688" algn="l" defTabSz="2193925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-65" charset="-128"/>
        </a:defRPr>
      </a:lvl5pPr>
      <a:lvl6pPr marL="5394325" indent="-547688" algn="l" defTabSz="21939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-65" charset="-128"/>
        </a:defRPr>
      </a:lvl6pPr>
      <a:lvl7pPr marL="5851525" indent="-547688" algn="l" defTabSz="21939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-65" charset="-128"/>
        </a:defRPr>
      </a:lvl7pPr>
      <a:lvl8pPr marL="6308725" indent="-547688" algn="l" defTabSz="21939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-65" charset="-128"/>
        </a:defRPr>
      </a:lvl8pPr>
      <a:lvl9pPr marL="6765925" indent="-547688" algn="l" defTabSz="2193925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36525" y="11787188"/>
            <a:ext cx="8093074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marL="822325" indent="-822325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endParaRPr lang="en-US" altLang="en-US" sz="1700">
              <a:solidFill>
                <a:schemeClr val="tx1"/>
              </a:solidFill>
            </a:endParaRPr>
          </a:p>
        </p:txBody>
      </p:sp>
      <p:pic>
        <p:nvPicPr>
          <p:cNvPr id="2075" name="Picture 5" descr="Call4Posters_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2850" y="32004000"/>
            <a:ext cx="169386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 Box 21">
            <a:extLst>
              <a:ext uri="{FF2B5EF4-FFF2-40B4-BE49-F238E27FC236}">
                <a16:creationId xmlns="" xmlns:a16="http://schemas.microsoft.com/office/drawing/2014/main" id="{4E3753A4-21AA-A528-0BE6-AF43BBE3F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6459199" cy="2985419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square" lIns="91426" tIns="45713" rIns="91426" bIns="45713">
            <a:spAutoFit/>
          </a:bodyPr>
          <a:lstStyle>
            <a:lvl1pPr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2193925" eaLnBrk="0" hangingPunct="0"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defTabSz="2193925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Gendered and Stratified Pathways: A Stress Process Model of Neighborhood Disorder, Social Support, and Adolescent Depression in Addis Ababa, Ethiopia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Isayas Wubshet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Kibur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Engedawork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Pamela Abbott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*Addis 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Ababa University &amp; University of Aberdeen (PhD Fellow)</a:t>
            </a:r>
            <a:endParaRPr lang="en-US" altLang="ja-JP" sz="600" dirty="0">
              <a:solidFill>
                <a:schemeClr val="accent3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21939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6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21939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600" b="0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44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SciFor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Posters1st</dc:creator>
  <cp:lastModifiedBy>Isayas Wubshet</cp:lastModifiedBy>
  <cp:revision>247</cp:revision>
  <dcterms:created xsi:type="dcterms:W3CDTF">2003-12-17T18:44:28Z</dcterms:created>
  <dcterms:modified xsi:type="dcterms:W3CDTF">2026-03-25T18:18:29Z</dcterms:modified>
</cp:coreProperties>
</file>