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omments/modernComment_128_DFEBE3F5.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68" r:id="rId4"/>
    <p:sldId id="281" r:id="rId5"/>
    <p:sldId id="283" r:id="rId6"/>
    <p:sldId id="294" r:id="rId7"/>
    <p:sldId id="300" r:id="rId8"/>
    <p:sldId id="301" r:id="rId9"/>
    <p:sldId id="293" r:id="rId10"/>
    <p:sldId id="298" r:id="rId11"/>
    <p:sldId id="297" r:id="rId12"/>
    <p:sldId id="261" r:id="rId13"/>
    <p:sldId id="299" r:id="rId14"/>
    <p:sldId id="264" r:id="rId15"/>
    <p:sldId id="302" r:id="rId16"/>
    <p:sldId id="295" r:id="rId17"/>
    <p:sldId id="29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A09637-8F21-9BB8-11A1-90617F8A14C1}" name="Stanley, Isabel" initials="SI" userId="S::s02is2@abdn.ac.uk::d6b018f4-4d59-4bd7-9ca0-291e7cc731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77" autoAdjust="0"/>
    <p:restoredTop sz="80907" autoAdjust="0"/>
  </p:normalViewPr>
  <p:slideViewPr>
    <p:cSldViewPr snapToGrid="0" snapToObjects="1">
      <p:cViewPr varScale="1">
        <p:scale>
          <a:sx n="77" d="100"/>
          <a:sy n="77" d="100"/>
        </p:scale>
        <p:origin x="1238" y="62"/>
      </p:cViewPr>
      <p:guideLst>
        <p:guide orient="horz" pos="2160"/>
        <p:guide pos="2880"/>
      </p:guideLst>
    </p:cSldViewPr>
  </p:slideViewPr>
  <p:outlineViewPr>
    <p:cViewPr>
      <p:scale>
        <a:sx n="33" d="100"/>
        <a:sy n="33" d="100"/>
      </p:scale>
      <p:origin x="0" y="-8256"/>
    </p:cViewPr>
  </p:outlineViewPr>
  <p:notesTextViewPr>
    <p:cViewPr>
      <p:scale>
        <a:sx n="100" d="100"/>
        <a:sy n="100" d="100"/>
      </p:scale>
      <p:origin x="0" y="0"/>
    </p:cViewPr>
  </p:notesTextViewPr>
  <p:notesViewPr>
    <p:cSldViewPr snapToGrid="0" snapToObjects="1">
      <p:cViewPr varScale="1">
        <p:scale>
          <a:sx n="50" d="100"/>
          <a:sy n="50" d="100"/>
        </p:scale>
        <p:origin x="2708"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amh Bruce" userId="876597dfc9426e10" providerId="LiveId" clId="{6ABDDE31-9DF1-497B-AB2C-2488CCCCB814}"/>
    <pc:docChg chg="undo custSel modSld">
      <pc:chgData name="Niamh Bruce" userId="876597dfc9426e10" providerId="LiveId" clId="{6ABDDE31-9DF1-497B-AB2C-2488CCCCB814}" dt="2026-06-16T01:20:31.348" v="1777" actId="207"/>
      <pc:docMkLst>
        <pc:docMk/>
      </pc:docMkLst>
      <pc:sldChg chg="modSp mod">
        <pc:chgData name="Niamh Bruce" userId="876597dfc9426e10" providerId="LiveId" clId="{6ABDDE31-9DF1-497B-AB2C-2488CCCCB814}" dt="2026-06-16T01:12:48.779" v="1749" actId="313"/>
        <pc:sldMkLst>
          <pc:docMk/>
          <pc:sldMk cId="0" sldId="257"/>
        </pc:sldMkLst>
        <pc:spChg chg="mod">
          <ac:chgData name="Niamh Bruce" userId="876597dfc9426e10" providerId="LiveId" clId="{6ABDDE31-9DF1-497B-AB2C-2488CCCCB814}" dt="2026-06-16T01:12:48.779" v="1749" actId="313"/>
          <ac:spMkLst>
            <pc:docMk/>
            <pc:sldMk cId="0" sldId="257"/>
            <ac:spMk id="3" creationId="{00000000-0000-0000-0000-000000000000}"/>
          </ac:spMkLst>
        </pc:spChg>
      </pc:sldChg>
      <pc:sldChg chg="modNotesTx">
        <pc:chgData name="Niamh Bruce" userId="876597dfc9426e10" providerId="LiveId" clId="{6ABDDE31-9DF1-497B-AB2C-2488CCCCB814}" dt="2026-06-16T01:18:24.493" v="1774" actId="20577"/>
        <pc:sldMkLst>
          <pc:docMk/>
          <pc:sldMk cId="4072857108" sldId="261"/>
        </pc:sldMkLst>
      </pc:sldChg>
      <pc:sldChg chg="modSp mod">
        <pc:chgData name="Niamh Bruce" userId="876597dfc9426e10" providerId="LiveId" clId="{6ABDDE31-9DF1-497B-AB2C-2488CCCCB814}" dt="2026-06-16T01:20:31.348" v="1777" actId="207"/>
        <pc:sldMkLst>
          <pc:docMk/>
          <pc:sldMk cId="0" sldId="264"/>
        </pc:sldMkLst>
        <pc:spChg chg="mod">
          <ac:chgData name="Niamh Bruce" userId="876597dfc9426e10" providerId="LiveId" clId="{6ABDDE31-9DF1-497B-AB2C-2488CCCCB814}" dt="2026-06-16T01:20:31.348" v="1777" actId="207"/>
          <ac:spMkLst>
            <pc:docMk/>
            <pc:sldMk cId="0" sldId="264"/>
            <ac:spMk id="3" creationId="{00000000-0000-0000-0000-000000000000}"/>
          </ac:spMkLst>
        </pc:spChg>
      </pc:sldChg>
      <pc:sldChg chg="modSp mod">
        <pc:chgData name="Niamh Bruce" userId="876597dfc9426e10" providerId="LiveId" clId="{6ABDDE31-9DF1-497B-AB2C-2488CCCCB814}" dt="2026-06-16T00:54:09.149" v="418" actId="20577"/>
        <pc:sldMkLst>
          <pc:docMk/>
          <pc:sldMk cId="3777332906" sldId="281"/>
        </pc:sldMkLst>
        <pc:spChg chg="mod">
          <ac:chgData name="Niamh Bruce" userId="876597dfc9426e10" providerId="LiveId" clId="{6ABDDE31-9DF1-497B-AB2C-2488CCCCB814}" dt="2026-06-16T00:54:09.149" v="418" actId="20577"/>
          <ac:spMkLst>
            <pc:docMk/>
            <pc:sldMk cId="3777332906" sldId="281"/>
            <ac:spMk id="3" creationId="{303A2411-01F4-A5D7-2BC0-68F74668DC89}"/>
          </ac:spMkLst>
        </pc:spChg>
      </pc:sldChg>
      <pc:sldChg chg="modSp mod">
        <pc:chgData name="Niamh Bruce" userId="876597dfc9426e10" providerId="LiveId" clId="{6ABDDE31-9DF1-497B-AB2C-2488CCCCB814}" dt="2026-06-16T00:54:45.525" v="428" actId="20577"/>
        <pc:sldMkLst>
          <pc:docMk/>
          <pc:sldMk cId="3916769349" sldId="283"/>
        </pc:sldMkLst>
        <pc:spChg chg="mod">
          <ac:chgData name="Niamh Bruce" userId="876597dfc9426e10" providerId="LiveId" clId="{6ABDDE31-9DF1-497B-AB2C-2488CCCCB814}" dt="2026-06-16T00:54:45.525" v="428" actId="20577"/>
          <ac:spMkLst>
            <pc:docMk/>
            <pc:sldMk cId="3916769349" sldId="283"/>
            <ac:spMk id="3" creationId="{2EAEBCEB-206F-4A63-9E04-B04548BB965E}"/>
          </ac:spMkLst>
        </pc:spChg>
      </pc:sldChg>
      <pc:sldChg chg="modSp mod">
        <pc:chgData name="Niamh Bruce" userId="876597dfc9426e10" providerId="LiveId" clId="{6ABDDE31-9DF1-497B-AB2C-2488CCCCB814}" dt="2026-06-16T00:55:31.005" v="431" actId="255"/>
        <pc:sldMkLst>
          <pc:docMk/>
          <pc:sldMk cId="166670257" sldId="293"/>
        </pc:sldMkLst>
        <pc:spChg chg="mod">
          <ac:chgData name="Niamh Bruce" userId="876597dfc9426e10" providerId="LiveId" clId="{6ABDDE31-9DF1-497B-AB2C-2488CCCCB814}" dt="2026-06-16T00:55:31.005" v="431" actId="255"/>
          <ac:spMkLst>
            <pc:docMk/>
            <pc:sldMk cId="166670257" sldId="293"/>
            <ac:spMk id="3" creationId="{4B9383CB-5078-BB0B-F50F-479A751526B6}"/>
          </ac:spMkLst>
        </pc:spChg>
      </pc:sldChg>
      <pc:sldChg chg="modSp mod">
        <pc:chgData name="Niamh Bruce" userId="876597dfc9426e10" providerId="LiveId" clId="{6ABDDE31-9DF1-497B-AB2C-2488CCCCB814}" dt="2026-06-16T01:17:32.007" v="1756" actId="20577"/>
        <pc:sldMkLst>
          <pc:docMk/>
          <pc:sldMk cId="87899619" sldId="297"/>
        </pc:sldMkLst>
        <pc:spChg chg="mod">
          <ac:chgData name="Niamh Bruce" userId="876597dfc9426e10" providerId="LiveId" clId="{6ABDDE31-9DF1-497B-AB2C-2488CCCCB814}" dt="2026-06-16T01:17:32.007" v="1756" actId="20577"/>
          <ac:spMkLst>
            <pc:docMk/>
            <pc:sldMk cId="87899619" sldId="297"/>
            <ac:spMk id="3" creationId="{4ED096BC-1C90-4AE6-0AA0-DB4367616F01}"/>
          </ac:spMkLst>
        </pc:spChg>
      </pc:sldChg>
      <pc:sldChg chg="modSp mod">
        <pc:chgData name="Niamh Bruce" userId="876597dfc9426e10" providerId="LiveId" clId="{6ABDDE31-9DF1-497B-AB2C-2488CCCCB814}" dt="2026-06-16T01:16:02.450" v="1753" actId="313"/>
        <pc:sldMkLst>
          <pc:docMk/>
          <pc:sldMk cId="1461824904" sldId="298"/>
        </pc:sldMkLst>
        <pc:spChg chg="mod">
          <ac:chgData name="Niamh Bruce" userId="876597dfc9426e10" providerId="LiveId" clId="{6ABDDE31-9DF1-497B-AB2C-2488CCCCB814}" dt="2026-06-16T01:04:38.045" v="1373" actId="1076"/>
          <ac:spMkLst>
            <pc:docMk/>
            <pc:sldMk cId="1461824904" sldId="298"/>
            <ac:spMk id="2" creationId="{11351E55-94FB-01FB-DC02-8D24BD7BAC73}"/>
          </ac:spMkLst>
        </pc:spChg>
        <pc:spChg chg="mod">
          <ac:chgData name="Niamh Bruce" userId="876597dfc9426e10" providerId="LiveId" clId="{6ABDDE31-9DF1-497B-AB2C-2488CCCCB814}" dt="2026-06-16T01:16:02.450" v="1753" actId="313"/>
          <ac:spMkLst>
            <pc:docMk/>
            <pc:sldMk cId="1461824904" sldId="298"/>
            <ac:spMk id="3" creationId="{F7FB40B2-398B-4364-EEBA-4338223FBBA5}"/>
          </ac:spMkLst>
        </pc:spChg>
      </pc:sldChg>
      <pc:sldChg chg="modNotesTx">
        <pc:chgData name="Niamh Bruce" userId="876597dfc9426e10" providerId="LiveId" clId="{6ABDDE31-9DF1-497B-AB2C-2488CCCCB814}" dt="2026-06-16T01:18:58.833" v="1775" actId="313"/>
        <pc:sldMkLst>
          <pc:docMk/>
          <pc:sldMk cId="732540673" sldId="299"/>
        </pc:sldMkLst>
      </pc:sldChg>
      <pc:sldChg chg="modSp mod">
        <pc:chgData name="Niamh Bruce" userId="876597dfc9426e10" providerId="LiveId" clId="{6ABDDE31-9DF1-497B-AB2C-2488CCCCB814}" dt="2026-06-16T00:55:20.573" v="430" actId="20577"/>
        <pc:sldMkLst>
          <pc:docMk/>
          <pc:sldMk cId="1715779559" sldId="301"/>
        </pc:sldMkLst>
        <pc:spChg chg="mod">
          <ac:chgData name="Niamh Bruce" userId="876597dfc9426e10" providerId="LiveId" clId="{6ABDDE31-9DF1-497B-AB2C-2488CCCCB814}" dt="2026-06-16T00:55:20.573" v="430" actId="20577"/>
          <ac:spMkLst>
            <pc:docMk/>
            <pc:sldMk cId="1715779559" sldId="301"/>
            <ac:spMk id="3" creationId="{87DDF00B-D166-18C9-8440-99519D6EAB06}"/>
          </ac:spMkLst>
        </pc:spChg>
      </pc:sldChg>
      <pc:sldChg chg="modSp mod">
        <pc:chgData name="Niamh Bruce" userId="876597dfc9426e10" providerId="LiveId" clId="{6ABDDE31-9DF1-497B-AB2C-2488CCCCB814}" dt="2026-06-16T01:11:21.341" v="1748" actId="20577"/>
        <pc:sldMkLst>
          <pc:docMk/>
          <pc:sldMk cId="1376875988" sldId="302"/>
        </pc:sldMkLst>
        <pc:spChg chg="mod">
          <ac:chgData name="Niamh Bruce" userId="876597dfc9426e10" providerId="LiveId" clId="{6ABDDE31-9DF1-497B-AB2C-2488CCCCB814}" dt="2026-06-16T01:11:21.341" v="1748" actId="20577"/>
          <ac:spMkLst>
            <pc:docMk/>
            <pc:sldMk cId="1376875988" sldId="302"/>
            <ac:spMk id="3" creationId="{C9921D18-86C2-B20F-FCA9-2DE34DF0CF2C}"/>
          </ac:spMkLst>
        </pc:spChg>
      </pc:sldChg>
    </pc:docChg>
  </pc:docChgLst>
</pc:chgInfo>
</file>

<file path=ppt/comments/modernComment_128_DFEBE3F5.xml><?xml version="1.0" encoding="utf-8"?>
<p188:cmLst xmlns:a="http://schemas.openxmlformats.org/drawingml/2006/main" xmlns:r="http://schemas.openxmlformats.org/officeDocument/2006/relationships" xmlns:p188="http://schemas.microsoft.com/office/powerpoint/2018/8/main">
  <p188:cm id="{D3287FC8-6105-497F-8877-B3C75260797B}" authorId="{AFA09637-8F21-9BB8-11A1-90617F8A14C1}" created="2022-10-12T13:28:53.593">
    <ac:deMkLst xmlns:ac="http://schemas.microsoft.com/office/drawing/2013/main/command">
      <pc:docMk xmlns:pc="http://schemas.microsoft.com/office/powerpoint/2013/main/command"/>
      <pc:sldMk xmlns:pc="http://schemas.microsoft.com/office/powerpoint/2013/main/command" cId="3756778485" sldId="296"/>
      <ac:spMk id="3" creationId="{64372C04-E398-6BE8-9973-D0AAEC33315F}"/>
    </ac:deMkLst>
    <p188:txBody>
      <a:bodyPr/>
      <a:lstStyle/>
      <a:p>
        <a:r>
          <a:rPr lang="en-GB"/>
          <a:t>This funding disclaimer must be on the final slide. Please do not change the text of the statement.
The highlighted yellow text is guidance and can be deleted.</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83FFD0-70BF-49C1-A0A4-7D7C94A76B15}"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202709A7-BE8C-4FE7-9F9D-A89A91CACD34}">
      <dgm:prSet/>
      <dgm:spPr/>
      <dgm:t>
        <a:bodyPr/>
        <a:lstStyle/>
        <a:p>
          <a:r>
            <a:rPr lang="en-US" b="1" dirty="0">
              <a:latin typeface="Arial" panose="020B0604020202020204" pitchFamily="34" charset="0"/>
              <a:cs typeface="Arial" panose="020B0604020202020204" pitchFamily="34" charset="0"/>
            </a:rPr>
            <a:t>Stage 1: </a:t>
          </a:r>
          <a:r>
            <a:rPr lang="en-US" dirty="0">
              <a:latin typeface="Arial" panose="020B0604020202020204" pitchFamily="34" charset="0"/>
              <a:cs typeface="Arial" panose="020B0604020202020204" pitchFamily="34" charset="0"/>
            </a:rPr>
            <a:t>Teachers’ own mindfulness practice. 4–5-week course, with 2-hour sessions per week and home practice in between</a:t>
          </a:r>
          <a:r>
            <a:rPr lang="en-US" dirty="0"/>
            <a:t>. </a:t>
          </a:r>
        </a:p>
      </dgm:t>
    </dgm:pt>
    <dgm:pt modelId="{2FB2E071-7F9B-4533-A212-F279EB5010DD}" type="parTrans" cxnId="{5AFD16C4-AC57-40DD-9927-0A68ECC56EBE}">
      <dgm:prSet/>
      <dgm:spPr/>
      <dgm:t>
        <a:bodyPr/>
        <a:lstStyle/>
        <a:p>
          <a:endParaRPr lang="en-US"/>
        </a:p>
      </dgm:t>
    </dgm:pt>
    <dgm:pt modelId="{4727CAA3-EF56-4BBA-AD7A-84D590FF4EC4}" type="sibTrans" cxnId="{5AFD16C4-AC57-40DD-9927-0A68ECC56EBE}">
      <dgm:prSet/>
      <dgm:spPr/>
      <dgm:t>
        <a:bodyPr/>
        <a:lstStyle/>
        <a:p>
          <a:endParaRPr lang="en-US"/>
        </a:p>
      </dgm:t>
    </dgm:pt>
    <dgm:pt modelId="{C9E052E9-22C8-45CC-9E40-FC1100846672}">
      <dgm:prSet/>
      <dgm:spPr/>
      <dgm:t>
        <a:bodyPr/>
        <a:lstStyle/>
        <a:p>
          <a:r>
            <a:rPr lang="en-US" b="1" dirty="0">
              <a:latin typeface="Arial" panose="020B0604020202020204" pitchFamily="34" charset="0"/>
              <a:cs typeface="Arial" panose="020B0604020202020204" pitchFamily="34" charset="0"/>
            </a:rPr>
            <a:t>Stage 2: Train Teachers to teach mindfulness to young people, delivering the MBI</a:t>
          </a:r>
          <a:endParaRPr lang="en-US" dirty="0">
            <a:latin typeface="Arial" panose="020B0604020202020204" pitchFamily="34" charset="0"/>
            <a:cs typeface="Arial" panose="020B0604020202020204" pitchFamily="34" charset="0"/>
          </a:endParaRPr>
        </a:p>
      </dgm:t>
    </dgm:pt>
    <dgm:pt modelId="{7328FC10-FA15-41C5-9127-C9E56B72102B}" type="parTrans" cxnId="{0387DEE9-DBC0-4CCF-886A-644C584B7F7E}">
      <dgm:prSet/>
      <dgm:spPr/>
      <dgm:t>
        <a:bodyPr/>
        <a:lstStyle/>
        <a:p>
          <a:endParaRPr lang="en-US"/>
        </a:p>
      </dgm:t>
    </dgm:pt>
    <dgm:pt modelId="{F7E0FA46-EB7F-4F5C-9561-556A747FF507}" type="sibTrans" cxnId="{0387DEE9-DBC0-4CCF-886A-644C584B7F7E}">
      <dgm:prSet/>
      <dgm:spPr/>
      <dgm:t>
        <a:bodyPr/>
        <a:lstStyle/>
        <a:p>
          <a:endParaRPr lang="en-US"/>
        </a:p>
      </dgm:t>
    </dgm:pt>
    <dgm:pt modelId="{44BC0AF8-6CD3-4C37-8217-2C7539105DAB}">
      <dgm:prSet/>
      <dgm:spPr/>
      <dgm:t>
        <a:bodyPr/>
        <a:lstStyle/>
        <a:p>
          <a:r>
            <a:rPr lang="en-US" b="1" dirty="0">
              <a:latin typeface="Arial" panose="020B0604020202020204" pitchFamily="34" charset="0"/>
              <a:cs typeface="Arial" panose="020B0604020202020204" pitchFamily="34" charset="0"/>
            </a:rPr>
            <a:t>Stage 3: Teachers delivered the mindfulness practices directly to students in schools in both countries</a:t>
          </a:r>
          <a:endParaRPr lang="en-US" dirty="0">
            <a:latin typeface="Arial" panose="020B0604020202020204" pitchFamily="34" charset="0"/>
            <a:cs typeface="Arial" panose="020B0604020202020204" pitchFamily="34" charset="0"/>
          </a:endParaRPr>
        </a:p>
      </dgm:t>
    </dgm:pt>
    <dgm:pt modelId="{9F3AF26D-19EF-4B03-945C-9DFA6FF49054}" type="parTrans" cxnId="{3710A23D-C84A-468A-AF47-87A12BF619FD}">
      <dgm:prSet/>
      <dgm:spPr/>
      <dgm:t>
        <a:bodyPr/>
        <a:lstStyle/>
        <a:p>
          <a:endParaRPr lang="en-US"/>
        </a:p>
      </dgm:t>
    </dgm:pt>
    <dgm:pt modelId="{01663A04-D2B5-42A7-A8E8-03F3C96D3A26}" type="sibTrans" cxnId="{3710A23D-C84A-468A-AF47-87A12BF619FD}">
      <dgm:prSet/>
      <dgm:spPr/>
      <dgm:t>
        <a:bodyPr/>
        <a:lstStyle/>
        <a:p>
          <a:endParaRPr lang="en-US"/>
        </a:p>
      </dgm:t>
    </dgm:pt>
    <dgm:pt modelId="{4929F8A9-C8E3-8B4D-B82C-52A34951A63E}" type="pres">
      <dgm:prSet presAssocID="{1183FFD0-70BF-49C1-A0A4-7D7C94A76B15}" presName="Name0" presStyleCnt="0">
        <dgm:presLayoutVars>
          <dgm:dir/>
          <dgm:resizeHandles val="exact"/>
        </dgm:presLayoutVars>
      </dgm:prSet>
      <dgm:spPr/>
    </dgm:pt>
    <dgm:pt modelId="{A7758395-430A-B541-8EE7-92A6F90FFDD5}" type="pres">
      <dgm:prSet presAssocID="{202709A7-BE8C-4FE7-9F9D-A89A91CACD34}" presName="node" presStyleLbl="node1" presStyleIdx="0" presStyleCnt="3">
        <dgm:presLayoutVars>
          <dgm:bulletEnabled val="1"/>
        </dgm:presLayoutVars>
      </dgm:prSet>
      <dgm:spPr/>
    </dgm:pt>
    <dgm:pt modelId="{23A1EFDB-6D81-6A40-AF3B-D03B9440AAFD}" type="pres">
      <dgm:prSet presAssocID="{4727CAA3-EF56-4BBA-AD7A-84D590FF4EC4}" presName="sibTrans" presStyleLbl="sibTrans1D1" presStyleIdx="0" presStyleCnt="2"/>
      <dgm:spPr/>
    </dgm:pt>
    <dgm:pt modelId="{3964E880-3AEF-3742-A310-770353966056}" type="pres">
      <dgm:prSet presAssocID="{4727CAA3-EF56-4BBA-AD7A-84D590FF4EC4}" presName="connectorText" presStyleLbl="sibTrans1D1" presStyleIdx="0" presStyleCnt="2"/>
      <dgm:spPr/>
    </dgm:pt>
    <dgm:pt modelId="{7CE71E06-998E-D442-AF15-CFB163035E35}" type="pres">
      <dgm:prSet presAssocID="{C9E052E9-22C8-45CC-9E40-FC1100846672}" presName="node" presStyleLbl="node1" presStyleIdx="1" presStyleCnt="3">
        <dgm:presLayoutVars>
          <dgm:bulletEnabled val="1"/>
        </dgm:presLayoutVars>
      </dgm:prSet>
      <dgm:spPr/>
    </dgm:pt>
    <dgm:pt modelId="{DD66495D-B66D-9243-A38E-A1EDE17E1516}" type="pres">
      <dgm:prSet presAssocID="{F7E0FA46-EB7F-4F5C-9561-556A747FF507}" presName="sibTrans" presStyleLbl="sibTrans1D1" presStyleIdx="1" presStyleCnt="2"/>
      <dgm:spPr/>
    </dgm:pt>
    <dgm:pt modelId="{A774617C-3063-6B4B-ADA8-C469AAA18102}" type="pres">
      <dgm:prSet presAssocID="{F7E0FA46-EB7F-4F5C-9561-556A747FF507}" presName="connectorText" presStyleLbl="sibTrans1D1" presStyleIdx="1" presStyleCnt="2"/>
      <dgm:spPr/>
    </dgm:pt>
    <dgm:pt modelId="{AF4F7A10-2FEE-7641-AD8F-593254ADA9BD}" type="pres">
      <dgm:prSet presAssocID="{44BC0AF8-6CD3-4C37-8217-2C7539105DAB}" presName="node" presStyleLbl="node1" presStyleIdx="2" presStyleCnt="3">
        <dgm:presLayoutVars>
          <dgm:bulletEnabled val="1"/>
        </dgm:presLayoutVars>
      </dgm:prSet>
      <dgm:spPr/>
    </dgm:pt>
  </dgm:ptLst>
  <dgm:cxnLst>
    <dgm:cxn modelId="{C9FA921C-205F-6747-8CBD-5E62A834F7B3}" type="presOf" srcId="{1183FFD0-70BF-49C1-A0A4-7D7C94A76B15}" destId="{4929F8A9-C8E3-8B4D-B82C-52A34951A63E}" srcOrd="0" destOrd="0" presId="urn:microsoft.com/office/officeart/2016/7/layout/RepeatingBendingProcessNew"/>
    <dgm:cxn modelId="{3710A23D-C84A-468A-AF47-87A12BF619FD}" srcId="{1183FFD0-70BF-49C1-A0A4-7D7C94A76B15}" destId="{44BC0AF8-6CD3-4C37-8217-2C7539105DAB}" srcOrd="2" destOrd="0" parTransId="{9F3AF26D-19EF-4B03-945C-9DFA6FF49054}" sibTransId="{01663A04-D2B5-42A7-A8E8-03F3C96D3A26}"/>
    <dgm:cxn modelId="{9C0C3260-38B1-9644-9A61-DA496EDC25F4}" type="presOf" srcId="{4727CAA3-EF56-4BBA-AD7A-84D590FF4EC4}" destId="{3964E880-3AEF-3742-A310-770353966056}" srcOrd="1" destOrd="0" presId="urn:microsoft.com/office/officeart/2016/7/layout/RepeatingBendingProcessNew"/>
    <dgm:cxn modelId="{24D8E474-9926-E94E-BBB3-50166D2202BC}" type="presOf" srcId="{F7E0FA46-EB7F-4F5C-9561-556A747FF507}" destId="{DD66495D-B66D-9243-A38E-A1EDE17E1516}" srcOrd="0" destOrd="0" presId="urn:microsoft.com/office/officeart/2016/7/layout/RepeatingBendingProcessNew"/>
    <dgm:cxn modelId="{8F2F3F87-8FCB-E245-9C55-00E6FEDD512E}" type="presOf" srcId="{202709A7-BE8C-4FE7-9F9D-A89A91CACD34}" destId="{A7758395-430A-B541-8EE7-92A6F90FFDD5}" srcOrd="0" destOrd="0" presId="urn:microsoft.com/office/officeart/2016/7/layout/RepeatingBendingProcessNew"/>
    <dgm:cxn modelId="{74838B8F-83C9-5545-93CD-EADAF9FDA456}" type="presOf" srcId="{C9E052E9-22C8-45CC-9E40-FC1100846672}" destId="{7CE71E06-998E-D442-AF15-CFB163035E35}" srcOrd="0" destOrd="0" presId="urn:microsoft.com/office/officeart/2016/7/layout/RepeatingBendingProcessNew"/>
    <dgm:cxn modelId="{5AFD16C4-AC57-40DD-9927-0A68ECC56EBE}" srcId="{1183FFD0-70BF-49C1-A0A4-7D7C94A76B15}" destId="{202709A7-BE8C-4FE7-9F9D-A89A91CACD34}" srcOrd="0" destOrd="0" parTransId="{2FB2E071-7F9B-4533-A212-F279EB5010DD}" sibTransId="{4727CAA3-EF56-4BBA-AD7A-84D590FF4EC4}"/>
    <dgm:cxn modelId="{CE0B38DB-2D43-A846-A0A2-9A24750A522F}" type="presOf" srcId="{44BC0AF8-6CD3-4C37-8217-2C7539105DAB}" destId="{AF4F7A10-2FEE-7641-AD8F-593254ADA9BD}" srcOrd="0" destOrd="0" presId="urn:microsoft.com/office/officeart/2016/7/layout/RepeatingBendingProcessNew"/>
    <dgm:cxn modelId="{8167E9E3-4814-CE4C-A0A8-76EA68E6E4DF}" type="presOf" srcId="{4727CAA3-EF56-4BBA-AD7A-84D590FF4EC4}" destId="{23A1EFDB-6D81-6A40-AF3B-D03B9440AAFD}" srcOrd="0" destOrd="0" presId="urn:microsoft.com/office/officeart/2016/7/layout/RepeatingBendingProcessNew"/>
    <dgm:cxn modelId="{C31F2AE5-BE84-A648-875A-F9C14CC038F9}" type="presOf" srcId="{F7E0FA46-EB7F-4F5C-9561-556A747FF507}" destId="{A774617C-3063-6B4B-ADA8-C469AAA18102}" srcOrd="1" destOrd="0" presId="urn:microsoft.com/office/officeart/2016/7/layout/RepeatingBendingProcessNew"/>
    <dgm:cxn modelId="{0387DEE9-DBC0-4CCF-886A-644C584B7F7E}" srcId="{1183FFD0-70BF-49C1-A0A4-7D7C94A76B15}" destId="{C9E052E9-22C8-45CC-9E40-FC1100846672}" srcOrd="1" destOrd="0" parTransId="{7328FC10-FA15-41C5-9127-C9E56B72102B}" sibTransId="{F7E0FA46-EB7F-4F5C-9561-556A747FF507}"/>
    <dgm:cxn modelId="{CEC8A858-7D1F-E64D-92B3-92D3D9B1B074}" type="presParOf" srcId="{4929F8A9-C8E3-8B4D-B82C-52A34951A63E}" destId="{A7758395-430A-B541-8EE7-92A6F90FFDD5}" srcOrd="0" destOrd="0" presId="urn:microsoft.com/office/officeart/2016/7/layout/RepeatingBendingProcessNew"/>
    <dgm:cxn modelId="{327A2B75-981D-DB42-B6EE-632A82BBE118}" type="presParOf" srcId="{4929F8A9-C8E3-8B4D-B82C-52A34951A63E}" destId="{23A1EFDB-6D81-6A40-AF3B-D03B9440AAFD}" srcOrd="1" destOrd="0" presId="urn:microsoft.com/office/officeart/2016/7/layout/RepeatingBendingProcessNew"/>
    <dgm:cxn modelId="{A9D453EE-64BA-4C43-BA2C-2A1991AEC3E6}" type="presParOf" srcId="{23A1EFDB-6D81-6A40-AF3B-D03B9440AAFD}" destId="{3964E880-3AEF-3742-A310-770353966056}" srcOrd="0" destOrd="0" presId="urn:microsoft.com/office/officeart/2016/7/layout/RepeatingBendingProcessNew"/>
    <dgm:cxn modelId="{977753FA-3EC2-334E-969F-FCACFF57419B}" type="presParOf" srcId="{4929F8A9-C8E3-8B4D-B82C-52A34951A63E}" destId="{7CE71E06-998E-D442-AF15-CFB163035E35}" srcOrd="2" destOrd="0" presId="urn:microsoft.com/office/officeart/2016/7/layout/RepeatingBendingProcessNew"/>
    <dgm:cxn modelId="{49FDD66A-D097-CD43-9A7D-32F33BAD34D1}" type="presParOf" srcId="{4929F8A9-C8E3-8B4D-B82C-52A34951A63E}" destId="{DD66495D-B66D-9243-A38E-A1EDE17E1516}" srcOrd="3" destOrd="0" presId="urn:microsoft.com/office/officeart/2016/7/layout/RepeatingBendingProcessNew"/>
    <dgm:cxn modelId="{1E4CF77D-4805-B041-8BF0-C2AAFB383D28}" type="presParOf" srcId="{DD66495D-B66D-9243-A38E-A1EDE17E1516}" destId="{A774617C-3063-6B4B-ADA8-C469AAA18102}" srcOrd="0" destOrd="0" presId="urn:microsoft.com/office/officeart/2016/7/layout/RepeatingBendingProcessNew"/>
    <dgm:cxn modelId="{7D76660F-D662-BD48-B580-454C6E4F44DB}" type="presParOf" srcId="{4929F8A9-C8E3-8B4D-B82C-52A34951A63E}" destId="{AF4F7A10-2FEE-7641-AD8F-593254ADA9BD}"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1EFDB-6D81-6A40-AF3B-D03B9440AAFD}">
      <dsp:nvSpPr>
        <dsp:cNvPr id="0" name=""/>
        <dsp:cNvSpPr/>
      </dsp:nvSpPr>
      <dsp:spPr>
        <a:xfrm>
          <a:off x="3659450" y="692703"/>
          <a:ext cx="533599" cy="91440"/>
        </a:xfrm>
        <a:custGeom>
          <a:avLst/>
          <a:gdLst/>
          <a:ahLst/>
          <a:cxnLst/>
          <a:rect l="0" t="0" r="0" b="0"/>
          <a:pathLst>
            <a:path>
              <a:moveTo>
                <a:pt x="0" y="45720"/>
              </a:moveTo>
              <a:lnTo>
                <a:pt x="53359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2145" y="735603"/>
        <a:ext cx="28209" cy="5641"/>
      </dsp:txXfrm>
    </dsp:sp>
    <dsp:sp modelId="{A7758395-430A-B541-8EE7-92A6F90FFDD5}">
      <dsp:nvSpPr>
        <dsp:cNvPr id="0" name=""/>
        <dsp:cNvSpPr/>
      </dsp:nvSpPr>
      <dsp:spPr>
        <a:xfrm>
          <a:off x="1208209" y="2511"/>
          <a:ext cx="2453040" cy="14718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201" tIns="126172" rIns="120201" bIns="126172"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Arial" panose="020B0604020202020204" pitchFamily="34" charset="0"/>
              <a:cs typeface="Arial" panose="020B0604020202020204" pitchFamily="34" charset="0"/>
            </a:rPr>
            <a:t>Stage 1: </a:t>
          </a:r>
          <a:r>
            <a:rPr lang="en-US" sz="1500" kern="1200" dirty="0">
              <a:latin typeface="Arial" panose="020B0604020202020204" pitchFamily="34" charset="0"/>
              <a:cs typeface="Arial" panose="020B0604020202020204" pitchFamily="34" charset="0"/>
            </a:rPr>
            <a:t>Teachers’ own mindfulness practice. 4–5-week course, with 2-hour sessions per week and home practice in between</a:t>
          </a:r>
          <a:r>
            <a:rPr lang="en-US" sz="1500" kern="1200" dirty="0"/>
            <a:t>. </a:t>
          </a:r>
        </a:p>
      </dsp:txBody>
      <dsp:txXfrm>
        <a:off x="1208209" y="2511"/>
        <a:ext cx="2453040" cy="1471824"/>
      </dsp:txXfrm>
    </dsp:sp>
    <dsp:sp modelId="{DD66495D-B66D-9243-A38E-A1EDE17E1516}">
      <dsp:nvSpPr>
        <dsp:cNvPr id="0" name=""/>
        <dsp:cNvSpPr/>
      </dsp:nvSpPr>
      <dsp:spPr>
        <a:xfrm>
          <a:off x="2434729" y="1472536"/>
          <a:ext cx="3017240" cy="533599"/>
        </a:xfrm>
        <a:custGeom>
          <a:avLst/>
          <a:gdLst/>
          <a:ahLst/>
          <a:cxnLst/>
          <a:rect l="0" t="0" r="0" b="0"/>
          <a:pathLst>
            <a:path>
              <a:moveTo>
                <a:pt x="3017240" y="0"/>
              </a:moveTo>
              <a:lnTo>
                <a:pt x="3017240" y="283899"/>
              </a:lnTo>
              <a:lnTo>
                <a:pt x="0" y="283899"/>
              </a:lnTo>
              <a:lnTo>
                <a:pt x="0" y="53359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66611" y="1736515"/>
        <a:ext cx="153476" cy="5641"/>
      </dsp:txXfrm>
    </dsp:sp>
    <dsp:sp modelId="{7CE71E06-998E-D442-AF15-CFB163035E35}">
      <dsp:nvSpPr>
        <dsp:cNvPr id="0" name=""/>
        <dsp:cNvSpPr/>
      </dsp:nvSpPr>
      <dsp:spPr>
        <a:xfrm>
          <a:off x="4225449" y="2511"/>
          <a:ext cx="2453040" cy="14718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201" tIns="126172" rIns="120201" bIns="126172"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Arial" panose="020B0604020202020204" pitchFamily="34" charset="0"/>
              <a:cs typeface="Arial" panose="020B0604020202020204" pitchFamily="34" charset="0"/>
            </a:rPr>
            <a:t>Stage 2: Train Teachers to teach mindfulness to young people, delivering the MBI</a:t>
          </a:r>
          <a:endParaRPr lang="en-US" sz="1500" kern="1200" dirty="0">
            <a:latin typeface="Arial" panose="020B0604020202020204" pitchFamily="34" charset="0"/>
            <a:cs typeface="Arial" panose="020B0604020202020204" pitchFamily="34" charset="0"/>
          </a:endParaRPr>
        </a:p>
      </dsp:txBody>
      <dsp:txXfrm>
        <a:off x="4225449" y="2511"/>
        <a:ext cx="2453040" cy="1471824"/>
      </dsp:txXfrm>
    </dsp:sp>
    <dsp:sp modelId="{AF4F7A10-2FEE-7641-AD8F-593254ADA9BD}">
      <dsp:nvSpPr>
        <dsp:cNvPr id="0" name=""/>
        <dsp:cNvSpPr/>
      </dsp:nvSpPr>
      <dsp:spPr>
        <a:xfrm>
          <a:off x="1208209" y="2038535"/>
          <a:ext cx="2453040" cy="14718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201" tIns="126172" rIns="120201" bIns="126172"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Arial" panose="020B0604020202020204" pitchFamily="34" charset="0"/>
              <a:cs typeface="Arial" panose="020B0604020202020204" pitchFamily="34" charset="0"/>
            </a:rPr>
            <a:t>Stage 3: Teachers delivered the mindfulness practices directly to students in schools in both countries</a:t>
          </a:r>
          <a:endParaRPr lang="en-US" sz="1500" kern="1200" dirty="0">
            <a:latin typeface="Arial" panose="020B0604020202020204" pitchFamily="34" charset="0"/>
            <a:cs typeface="Arial" panose="020B0604020202020204" pitchFamily="34" charset="0"/>
          </a:endParaRPr>
        </a:p>
      </dsp:txBody>
      <dsp:txXfrm>
        <a:off x="1208209" y="2038535"/>
        <a:ext cx="2453040" cy="1471824"/>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F014C3-AF55-4C93-B2FA-D2C2CC6B0367}" type="datetimeFigureOut">
              <a:rPr lang="en-IE" smtClean="0"/>
              <a:t>10/07/2026</a:t>
            </a:fld>
            <a:endParaRPr lang="en-I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959D9F-470A-4FD4-ABAC-843EA56F046E}" type="slidenum">
              <a:rPr lang="en-IE" smtClean="0"/>
              <a:t>‹#›</a:t>
            </a:fld>
            <a:endParaRPr lang="en-IE"/>
          </a:p>
        </p:txBody>
      </p:sp>
    </p:spTree>
    <p:extLst>
      <p:ext uri="{BB962C8B-B14F-4D97-AF65-F5344CB8AC3E}">
        <p14:creationId xmlns:p14="http://schemas.microsoft.com/office/powerpoint/2010/main" val="4212804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 </a:t>
            </a:r>
            <a:r>
              <a:rPr lang="en-GB" sz="1200" b="1" dirty="0"/>
              <a:t>collaborative process </a:t>
            </a:r>
            <a:r>
              <a:rPr lang="en-GB" sz="1200" dirty="0"/>
              <a:t>which helped ensure that the intervention responded to the educational settings and the needs of children, adolescents and teachers in both countries.</a:t>
            </a:r>
          </a:p>
          <a:p>
            <a:r>
              <a:rPr lang="en-US" sz="1200" dirty="0">
                <a:cs typeface="Arial" panose="020B0604020202020204" pitchFamily="34" charset="0"/>
              </a:rPr>
              <a:t>The intervention was </a:t>
            </a:r>
            <a:r>
              <a:rPr lang="en-US" sz="1200" u="sng" dirty="0">
                <a:cs typeface="Arial" panose="020B0604020202020204" pitchFamily="34" charset="0"/>
              </a:rPr>
              <a:t>informed by </a:t>
            </a:r>
            <a:r>
              <a:rPr lang="en-US" sz="1200" dirty="0">
                <a:cs typeface="Arial" panose="020B0604020202020204" pitchFamily="34" charset="0"/>
              </a:rPr>
              <a:t>both </a:t>
            </a:r>
            <a:r>
              <a:rPr lang="en-US" sz="1200" b="1" dirty="0">
                <a:cs typeface="Arial" panose="020B0604020202020204" pitchFamily="34" charset="0"/>
              </a:rPr>
              <a:t>existing mindfulness </a:t>
            </a:r>
            <a:r>
              <a:rPr lang="en-US" sz="1200" dirty="0">
                <a:cs typeface="Arial" panose="020B0604020202020204" pitchFamily="34" charset="0"/>
              </a:rPr>
              <a:t>approaches and </a:t>
            </a:r>
            <a:r>
              <a:rPr lang="en-US" sz="1200" b="1" dirty="0">
                <a:cs typeface="Arial" panose="020B0604020202020204" pitchFamily="34" charset="0"/>
              </a:rPr>
              <a:t>newly developed project-specific </a:t>
            </a:r>
            <a:r>
              <a:rPr lang="en-US" sz="1200" dirty="0">
                <a:cs typeface="Arial" panose="020B0604020202020204" pitchFamily="34" charset="0"/>
              </a:rPr>
              <a:t>elements.</a:t>
            </a:r>
          </a:p>
          <a:p>
            <a:r>
              <a:rPr lang="en-US" sz="1200" dirty="0">
                <a:cs typeface="Arial" panose="020B0604020202020204" pitchFamily="34" charset="0"/>
              </a:rPr>
              <a:t>The intervention thus emerged through a process of </a:t>
            </a:r>
            <a:r>
              <a:rPr lang="en-US" sz="1200" b="1" dirty="0">
                <a:cs typeface="Arial" panose="020B0604020202020204" pitchFamily="34" charset="0"/>
              </a:rPr>
              <a:t>adaptation</a:t>
            </a:r>
            <a:r>
              <a:rPr lang="en-US" sz="1200" dirty="0">
                <a:cs typeface="Arial" panose="020B0604020202020204" pitchFamily="34" charset="0"/>
              </a:rPr>
              <a:t>, </a:t>
            </a:r>
            <a:r>
              <a:rPr lang="en-US" sz="1200" b="1" dirty="0">
                <a:cs typeface="Arial" panose="020B0604020202020204" pitchFamily="34" charset="0"/>
              </a:rPr>
              <a:t>contextual relevance, </a:t>
            </a:r>
            <a:r>
              <a:rPr lang="en-US" sz="1200" dirty="0">
                <a:cs typeface="Arial" panose="020B0604020202020204" pitchFamily="34" charset="0"/>
              </a:rPr>
              <a:t>and </a:t>
            </a:r>
            <a:r>
              <a:rPr lang="en-US" sz="1200" b="1" dirty="0">
                <a:cs typeface="Arial" panose="020B0604020202020204" pitchFamily="34" charset="0"/>
              </a:rPr>
              <a:t>innovation</a:t>
            </a:r>
            <a:r>
              <a:rPr lang="en-US" sz="1200" dirty="0">
                <a:cs typeface="Arial" panose="020B0604020202020204" pitchFamily="34" charset="0"/>
              </a:rPr>
              <a:t>.</a:t>
            </a:r>
          </a:p>
          <a:p>
            <a:endParaRPr lang="en-IE" dirty="0"/>
          </a:p>
        </p:txBody>
      </p:sp>
      <p:sp>
        <p:nvSpPr>
          <p:cNvPr id="4" name="Slide Number Placeholder 3"/>
          <p:cNvSpPr>
            <a:spLocks noGrp="1"/>
          </p:cNvSpPr>
          <p:nvPr>
            <p:ph type="sldNum" sz="quarter" idx="5"/>
          </p:nvPr>
        </p:nvSpPr>
        <p:spPr/>
        <p:txBody>
          <a:bodyPr/>
          <a:lstStyle/>
          <a:p>
            <a:fld id="{6B8673B5-4ADC-472A-81E2-D83CEBB69F04}" type="slidenum">
              <a:rPr lang="en-GB" smtClean="0"/>
              <a:t>5</a:t>
            </a:fld>
            <a:endParaRPr lang="en-GB"/>
          </a:p>
        </p:txBody>
      </p:sp>
    </p:spTree>
    <p:extLst>
      <p:ext uri="{BB962C8B-B14F-4D97-AF65-F5344CB8AC3E}">
        <p14:creationId xmlns:p14="http://schemas.microsoft.com/office/powerpoint/2010/main" val="140827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following graph shows ongoing development of the intervention using research led, best practice and existing programmes which were culturally developed and also informed by relevant stakeholders and reviewed by community advisory boards.</a:t>
            </a:r>
            <a:endParaRPr lang="en-IE" dirty="0"/>
          </a:p>
        </p:txBody>
      </p:sp>
      <p:sp>
        <p:nvSpPr>
          <p:cNvPr id="4" name="Slide Number Placeholder 3"/>
          <p:cNvSpPr>
            <a:spLocks noGrp="1"/>
          </p:cNvSpPr>
          <p:nvPr>
            <p:ph type="sldNum" sz="quarter" idx="5"/>
          </p:nvPr>
        </p:nvSpPr>
        <p:spPr/>
        <p:txBody>
          <a:bodyPr/>
          <a:lstStyle/>
          <a:p>
            <a:fld id="{81959D9F-470A-4FD4-ABAC-843EA56F046E}" type="slidenum">
              <a:rPr lang="en-IE" smtClean="0"/>
              <a:t>6</a:t>
            </a:fld>
            <a:endParaRPr lang="en-IE"/>
          </a:p>
        </p:txBody>
      </p:sp>
    </p:spTree>
    <p:extLst>
      <p:ext uri="{BB962C8B-B14F-4D97-AF65-F5344CB8AC3E}">
        <p14:creationId xmlns:p14="http://schemas.microsoft.com/office/powerpoint/2010/main" val="175730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6B8673B5-4ADC-472A-81E2-D83CEBB69F04}" type="slidenum">
              <a:rPr lang="en-GB" smtClean="0"/>
              <a:t>10</a:t>
            </a:fld>
            <a:endParaRPr lang="en-GB"/>
          </a:p>
        </p:txBody>
      </p:sp>
    </p:spTree>
    <p:extLst>
      <p:ext uri="{BB962C8B-B14F-4D97-AF65-F5344CB8AC3E}">
        <p14:creationId xmlns:p14="http://schemas.microsoft.com/office/powerpoint/2010/main" val="144186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saw earlier a cascade approach was taken to the development of the intervention and also is present in our training structure as seen on the table above. Stage 1 consists of a 5 week course of 1.5 hours duration. Stage 2 is a 5 day training (with future adaptation for a mix of online and face to face to facilitate flexibility and availability.) Stage 3 is during the delivery of the intervention where continuing development of practice through collaboration, personal Practice, Mindful Champions and self reporting tools are used leading to the encouragement of student led and peer practice.</a:t>
            </a:r>
            <a:endParaRPr lang="en-IE" dirty="0"/>
          </a:p>
        </p:txBody>
      </p:sp>
      <p:sp>
        <p:nvSpPr>
          <p:cNvPr id="4" name="Slide Number Placeholder 3"/>
          <p:cNvSpPr>
            <a:spLocks noGrp="1"/>
          </p:cNvSpPr>
          <p:nvPr>
            <p:ph type="sldNum" sz="quarter" idx="5"/>
          </p:nvPr>
        </p:nvSpPr>
        <p:spPr/>
        <p:txBody>
          <a:bodyPr/>
          <a:lstStyle/>
          <a:p>
            <a:fld id="{81959D9F-470A-4FD4-ABAC-843EA56F046E}" type="slidenum">
              <a:rPr lang="en-IE" smtClean="0"/>
              <a:t>12</a:t>
            </a:fld>
            <a:endParaRPr lang="en-IE"/>
          </a:p>
        </p:txBody>
      </p:sp>
    </p:spTree>
    <p:extLst>
      <p:ext uri="{BB962C8B-B14F-4D97-AF65-F5344CB8AC3E}">
        <p14:creationId xmlns:p14="http://schemas.microsoft.com/office/powerpoint/2010/main" val="2655014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a whole school approach it is not a one size fits all programme. There was a cascade approach to the intervention with choice and variety throughout and encouraged. Practices introduced slowly in a building block format with a variety of durations of practices and lesson time and a mix of delivery formats from, all teachers to all students, down to certain subject teachers deliver to certain age range of students for certain elements. There was also additional materials and activities developed for teachers if they choose.</a:t>
            </a:r>
            <a:endParaRPr lang="en-IE" dirty="0"/>
          </a:p>
        </p:txBody>
      </p:sp>
      <p:sp>
        <p:nvSpPr>
          <p:cNvPr id="4" name="Slide Number Placeholder 3"/>
          <p:cNvSpPr>
            <a:spLocks noGrp="1"/>
          </p:cNvSpPr>
          <p:nvPr>
            <p:ph type="sldNum" sz="quarter" idx="5"/>
          </p:nvPr>
        </p:nvSpPr>
        <p:spPr/>
        <p:txBody>
          <a:bodyPr/>
          <a:lstStyle/>
          <a:p>
            <a:fld id="{81959D9F-470A-4FD4-ABAC-843EA56F046E}" type="slidenum">
              <a:rPr lang="en-IE" smtClean="0"/>
              <a:t>13</a:t>
            </a:fld>
            <a:endParaRPr lang="en-IE"/>
          </a:p>
        </p:txBody>
      </p:sp>
    </p:spTree>
    <p:extLst>
      <p:ext uri="{BB962C8B-B14F-4D97-AF65-F5344CB8AC3E}">
        <p14:creationId xmlns:p14="http://schemas.microsoft.com/office/powerpoint/2010/main" val="1683678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28_DFEBE3F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623" y="1031382"/>
            <a:ext cx="8524754" cy="2331928"/>
          </a:xfrm>
        </p:spPr>
        <p:txBody>
          <a:bodyPr>
            <a:noAutofit/>
          </a:bodyPr>
          <a:lstStyle/>
          <a:p>
            <a:br>
              <a:rPr lang="en-GB" sz="3200" b="1" dirty="0"/>
            </a:br>
            <a:r>
              <a:rPr lang="en-GB" sz="3000" b="1" dirty="0"/>
              <a:t>Developing and Delivering a School-based Mindfulness Intervention (SBMI) for Schools in </a:t>
            </a:r>
            <a:br>
              <a:rPr lang="en-GB" sz="3000" b="1" dirty="0"/>
            </a:br>
            <a:r>
              <a:rPr lang="en-GB" sz="3000" b="1" dirty="0"/>
              <a:t>Sub-Saharan Africa </a:t>
            </a:r>
            <a:br>
              <a:rPr lang="en-GB" sz="3200" b="1" dirty="0"/>
            </a:br>
            <a:endParaRPr lang="en-US" sz="3200" dirty="0"/>
          </a:p>
        </p:txBody>
      </p:sp>
      <p:sp>
        <p:nvSpPr>
          <p:cNvPr id="3" name="Content Placeholder 2"/>
          <p:cNvSpPr>
            <a:spLocks noGrp="1"/>
          </p:cNvSpPr>
          <p:nvPr>
            <p:ph idx="1"/>
          </p:nvPr>
        </p:nvSpPr>
        <p:spPr>
          <a:xfrm>
            <a:off x="309623" y="3020356"/>
            <a:ext cx="8524754" cy="3084786"/>
          </a:xfrm>
        </p:spPr>
        <p:txBody>
          <a:bodyPr>
            <a:normAutofit fontScale="92500" lnSpcReduction="10000"/>
          </a:bodyPr>
          <a:lstStyle/>
          <a:p>
            <a:pPr marL="0" indent="0" algn="ctr">
              <a:buNone/>
            </a:pPr>
            <a:r>
              <a:rPr lang="en-US" sz="2800" dirty="0"/>
              <a:t>17</a:t>
            </a:r>
            <a:r>
              <a:rPr lang="en-US" sz="2800" baseline="30000" dirty="0"/>
              <a:t>th</a:t>
            </a:r>
            <a:r>
              <a:rPr lang="en-US" sz="2800" dirty="0"/>
              <a:t> June 2026</a:t>
            </a:r>
          </a:p>
          <a:p>
            <a:pPr marL="0" indent="0" algn="ctr">
              <a:buNone/>
            </a:pPr>
            <a:r>
              <a:rPr lang="en-US" sz="2800" dirty="0"/>
              <a:t>Presented by </a:t>
            </a:r>
            <a:r>
              <a:rPr lang="en-US" sz="2800" dirty="0" err="1"/>
              <a:t>Kaleeba</a:t>
            </a:r>
            <a:r>
              <a:rPr lang="en-US" sz="2800" dirty="0"/>
              <a:t> Ali,</a:t>
            </a:r>
          </a:p>
          <a:p>
            <a:pPr marL="0" indent="0" algn="ctr">
              <a:buNone/>
            </a:pPr>
            <a:r>
              <a:rPr lang="en-US" sz="2200" dirty="0"/>
              <a:t>University of Rwanda, College of Education</a:t>
            </a:r>
          </a:p>
          <a:p>
            <a:pPr marL="0" indent="0" algn="ctr">
              <a:buNone/>
            </a:pPr>
            <a:endParaRPr lang="en-US" sz="2200" dirty="0"/>
          </a:p>
          <a:p>
            <a:pPr marL="0" indent="0" algn="ctr">
              <a:buNone/>
            </a:pPr>
            <a:r>
              <a:rPr lang="en-US" sz="2200" dirty="0"/>
              <a:t>As part of </a:t>
            </a:r>
            <a:r>
              <a:rPr lang="en-IE" sz="2200" dirty="0"/>
              <a:t>NIHR Global Health Research Group on Promoting Children's and Adolescent's Mental Wellbeing in sub-Saharan Africa</a:t>
            </a:r>
          </a:p>
          <a:p>
            <a:pPr marL="0" indent="0" algn="ctr">
              <a:buNone/>
            </a:pPr>
            <a:endParaRPr lang="en-US" sz="2200" dirty="0"/>
          </a:p>
          <a:p>
            <a:pPr marL="0" indent="0">
              <a:buNone/>
            </a:pPr>
            <a:r>
              <a:rPr lang="en-US" sz="2000" dirty="0"/>
              <a:t>    </a:t>
            </a:r>
            <a:r>
              <a:rPr lang="en-US" sz="1600" dirty="0"/>
              <a:t>Contact: Cellphone +250788857085 </a:t>
            </a:r>
          </a:p>
          <a:p>
            <a:pPr marL="0" indent="0">
              <a:buNone/>
            </a:pPr>
            <a:r>
              <a:rPr lang="en-US" sz="1600" dirty="0"/>
              <a:t>     Email :  kaleebaa@gmail.com  </a:t>
            </a:r>
          </a:p>
          <a:p>
            <a:pPr marL="0" indent="0">
              <a:buNone/>
            </a:pPr>
            <a:endParaRPr lang="en-US" sz="1800" dirty="0"/>
          </a:p>
          <a:p>
            <a:pPr marL="0" indent="0">
              <a:buNone/>
            </a:pPr>
            <a:endParaRPr lang="en-US" sz="1800" dirty="0"/>
          </a:p>
          <a:p>
            <a:pPr marL="0" indent="0">
              <a:buNone/>
            </a:pPr>
            <a:endParaRPr lang="en-US" sz="2800" dirty="0"/>
          </a:p>
          <a:p>
            <a:pPr marL="0" indent="0" algn="ctr">
              <a:buNone/>
            </a:pPr>
            <a:endParaRPr dirty="0"/>
          </a:p>
        </p:txBody>
      </p:sp>
      <p:pic>
        <p:nvPicPr>
          <p:cNvPr id="5" name="Picture 4" descr="Logos of University of Aberdeen, Addis Ababa University &amp; University of Rwanda.">
            <a:extLst>
              <a:ext uri="{FF2B5EF4-FFF2-40B4-BE49-F238E27FC236}">
                <a16:creationId xmlns:a16="http://schemas.microsoft.com/office/drawing/2014/main" id="{A8B37911-41B1-F424-953E-4C9D670DA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7971" y="113514"/>
            <a:ext cx="3996401" cy="905368"/>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E771E968-D0CE-5CCA-FA9F-798A84092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2566" y="5676570"/>
            <a:ext cx="2536794" cy="9808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73BE9-E56E-3CF4-45C3-B9B007F43B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351E55-94FB-01FB-DC02-8D24BD7BAC73}"/>
              </a:ext>
            </a:extLst>
          </p:cNvPr>
          <p:cNvSpPr>
            <a:spLocks noGrp="1"/>
          </p:cNvSpPr>
          <p:nvPr>
            <p:ph type="title"/>
          </p:nvPr>
        </p:nvSpPr>
        <p:spPr>
          <a:xfrm>
            <a:off x="486918" y="1158464"/>
            <a:ext cx="8170164" cy="780157"/>
          </a:xfrm>
        </p:spPr>
        <p:txBody>
          <a:bodyPr>
            <a:noAutofit/>
          </a:bodyPr>
          <a:lstStyle/>
          <a:p>
            <a:r>
              <a:rPr lang="en-GB" sz="2700" dirty="0">
                <a:cs typeface="Arial" panose="020B0604020202020204" pitchFamily="34" charset="0"/>
              </a:rPr>
              <a:t>Key Considerations in the Development of the SBMI</a:t>
            </a:r>
            <a:endParaRPr lang="en-GB" sz="2400" dirty="0"/>
          </a:p>
        </p:txBody>
      </p:sp>
      <p:pic>
        <p:nvPicPr>
          <p:cNvPr id="4" name="Picture 3" descr="Logos of University of Aberdeen, Addis Ababa University &amp; University of Rwanda.">
            <a:extLst>
              <a:ext uri="{FF2B5EF4-FFF2-40B4-BE49-F238E27FC236}">
                <a16:creationId xmlns:a16="http://schemas.microsoft.com/office/drawing/2014/main" id="{99349B55-517D-6CD9-DEE7-E4D1561BB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646" y="201941"/>
            <a:ext cx="3898707" cy="883236"/>
          </a:xfrm>
          <a:prstGeom prst="rect">
            <a:avLst/>
          </a:prstGeom>
        </p:spPr>
      </p:pic>
      <p:sp>
        <p:nvSpPr>
          <p:cNvPr id="3" name="Content Placeholder 2">
            <a:extLst>
              <a:ext uri="{FF2B5EF4-FFF2-40B4-BE49-F238E27FC236}">
                <a16:creationId xmlns:a16="http://schemas.microsoft.com/office/drawing/2014/main" id="{F7FB40B2-398B-4364-EEBA-4338223FBBA5}"/>
              </a:ext>
            </a:extLst>
          </p:cNvPr>
          <p:cNvSpPr>
            <a:spLocks noGrp="1"/>
          </p:cNvSpPr>
          <p:nvPr>
            <p:ph idx="1"/>
          </p:nvPr>
        </p:nvSpPr>
        <p:spPr>
          <a:xfrm>
            <a:off x="368046" y="2011909"/>
            <a:ext cx="8407908" cy="4370135"/>
          </a:xfrm>
        </p:spPr>
        <p:txBody>
          <a:bodyPr>
            <a:noAutofit/>
          </a:bodyPr>
          <a:lstStyle/>
          <a:p>
            <a:pPr eaLnBrk="0" fontAlgn="base" hangingPunct="0">
              <a:spcBef>
                <a:spcPct val="0"/>
              </a:spcBef>
              <a:spcAft>
                <a:spcPts val="900"/>
              </a:spcAft>
            </a:pPr>
            <a:r>
              <a:rPr lang="en-RW" altLang="en-RW" sz="1600" dirty="0"/>
              <a:t>The intervention was culturally adapted for Rwanda and Ethiopia.</a:t>
            </a:r>
            <a:endParaRPr lang="en-GB" altLang="en-RW" sz="1600" dirty="0"/>
          </a:p>
          <a:p>
            <a:pPr eaLnBrk="0" fontAlgn="base" hangingPunct="0">
              <a:spcBef>
                <a:spcPct val="0"/>
              </a:spcBef>
              <a:spcAft>
                <a:spcPts val="900"/>
              </a:spcAft>
            </a:pPr>
            <a:r>
              <a:rPr lang="en-RW" altLang="en-RW" sz="1600" dirty="0"/>
              <a:t>It was designed for all students in the schools</a:t>
            </a:r>
            <a:r>
              <a:rPr lang="en-GB" altLang="en-RW" sz="1600" dirty="0"/>
              <a:t>, including mixed abilities</a:t>
            </a:r>
          </a:p>
          <a:p>
            <a:pPr eaLnBrk="0" fontAlgn="base" hangingPunct="0">
              <a:spcBef>
                <a:spcPct val="0"/>
              </a:spcBef>
              <a:spcAft>
                <a:spcPts val="900"/>
              </a:spcAft>
            </a:pPr>
            <a:r>
              <a:rPr lang="en-GB" altLang="en-RW" sz="1600" dirty="0"/>
              <a:t>A whole school approach but not ‘one size fits all’. Variety and choice embedded.</a:t>
            </a:r>
            <a:endParaRPr lang="en-RW" altLang="en-RW" sz="1600" dirty="0"/>
          </a:p>
          <a:p>
            <a:pPr eaLnBrk="0" fontAlgn="base" hangingPunct="0">
              <a:spcBef>
                <a:spcPct val="0"/>
              </a:spcBef>
              <a:spcAft>
                <a:spcPts val="900"/>
              </a:spcAft>
            </a:pPr>
            <a:r>
              <a:rPr lang="en-US" altLang="en-RW" sz="1600" dirty="0"/>
              <a:t>I</a:t>
            </a:r>
            <a:r>
              <a:rPr lang="en-RW" altLang="en-RW" sz="1600" dirty="0"/>
              <a:t>t was developed as a secular intervention </a:t>
            </a:r>
            <a:r>
              <a:rPr lang="en-US" altLang="en-RW" sz="1600" dirty="0"/>
              <a:t>to be used across</a:t>
            </a:r>
            <a:r>
              <a:rPr lang="en-RW" altLang="en-RW" sz="1600" dirty="0"/>
              <a:t> different school settings.</a:t>
            </a:r>
          </a:p>
          <a:p>
            <a:pPr eaLnBrk="0" fontAlgn="base" hangingPunct="0">
              <a:spcBef>
                <a:spcPct val="0"/>
              </a:spcBef>
              <a:spcAft>
                <a:spcPts val="900"/>
              </a:spcAft>
            </a:pPr>
            <a:r>
              <a:rPr lang="en-RW" altLang="en-RW" sz="1600" dirty="0"/>
              <a:t>The practices were designed to fit into existing school timetables with </a:t>
            </a:r>
            <a:r>
              <a:rPr lang="en-GB" altLang="en-RW" sz="1600" dirty="0"/>
              <a:t>least </a:t>
            </a:r>
            <a:r>
              <a:rPr lang="en-RW" altLang="en-RW" sz="1600" dirty="0"/>
              <a:t>disruption</a:t>
            </a:r>
            <a:r>
              <a:rPr lang="en-GB" altLang="en-RW" sz="1600" dirty="0"/>
              <a:t> and suitable for large class sizes</a:t>
            </a:r>
            <a:r>
              <a:rPr lang="en-RW" altLang="en-RW" sz="1600" dirty="0"/>
              <a:t>.</a:t>
            </a:r>
          </a:p>
          <a:p>
            <a:pPr eaLnBrk="0" fontAlgn="base" hangingPunct="0">
              <a:spcBef>
                <a:spcPct val="0"/>
              </a:spcBef>
              <a:spcAft>
                <a:spcPts val="900"/>
              </a:spcAft>
            </a:pPr>
            <a:r>
              <a:rPr lang="en-US" altLang="en-RW" sz="1600" dirty="0"/>
              <a:t>I</a:t>
            </a:r>
            <a:r>
              <a:rPr lang="en-RW" altLang="en-RW" sz="1600" dirty="0"/>
              <a:t>t required only limited materials and basic teacher training</a:t>
            </a:r>
            <a:r>
              <a:rPr lang="en-GB" altLang="en-RW" sz="1600" dirty="0"/>
              <a:t> – Cost Effective</a:t>
            </a:r>
            <a:r>
              <a:rPr lang="en-RW" altLang="en-RW" sz="1600" dirty="0"/>
              <a:t>.</a:t>
            </a:r>
          </a:p>
          <a:p>
            <a:pPr eaLnBrk="0" fontAlgn="base" hangingPunct="0">
              <a:spcBef>
                <a:spcPct val="0"/>
              </a:spcBef>
              <a:spcAft>
                <a:spcPts val="900"/>
              </a:spcAft>
            </a:pPr>
            <a:r>
              <a:rPr lang="en-US" altLang="en-RW" sz="1600" dirty="0"/>
              <a:t>I</a:t>
            </a:r>
            <a:r>
              <a:rPr lang="en-RW" altLang="en-RW" sz="1600" dirty="0"/>
              <a:t>t was also linked with </a:t>
            </a:r>
            <a:r>
              <a:rPr lang="en-GB" altLang="en-RW" sz="1600" dirty="0"/>
              <a:t>Rwandan policies</a:t>
            </a:r>
            <a:r>
              <a:rPr lang="en-RW" altLang="en-RW" sz="1600" dirty="0"/>
              <a:t> such as reforestation,</a:t>
            </a:r>
            <a:r>
              <a:rPr lang="en-GB" altLang="en-RW" sz="1600" dirty="0"/>
              <a:t> </a:t>
            </a:r>
            <a:r>
              <a:rPr lang="en-RW" altLang="en-RW" sz="1600" dirty="0"/>
              <a:t>peace education, </a:t>
            </a:r>
            <a:r>
              <a:rPr lang="en-GB" altLang="en-RW" sz="1600" dirty="0"/>
              <a:t>Umuganda </a:t>
            </a:r>
            <a:r>
              <a:rPr lang="en-RW" altLang="en-RW" sz="1600" dirty="0"/>
              <a:t>and school-based well-being support.</a:t>
            </a:r>
            <a:endParaRPr lang="en-GB" altLang="en-RW" sz="1600" dirty="0"/>
          </a:p>
          <a:p>
            <a:pPr eaLnBrk="0" fontAlgn="base" hangingPunct="0">
              <a:spcBef>
                <a:spcPct val="0"/>
              </a:spcBef>
              <a:spcAft>
                <a:spcPts val="900"/>
              </a:spcAft>
            </a:pPr>
            <a:r>
              <a:rPr lang="en-GB" altLang="en-RW" sz="1600" dirty="0"/>
              <a:t>As a sub-Saharan project, it used the African philosophy of Ubuntu rather than Buddhist teachings.</a:t>
            </a:r>
          </a:p>
          <a:p>
            <a:pPr eaLnBrk="0" fontAlgn="base" hangingPunct="0">
              <a:spcBef>
                <a:spcPct val="0"/>
              </a:spcBef>
              <a:spcAft>
                <a:spcPts val="900"/>
              </a:spcAft>
            </a:pPr>
            <a:r>
              <a:rPr lang="en-GB" altLang="en-RW" sz="1600" dirty="0"/>
              <a:t>Trauma informed mindfulness concepts and theory was adhered to. </a:t>
            </a:r>
          </a:p>
          <a:p>
            <a:pPr eaLnBrk="0" fontAlgn="base" hangingPunct="0">
              <a:spcBef>
                <a:spcPct val="0"/>
              </a:spcBef>
              <a:spcAft>
                <a:spcPts val="900"/>
              </a:spcAft>
            </a:pPr>
            <a:r>
              <a:rPr lang="en-GB" altLang="en-RW" sz="1600" dirty="0"/>
              <a:t>Sensory foraging Research and Compassion are key elements and complimentary.</a:t>
            </a:r>
          </a:p>
          <a:p>
            <a:pPr eaLnBrk="0" fontAlgn="base" hangingPunct="0">
              <a:spcBef>
                <a:spcPct val="0"/>
              </a:spcBef>
              <a:spcAft>
                <a:spcPts val="450"/>
              </a:spcAft>
            </a:pPr>
            <a:r>
              <a:rPr lang="en-GB" altLang="en-RW" sz="1600" dirty="0"/>
              <a:t>Discipline and Mindfulness</a:t>
            </a:r>
            <a:endParaRPr lang="en-RW" altLang="en-RW" sz="1600" dirty="0"/>
          </a:p>
          <a:p>
            <a:endParaRPr lang="en-GB" sz="1200" dirty="0"/>
          </a:p>
          <a:p>
            <a:endParaRPr lang="en-GB" sz="1200" dirty="0"/>
          </a:p>
        </p:txBody>
      </p:sp>
    </p:spTree>
    <p:extLst>
      <p:ext uri="{BB962C8B-B14F-4D97-AF65-F5344CB8AC3E}">
        <p14:creationId xmlns:p14="http://schemas.microsoft.com/office/powerpoint/2010/main" val="1461824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53912-A327-0673-AFA5-ADEB2C928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698FF0-0DDC-5A5F-65E0-95FB9976D1C2}"/>
              </a:ext>
            </a:extLst>
          </p:cNvPr>
          <p:cNvSpPr>
            <a:spLocks noGrp="1"/>
          </p:cNvSpPr>
          <p:nvPr>
            <p:ph type="title"/>
          </p:nvPr>
        </p:nvSpPr>
        <p:spPr>
          <a:xfrm>
            <a:off x="486918" y="1305472"/>
            <a:ext cx="8170164" cy="769049"/>
          </a:xfrm>
        </p:spPr>
        <p:txBody>
          <a:bodyPr>
            <a:noAutofit/>
          </a:bodyPr>
          <a:lstStyle/>
          <a:p>
            <a:r>
              <a:rPr lang="en-US" sz="2800" dirty="0"/>
              <a:t>Piloting the SBMI  and Revision of the intervention practice </a:t>
            </a:r>
            <a:br>
              <a:rPr lang="en-US" sz="2800" dirty="0"/>
            </a:br>
            <a:endParaRPr lang="en-GB" sz="2800" dirty="0"/>
          </a:p>
        </p:txBody>
      </p:sp>
      <p:pic>
        <p:nvPicPr>
          <p:cNvPr id="4" name="Picture 3" descr="Logos of University of Aberdeen, Addis Ababa University &amp; University of Rwanda.">
            <a:extLst>
              <a:ext uri="{FF2B5EF4-FFF2-40B4-BE49-F238E27FC236}">
                <a16:creationId xmlns:a16="http://schemas.microsoft.com/office/drawing/2014/main" id="{5DADE126-8319-1892-CED2-544740DA57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647" y="200246"/>
            <a:ext cx="3898707" cy="883236"/>
          </a:xfrm>
          <a:prstGeom prst="rect">
            <a:avLst/>
          </a:prstGeom>
        </p:spPr>
      </p:pic>
      <p:sp>
        <p:nvSpPr>
          <p:cNvPr id="3" name="Content Placeholder 2">
            <a:extLst>
              <a:ext uri="{FF2B5EF4-FFF2-40B4-BE49-F238E27FC236}">
                <a16:creationId xmlns:a16="http://schemas.microsoft.com/office/drawing/2014/main" id="{4ED096BC-1C90-4AE6-0AA0-DB4367616F01}"/>
              </a:ext>
            </a:extLst>
          </p:cNvPr>
          <p:cNvSpPr>
            <a:spLocks noGrp="1"/>
          </p:cNvSpPr>
          <p:nvPr>
            <p:ph idx="1"/>
          </p:nvPr>
        </p:nvSpPr>
        <p:spPr>
          <a:xfrm>
            <a:off x="486918" y="2074522"/>
            <a:ext cx="8170164" cy="4189644"/>
          </a:xfrm>
        </p:spPr>
        <p:txBody>
          <a:bodyPr>
            <a:noAutofit/>
          </a:bodyPr>
          <a:lstStyle/>
          <a:p>
            <a:r>
              <a:rPr lang="en-GB" sz="1600" dirty="0">
                <a:cs typeface="Arial" panose="020B0604020202020204" pitchFamily="34" charset="0"/>
              </a:rPr>
              <a:t>The feasibility stage tested its practicality, clarity, suitability, and appropriate duration of each practice in real school settings.</a:t>
            </a:r>
          </a:p>
          <a:p>
            <a:r>
              <a:rPr lang="en-GB" sz="1600" dirty="0">
                <a:cs typeface="Arial" panose="020B0604020202020204" pitchFamily="34" charset="0"/>
              </a:rPr>
              <a:t>It also helped assess the appropriateness of the materials and delivery approaches for learners. </a:t>
            </a:r>
          </a:p>
          <a:p>
            <a:pPr marL="0" indent="0">
              <a:buNone/>
            </a:pPr>
            <a:r>
              <a:rPr lang="en-GB" sz="1600" dirty="0">
                <a:cs typeface="Arial" panose="020B0604020202020204" pitchFamily="34" charset="0"/>
              </a:rPr>
              <a:t>Learnings</a:t>
            </a:r>
          </a:p>
          <a:p>
            <a:r>
              <a:rPr lang="en-US" sz="1600" dirty="0"/>
              <a:t>Flexible delivery in Kinyarwanda or English and translation of selected mindfulness practices.</a:t>
            </a:r>
            <a:endParaRPr lang="en-GB" sz="1600" dirty="0">
              <a:cs typeface="Arial" panose="020B0604020202020204" pitchFamily="34" charset="0"/>
            </a:endParaRPr>
          </a:p>
          <a:p>
            <a:r>
              <a:rPr lang="en-GB" sz="1600" dirty="0">
                <a:cs typeface="Arial" panose="020B0604020202020204" pitchFamily="34" charset="0"/>
              </a:rPr>
              <a:t>Additional materials needed for teachers to understand the practices further.</a:t>
            </a:r>
          </a:p>
          <a:p>
            <a:r>
              <a:rPr lang="en-US" sz="1600" dirty="0"/>
              <a:t>Use of local instrumental drumming music for mindfulness activities.</a:t>
            </a:r>
          </a:p>
          <a:p>
            <a:r>
              <a:rPr lang="en-GB" sz="1600" dirty="0">
                <a:cs typeface="Arial" panose="020B0604020202020204" pitchFamily="34" charset="0"/>
              </a:rPr>
              <a:t>Further development of Movement Practice (3 options) for variety and choice. </a:t>
            </a:r>
          </a:p>
          <a:p>
            <a:r>
              <a:rPr lang="en-GB" sz="1600" dirty="0">
                <a:cs typeface="Arial" panose="020B0604020202020204" pitchFamily="34" charset="0"/>
              </a:rPr>
              <a:t>The reduced time of teacher's availability for training and the change needed for Stage 1 </a:t>
            </a:r>
          </a:p>
          <a:p>
            <a:r>
              <a:rPr lang="en-US" sz="1600" dirty="0"/>
              <a:t>Design of a mindfulness implementation log to monitor intervention fidelity and implementation</a:t>
            </a:r>
            <a:r>
              <a:rPr lang="en-US" sz="1600" b="1" dirty="0"/>
              <a:t>.</a:t>
            </a:r>
            <a:r>
              <a:rPr lang="en-US" sz="1600" dirty="0"/>
              <a:t> </a:t>
            </a:r>
          </a:p>
          <a:p>
            <a:endParaRPr lang="en-US" sz="1600" dirty="0"/>
          </a:p>
          <a:p>
            <a:r>
              <a:rPr lang="en-GB" sz="1600" dirty="0">
                <a:cs typeface="Arial" panose="020B0604020202020204" pitchFamily="34" charset="0"/>
              </a:rPr>
              <a:t>This refined intervention was then implemented in the intervention schools.</a:t>
            </a:r>
          </a:p>
          <a:p>
            <a:endParaRPr lang="en-RW" sz="1200" dirty="0">
              <a:cs typeface="Arial" panose="020B0604020202020204" pitchFamily="34" charset="0"/>
            </a:endParaRPr>
          </a:p>
          <a:p>
            <a:endParaRPr lang="en-GB" sz="1200" dirty="0"/>
          </a:p>
          <a:p>
            <a:endParaRPr lang="en-GB" sz="1200" dirty="0"/>
          </a:p>
        </p:txBody>
      </p:sp>
    </p:spTree>
    <p:extLst>
      <p:ext uri="{BB962C8B-B14F-4D97-AF65-F5344CB8AC3E}">
        <p14:creationId xmlns:p14="http://schemas.microsoft.com/office/powerpoint/2010/main" val="87899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F1BD7-2A80-BCBF-9ECD-5D7C0BEDC2D7}"/>
              </a:ext>
            </a:extLst>
          </p:cNvPr>
          <p:cNvSpPr>
            <a:spLocks noGrp="1"/>
          </p:cNvSpPr>
          <p:nvPr>
            <p:ph type="title"/>
          </p:nvPr>
        </p:nvSpPr>
        <p:spPr>
          <a:xfrm>
            <a:off x="95491" y="857250"/>
            <a:ext cx="8976167" cy="1006998"/>
          </a:xfrm>
        </p:spPr>
        <p:txBody>
          <a:bodyPr>
            <a:normAutofit fontScale="90000"/>
          </a:bodyPr>
          <a:lstStyle/>
          <a:p>
            <a:br>
              <a:rPr lang="en-US" sz="2400" b="1" dirty="0">
                <a:latin typeface="Arial" panose="020B0604020202020204" pitchFamily="34" charset="0"/>
                <a:cs typeface="Arial" panose="020B0604020202020204" pitchFamily="34" charset="0"/>
              </a:rPr>
            </a:br>
            <a:r>
              <a:rPr lang="en-US" sz="2325" b="1" dirty="0">
                <a:latin typeface="Arial" panose="020B0604020202020204" pitchFamily="34" charset="0"/>
                <a:cs typeface="Arial" panose="020B0604020202020204" pitchFamily="34" charset="0"/>
              </a:rPr>
              <a:t>Capacity-Building Approach to Prepare teachers Classroom Delivery of SBMI </a:t>
            </a:r>
            <a:br>
              <a:rPr lang="en-RW" sz="2325" dirty="0">
                <a:latin typeface="Arial" panose="020B0604020202020204" pitchFamily="34" charset="0"/>
                <a:cs typeface="Arial" panose="020B0604020202020204" pitchFamily="34" charset="0"/>
              </a:rPr>
            </a:br>
            <a:endParaRPr lang="en-RW" sz="2325" dirty="0">
              <a:latin typeface="Arial" panose="020B060402020202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id="{BBA5D905-A1F8-9475-3C0B-F779ABF96FCE}"/>
              </a:ext>
            </a:extLst>
          </p:cNvPr>
          <p:cNvGraphicFramePr>
            <a:graphicFrameLocks noGrp="1"/>
          </p:cNvGraphicFramePr>
          <p:nvPr>
            <p:ph idx="1"/>
          </p:nvPr>
        </p:nvGraphicFramePr>
        <p:xfrm>
          <a:off x="628650" y="1977101"/>
          <a:ext cx="7886700" cy="3512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2857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8E38D-FB38-263B-1CD0-F0D31E73B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40A35-00B1-0295-AF46-59C329D417D3}"/>
              </a:ext>
            </a:extLst>
          </p:cNvPr>
          <p:cNvSpPr>
            <a:spLocks noGrp="1"/>
          </p:cNvSpPr>
          <p:nvPr>
            <p:ph type="title"/>
          </p:nvPr>
        </p:nvSpPr>
        <p:spPr>
          <a:xfrm>
            <a:off x="486918" y="1891856"/>
            <a:ext cx="8170164" cy="679418"/>
          </a:xfrm>
        </p:spPr>
        <p:txBody>
          <a:bodyPr>
            <a:noAutofit/>
          </a:bodyPr>
          <a:lstStyle/>
          <a:p>
            <a:r>
              <a:rPr lang="en-GB" sz="2700" dirty="0">
                <a:cs typeface="Arial" panose="020B0604020202020204" pitchFamily="34" charset="0"/>
              </a:rPr>
              <a:t>Origin of the Intervention</a:t>
            </a:r>
            <a:endParaRPr lang="en-GB" sz="2400" dirty="0"/>
          </a:p>
        </p:txBody>
      </p:sp>
      <p:pic>
        <p:nvPicPr>
          <p:cNvPr id="4" name="Picture 3" descr="Logos of University of Aberdeen, Addis Ababa University &amp; University of Rwanda.">
            <a:extLst>
              <a:ext uri="{FF2B5EF4-FFF2-40B4-BE49-F238E27FC236}">
                <a16:creationId xmlns:a16="http://schemas.microsoft.com/office/drawing/2014/main" id="{6AA36EC1-D70D-9A45-7431-8B93F54E99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647" y="988522"/>
            <a:ext cx="3898707" cy="883236"/>
          </a:xfrm>
          <a:prstGeom prst="rect">
            <a:avLst/>
          </a:prstGeom>
        </p:spPr>
      </p:pic>
      <p:sp>
        <p:nvSpPr>
          <p:cNvPr id="3" name="Content Placeholder 2">
            <a:extLst>
              <a:ext uri="{FF2B5EF4-FFF2-40B4-BE49-F238E27FC236}">
                <a16:creationId xmlns:a16="http://schemas.microsoft.com/office/drawing/2014/main" id="{AA6B6202-B566-931F-1F05-2B284CC3963C}"/>
              </a:ext>
            </a:extLst>
          </p:cNvPr>
          <p:cNvSpPr>
            <a:spLocks noGrp="1"/>
          </p:cNvSpPr>
          <p:nvPr>
            <p:ph idx="1"/>
          </p:nvPr>
        </p:nvSpPr>
        <p:spPr>
          <a:xfrm>
            <a:off x="486918" y="2837557"/>
            <a:ext cx="8170164" cy="2169260"/>
          </a:xfrm>
        </p:spPr>
        <p:txBody>
          <a:bodyPr>
            <a:noAutofit/>
          </a:bodyPr>
          <a:lstStyle/>
          <a:p>
            <a:r>
              <a:rPr lang="en-US" sz="1200" dirty="0">
                <a:latin typeface="Arial" panose="020B0604020202020204" pitchFamily="34" charset="0"/>
                <a:cs typeface="Arial" panose="020B0604020202020204" pitchFamily="34" charset="0"/>
              </a:rPr>
              <a:t>The intervention was informed by both existing mindfulness approaches and newly developed project-specific elements.</a:t>
            </a:r>
          </a:p>
          <a:p>
            <a:r>
              <a:rPr lang="en-US" sz="1200" dirty="0">
                <a:latin typeface="Arial" panose="020B0604020202020204" pitchFamily="34" charset="0"/>
                <a:cs typeface="Arial" panose="020B0604020202020204" pitchFamily="34" charset="0"/>
              </a:rPr>
              <a:t>It drew on practices previously used in youth and school contexts elsewhere, while adapting them to the cultural and educational realities of Rwanda and Ethiopia.</a:t>
            </a:r>
          </a:p>
          <a:p>
            <a:r>
              <a:rPr lang="en-US" sz="1200" dirty="0">
                <a:latin typeface="Arial" panose="020B0604020202020204" pitchFamily="34" charset="0"/>
                <a:cs typeface="Arial" panose="020B0604020202020204" pitchFamily="34" charset="0"/>
              </a:rPr>
              <a:t>New elements were developed to respond to the specific contexts in both countries.</a:t>
            </a:r>
          </a:p>
          <a:p>
            <a:r>
              <a:rPr lang="en-US" sz="1200" dirty="0">
                <a:latin typeface="Arial" panose="020B0604020202020204" pitchFamily="34" charset="0"/>
                <a:cs typeface="Arial" panose="020B0604020202020204" pitchFamily="34" charset="0"/>
              </a:rPr>
              <a:t>The intervention thus emerged through a process of adaptation, contextual relevance, and innovation.</a:t>
            </a:r>
          </a:p>
          <a:p>
            <a:endParaRPr lang="en-GB" sz="1200" dirty="0"/>
          </a:p>
          <a:p>
            <a:endParaRPr lang="en-GB" sz="1200" dirty="0"/>
          </a:p>
        </p:txBody>
      </p:sp>
      <p:graphicFrame>
        <p:nvGraphicFramePr>
          <p:cNvPr id="5" name="Content Placeholder 9">
            <a:extLst>
              <a:ext uri="{FF2B5EF4-FFF2-40B4-BE49-F238E27FC236}">
                <a16:creationId xmlns:a16="http://schemas.microsoft.com/office/drawing/2014/main" id="{2DB8F484-4421-0FC5-4B93-73BD296E7D24}"/>
              </a:ext>
            </a:extLst>
          </p:cNvPr>
          <p:cNvGraphicFramePr>
            <a:graphicFrameLocks/>
          </p:cNvGraphicFramePr>
          <p:nvPr>
            <p:extLst>
              <p:ext uri="{D42A27DB-BD31-4B8C-83A1-F6EECF244321}">
                <p14:modId xmlns:p14="http://schemas.microsoft.com/office/powerpoint/2010/main" val="3256781419"/>
              </p:ext>
            </p:extLst>
          </p:nvPr>
        </p:nvGraphicFramePr>
        <p:xfrm>
          <a:off x="1" y="530566"/>
          <a:ext cx="9143997" cy="6317880"/>
        </p:xfrm>
        <a:graphic>
          <a:graphicData uri="http://schemas.openxmlformats.org/drawingml/2006/table">
            <a:tbl>
              <a:tblPr firstRow="1" bandRow="1">
                <a:tableStyleId>{5C22544A-7EE6-4342-B048-85BDC9FD1C3A}</a:tableStyleId>
              </a:tblPr>
              <a:tblGrid>
                <a:gridCol w="1201805">
                  <a:extLst>
                    <a:ext uri="{9D8B030D-6E8A-4147-A177-3AD203B41FA5}">
                      <a16:colId xmlns:a16="http://schemas.microsoft.com/office/drawing/2014/main" val="314330250"/>
                    </a:ext>
                  </a:extLst>
                </a:gridCol>
                <a:gridCol w="1410766">
                  <a:extLst>
                    <a:ext uri="{9D8B030D-6E8A-4147-A177-3AD203B41FA5}">
                      <a16:colId xmlns:a16="http://schemas.microsoft.com/office/drawing/2014/main" val="2258305765"/>
                    </a:ext>
                  </a:extLst>
                </a:gridCol>
                <a:gridCol w="1306285">
                  <a:extLst>
                    <a:ext uri="{9D8B030D-6E8A-4147-A177-3AD203B41FA5}">
                      <a16:colId xmlns:a16="http://schemas.microsoft.com/office/drawing/2014/main" val="2778209663"/>
                    </a:ext>
                  </a:extLst>
                </a:gridCol>
                <a:gridCol w="1306285">
                  <a:extLst>
                    <a:ext uri="{9D8B030D-6E8A-4147-A177-3AD203B41FA5}">
                      <a16:colId xmlns:a16="http://schemas.microsoft.com/office/drawing/2014/main" val="3403296172"/>
                    </a:ext>
                  </a:extLst>
                </a:gridCol>
                <a:gridCol w="1432528">
                  <a:extLst>
                    <a:ext uri="{9D8B030D-6E8A-4147-A177-3AD203B41FA5}">
                      <a16:colId xmlns:a16="http://schemas.microsoft.com/office/drawing/2014/main" val="1746468416"/>
                    </a:ext>
                  </a:extLst>
                </a:gridCol>
                <a:gridCol w="1118347">
                  <a:extLst>
                    <a:ext uri="{9D8B030D-6E8A-4147-A177-3AD203B41FA5}">
                      <a16:colId xmlns:a16="http://schemas.microsoft.com/office/drawing/2014/main" val="340636602"/>
                    </a:ext>
                  </a:extLst>
                </a:gridCol>
                <a:gridCol w="1367981">
                  <a:extLst>
                    <a:ext uri="{9D8B030D-6E8A-4147-A177-3AD203B41FA5}">
                      <a16:colId xmlns:a16="http://schemas.microsoft.com/office/drawing/2014/main" val="3658285595"/>
                    </a:ext>
                  </a:extLst>
                </a:gridCol>
              </a:tblGrid>
              <a:tr h="574310">
                <a:tc>
                  <a:txBody>
                    <a:bodyPr/>
                    <a:lstStyle/>
                    <a:p>
                      <a:pPr algn="l"/>
                      <a:r>
                        <a:rPr lang="en-GB" sz="1200" dirty="0"/>
                        <a:t>Frequency</a:t>
                      </a:r>
                      <a:endParaRPr lang="en-IE" sz="1200" dirty="0"/>
                    </a:p>
                  </a:txBody>
                  <a:tcPr marL="68580" marR="68580" marT="34290" marB="34290"/>
                </a:tc>
                <a:tc>
                  <a:txBody>
                    <a:bodyPr/>
                    <a:lstStyle/>
                    <a:p>
                      <a:pPr algn="l"/>
                      <a:r>
                        <a:rPr lang="en-GB" sz="1200" dirty="0"/>
                        <a:t>Practice</a:t>
                      </a:r>
                      <a:endParaRPr lang="en-IE" sz="1200" dirty="0"/>
                    </a:p>
                  </a:txBody>
                  <a:tcPr marL="68580" marR="68580" marT="34290" marB="34290"/>
                </a:tc>
                <a:tc>
                  <a:txBody>
                    <a:bodyPr/>
                    <a:lstStyle/>
                    <a:p>
                      <a:pPr algn="l"/>
                      <a:r>
                        <a:rPr lang="en-GB" sz="1200" dirty="0"/>
                        <a:t>Duration</a:t>
                      </a:r>
                      <a:endParaRPr lang="en-IE" sz="1200" dirty="0"/>
                    </a:p>
                  </a:txBody>
                  <a:tcPr marL="68580" marR="68580" marT="34290" marB="34290"/>
                </a:tc>
                <a:tc>
                  <a:txBody>
                    <a:bodyPr/>
                    <a:lstStyle/>
                    <a:p>
                      <a:pPr algn="l"/>
                      <a:r>
                        <a:rPr lang="en-GB" sz="1200" dirty="0"/>
                        <a:t>Frequency</a:t>
                      </a:r>
                      <a:endParaRPr lang="en-IE" sz="1200" dirty="0"/>
                    </a:p>
                  </a:txBody>
                  <a:tcPr marL="68580" marR="68580" marT="34290" marB="34290"/>
                </a:tc>
                <a:tc>
                  <a:txBody>
                    <a:bodyPr/>
                    <a:lstStyle/>
                    <a:p>
                      <a:pPr algn="l"/>
                      <a:r>
                        <a:rPr lang="en-GB" sz="1200" dirty="0"/>
                        <a:t>Who Leads</a:t>
                      </a:r>
                      <a:endParaRPr lang="en-IE" sz="1200" dirty="0"/>
                    </a:p>
                  </a:txBody>
                  <a:tcPr marL="68580" marR="68580" marT="34290" marB="34290"/>
                </a:tc>
                <a:tc>
                  <a:txBody>
                    <a:bodyPr/>
                    <a:lstStyle/>
                    <a:p>
                      <a:pPr algn="l"/>
                      <a:r>
                        <a:rPr lang="en-GB" sz="1200" dirty="0"/>
                        <a:t>Materials</a:t>
                      </a:r>
                      <a:endParaRPr lang="en-IE" sz="1200" dirty="0"/>
                    </a:p>
                  </a:txBody>
                  <a:tcPr marL="68580" marR="68580" marT="34290" marB="34290"/>
                </a:tc>
                <a:tc>
                  <a:txBody>
                    <a:bodyPr/>
                    <a:lstStyle/>
                    <a:p>
                      <a:pPr algn="l"/>
                      <a:r>
                        <a:rPr lang="en-GB" sz="1200" dirty="0"/>
                        <a:t>When Introduced</a:t>
                      </a:r>
                      <a:endParaRPr lang="en-IE" sz="1200" dirty="0"/>
                    </a:p>
                  </a:txBody>
                  <a:tcPr marL="68580" marR="68580" marT="34290" marB="34290"/>
                </a:tc>
                <a:extLst>
                  <a:ext uri="{0D108BD9-81ED-4DB2-BD59-A6C34878D82A}">
                    <a16:rowId xmlns:a16="http://schemas.microsoft.com/office/drawing/2014/main" val="3163846211"/>
                  </a:ext>
                </a:extLst>
              </a:tr>
              <a:tr h="816124">
                <a:tc rowSpan="2">
                  <a:txBody>
                    <a:bodyPr/>
                    <a:lstStyle/>
                    <a:p>
                      <a:pPr algn="l"/>
                      <a:endParaRPr lang="en-GB" sz="1200" dirty="0"/>
                    </a:p>
                    <a:p>
                      <a:pPr algn="l"/>
                      <a:endParaRPr lang="en-GB" sz="1200" dirty="0"/>
                    </a:p>
                    <a:p>
                      <a:pPr algn="l"/>
                      <a:r>
                        <a:rPr lang="en-GB" sz="1200" dirty="0"/>
                        <a:t>Daily</a:t>
                      </a:r>
                      <a:endParaRPr lang="en-IE" sz="1200" dirty="0"/>
                    </a:p>
                  </a:txBody>
                  <a:tcPr marL="68580" marR="68580" marT="34290" marB="34290">
                    <a:solidFill>
                      <a:srgbClr val="FDF9CF"/>
                    </a:solidFill>
                  </a:tcPr>
                </a:tc>
                <a:tc>
                  <a:txBody>
                    <a:bodyPr/>
                    <a:lstStyle/>
                    <a:p>
                      <a:pPr algn="l"/>
                      <a:r>
                        <a:rPr lang="en-GB" sz="1200" dirty="0"/>
                        <a:t>Hands on Desk HOD</a:t>
                      </a:r>
                      <a:endParaRPr lang="en-IE" sz="1200" dirty="0"/>
                    </a:p>
                  </a:txBody>
                  <a:tcPr marL="68580" marR="68580" marT="34290" marB="34290">
                    <a:solidFill>
                      <a:srgbClr val="FDF9CF"/>
                    </a:solidFill>
                  </a:tcPr>
                </a:tc>
                <a:tc>
                  <a:txBody>
                    <a:bodyPr/>
                    <a:lstStyle/>
                    <a:p>
                      <a:pPr algn="l"/>
                      <a:r>
                        <a:rPr lang="en-GB" sz="1200" dirty="0"/>
                        <a:t>2-3 minutes</a:t>
                      </a:r>
                      <a:endParaRPr lang="en-IE" sz="1200" dirty="0"/>
                    </a:p>
                  </a:txBody>
                  <a:tcPr marL="68580" marR="68580" marT="34290" marB="34290">
                    <a:solidFill>
                      <a:srgbClr val="FDF9CF"/>
                    </a:solidFill>
                  </a:tcPr>
                </a:tc>
                <a:tc>
                  <a:txBody>
                    <a:bodyPr/>
                    <a:lstStyle/>
                    <a:p>
                      <a:pPr algn="l"/>
                      <a:r>
                        <a:rPr lang="en-GB" sz="1200" dirty="0"/>
                        <a:t>Daily beginning of every class</a:t>
                      </a:r>
                      <a:endParaRPr lang="en-IE" sz="1200" dirty="0"/>
                    </a:p>
                  </a:txBody>
                  <a:tcPr marL="68580" marR="68580" marT="34290" marB="34290">
                    <a:solidFill>
                      <a:srgbClr val="FDF9CF"/>
                    </a:solidFill>
                  </a:tcPr>
                </a:tc>
                <a:tc>
                  <a:txBody>
                    <a:bodyPr/>
                    <a:lstStyle/>
                    <a:p>
                      <a:pPr algn="l"/>
                      <a:r>
                        <a:rPr lang="en-GB" sz="1200" dirty="0"/>
                        <a:t>Every teachers to every class</a:t>
                      </a:r>
                      <a:endParaRPr lang="en-IE" sz="1200" dirty="0"/>
                    </a:p>
                  </a:txBody>
                  <a:tcPr marL="68580" marR="68580" marT="34290" marB="34290">
                    <a:solidFill>
                      <a:srgbClr val="FDF9CF"/>
                    </a:solidFill>
                  </a:tcPr>
                </a:tc>
                <a:tc>
                  <a:txBody>
                    <a:bodyPr/>
                    <a:lstStyle/>
                    <a:p>
                      <a:pPr algn="l"/>
                      <a:r>
                        <a:rPr lang="en-GB" sz="1200" dirty="0"/>
                        <a:t>Nothing classroom based</a:t>
                      </a:r>
                      <a:endParaRPr lang="en-IE" sz="1200" dirty="0"/>
                    </a:p>
                  </a:txBody>
                  <a:tcPr marL="68580" marR="68580" marT="34290" marB="34290">
                    <a:solidFill>
                      <a:srgbClr val="FDF9CF"/>
                    </a:solidFill>
                  </a:tcPr>
                </a:tc>
                <a:tc>
                  <a:txBody>
                    <a:bodyPr/>
                    <a:lstStyle/>
                    <a:p>
                      <a:pPr algn="l"/>
                      <a:r>
                        <a:rPr lang="en-GB" sz="1200" dirty="0"/>
                        <a:t>Right at the beginning and continues</a:t>
                      </a:r>
                      <a:endParaRPr lang="en-IE" sz="1200" dirty="0"/>
                    </a:p>
                  </a:txBody>
                  <a:tcPr marL="68580" marR="68580" marT="34290" marB="34290">
                    <a:solidFill>
                      <a:srgbClr val="FDF9CF"/>
                    </a:solidFill>
                  </a:tcPr>
                </a:tc>
                <a:extLst>
                  <a:ext uri="{0D108BD9-81ED-4DB2-BD59-A6C34878D82A}">
                    <a16:rowId xmlns:a16="http://schemas.microsoft.com/office/drawing/2014/main" val="2460736846"/>
                  </a:ext>
                </a:extLst>
              </a:tr>
              <a:tr h="795029">
                <a:tc vMerge="1">
                  <a:txBody>
                    <a:bodyPr/>
                    <a:lstStyle/>
                    <a:p>
                      <a:endParaRPr lang="en-IE" dirty="0"/>
                    </a:p>
                  </a:txBody>
                  <a:tcPr/>
                </a:tc>
                <a:tc>
                  <a:txBody>
                    <a:bodyPr/>
                    <a:lstStyle/>
                    <a:p>
                      <a:pPr algn="l"/>
                      <a:r>
                        <a:rPr lang="en-GB" sz="1200" dirty="0"/>
                        <a:t>Welcome Drums</a:t>
                      </a:r>
                      <a:endParaRPr lang="en-IE" sz="1200" dirty="0"/>
                    </a:p>
                  </a:txBody>
                  <a:tcPr marL="68580" marR="68580" marT="34290" marB="34290">
                    <a:solidFill>
                      <a:srgbClr val="FDF9CF"/>
                    </a:solidFill>
                  </a:tcPr>
                </a:tc>
                <a:tc>
                  <a:txBody>
                    <a:bodyPr/>
                    <a:lstStyle/>
                    <a:p>
                      <a:pPr algn="l"/>
                      <a:r>
                        <a:rPr lang="en-GB" sz="1200" dirty="0"/>
                        <a:t>1</a:t>
                      </a:r>
                      <a:r>
                        <a:rPr lang="en-GB" sz="1200" baseline="30000" dirty="0"/>
                        <a:t>st</a:t>
                      </a:r>
                      <a:r>
                        <a:rPr lang="en-GB" sz="1200" dirty="0"/>
                        <a:t> hour as  arrive </a:t>
                      </a:r>
                      <a:endParaRPr lang="en-IE" sz="1200" dirty="0"/>
                    </a:p>
                  </a:txBody>
                  <a:tcPr marL="68580" marR="68580" marT="34290" marB="34290">
                    <a:solidFill>
                      <a:srgbClr val="FDF9CF"/>
                    </a:solidFill>
                  </a:tcPr>
                </a:tc>
                <a:tc>
                  <a:txBody>
                    <a:bodyPr/>
                    <a:lstStyle/>
                    <a:p>
                      <a:pPr algn="l"/>
                      <a:r>
                        <a:rPr lang="en-GB" sz="1200" dirty="0"/>
                        <a:t>Every morning</a:t>
                      </a:r>
                      <a:endParaRPr lang="en-IE" sz="1200" dirty="0"/>
                    </a:p>
                  </a:txBody>
                  <a:tcPr marL="68580" marR="68580" marT="34290" marB="34290">
                    <a:solidFill>
                      <a:srgbClr val="FDF9CF"/>
                    </a:solidFill>
                  </a:tcPr>
                </a:tc>
                <a:tc>
                  <a:txBody>
                    <a:bodyPr/>
                    <a:lstStyle/>
                    <a:p>
                      <a:pPr algn="l"/>
                      <a:r>
                        <a:rPr lang="en-GB" sz="1200" dirty="0"/>
                        <a:t>Through a speaker with welcome banner </a:t>
                      </a:r>
                      <a:endParaRPr lang="en-IE" sz="1200" dirty="0"/>
                    </a:p>
                  </a:txBody>
                  <a:tcPr marL="68580" marR="68580" marT="34290" marB="34290">
                    <a:solidFill>
                      <a:srgbClr val="FDF9CF"/>
                    </a:solidFill>
                  </a:tcPr>
                </a:tc>
                <a:tc>
                  <a:txBody>
                    <a:bodyPr/>
                    <a:lstStyle/>
                    <a:p>
                      <a:pPr algn="l"/>
                      <a:r>
                        <a:rPr lang="en-GB" sz="1200" dirty="0"/>
                        <a:t>Portable speaker &amp;</a:t>
                      </a:r>
                    </a:p>
                    <a:p>
                      <a:pPr algn="l"/>
                      <a:r>
                        <a:rPr lang="en-GB" sz="1200" dirty="0"/>
                        <a:t>Banner</a:t>
                      </a:r>
                      <a:endParaRPr lang="en-IE" sz="1200" dirty="0"/>
                    </a:p>
                  </a:txBody>
                  <a:tcPr marL="68580" marR="68580" marT="34290" marB="34290">
                    <a:solidFill>
                      <a:srgbClr val="FDF9CF"/>
                    </a:solidFill>
                  </a:tcPr>
                </a:tc>
                <a:tc>
                  <a:txBody>
                    <a:bodyPr/>
                    <a:lstStyle/>
                    <a:p>
                      <a:pPr algn="l"/>
                      <a:r>
                        <a:rPr lang="en-GB" sz="1200" dirty="0"/>
                        <a:t>A week or 2 after introduction</a:t>
                      </a:r>
                      <a:endParaRPr lang="en-IE" sz="1200" dirty="0"/>
                    </a:p>
                  </a:txBody>
                  <a:tcPr marL="68580" marR="68580" marT="34290" marB="34290">
                    <a:solidFill>
                      <a:srgbClr val="FDF9CF"/>
                    </a:solidFill>
                  </a:tcPr>
                </a:tc>
                <a:extLst>
                  <a:ext uri="{0D108BD9-81ED-4DB2-BD59-A6C34878D82A}">
                    <a16:rowId xmlns:a16="http://schemas.microsoft.com/office/drawing/2014/main" val="1916760118"/>
                  </a:ext>
                </a:extLst>
              </a:tr>
              <a:tr h="816124">
                <a:tc rowSpan="3">
                  <a:txBody>
                    <a:bodyPr/>
                    <a:lstStyle/>
                    <a:p>
                      <a:pPr algn="l"/>
                      <a:endParaRPr lang="en-GB" sz="1200" dirty="0"/>
                    </a:p>
                    <a:p>
                      <a:pPr algn="l"/>
                      <a:endParaRPr lang="en-GB" sz="1200" dirty="0"/>
                    </a:p>
                    <a:p>
                      <a:pPr algn="l"/>
                      <a:r>
                        <a:rPr lang="en-GB" sz="1200" dirty="0"/>
                        <a:t>Weekly</a:t>
                      </a:r>
                      <a:endParaRPr lang="en-IE" sz="1200" dirty="0"/>
                    </a:p>
                  </a:txBody>
                  <a:tcPr marL="68580" marR="68580" marT="34290" marB="34290">
                    <a:solidFill>
                      <a:schemeClr val="accent2">
                        <a:lumMod val="20000"/>
                        <a:lumOff val="80000"/>
                      </a:schemeClr>
                    </a:solidFill>
                  </a:tcPr>
                </a:tc>
                <a:tc>
                  <a:txBody>
                    <a:bodyPr/>
                    <a:lstStyle/>
                    <a:p>
                      <a:pPr algn="l"/>
                      <a:r>
                        <a:rPr lang="en-GB" sz="1200" dirty="0"/>
                        <a:t>Mindful Movement</a:t>
                      </a:r>
                      <a:endParaRPr lang="en-IE" sz="1200" dirty="0"/>
                    </a:p>
                  </a:txBody>
                  <a:tcPr marL="68580" marR="68580" marT="34290" marB="34290">
                    <a:solidFill>
                      <a:schemeClr val="accent2">
                        <a:lumMod val="20000"/>
                        <a:lumOff val="80000"/>
                      </a:schemeClr>
                    </a:solidFill>
                  </a:tcPr>
                </a:tc>
                <a:tc>
                  <a:txBody>
                    <a:bodyPr/>
                    <a:lstStyle/>
                    <a:p>
                      <a:pPr algn="l"/>
                      <a:r>
                        <a:rPr lang="en-GB" sz="1200" dirty="0"/>
                        <a:t>Range of 2 min to whole PE class</a:t>
                      </a:r>
                      <a:endParaRPr lang="en-IE" sz="1200" dirty="0"/>
                    </a:p>
                  </a:txBody>
                  <a:tcPr marL="68580" marR="68580" marT="34290" marB="34290">
                    <a:solidFill>
                      <a:schemeClr val="accent2">
                        <a:lumMod val="20000"/>
                        <a:lumOff val="80000"/>
                      </a:schemeClr>
                    </a:solidFill>
                  </a:tcPr>
                </a:tc>
                <a:tc>
                  <a:txBody>
                    <a:bodyPr/>
                    <a:lstStyle/>
                    <a:p>
                      <a:pPr algn="l"/>
                      <a:r>
                        <a:rPr lang="en-GB" sz="1200" dirty="0"/>
                        <a:t>Movement in class or PE class</a:t>
                      </a:r>
                      <a:endParaRPr lang="en-IE" sz="1200" dirty="0"/>
                    </a:p>
                  </a:txBody>
                  <a:tcPr marL="68580" marR="68580" marT="34290" marB="34290">
                    <a:solidFill>
                      <a:schemeClr val="accent2">
                        <a:lumMod val="20000"/>
                        <a:lumOff val="80000"/>
                      </a:schemeClr>
                    </a:solidFill>
                  </a:tcPr>
                </a:tc>
                <a:tc>
                  <a:txBody>
                    <a:bodyPr/>
                    <a:lstStyle/>
                    <a:p>
                      <a:pPr algn="l"/>
                      <a:r>
                        <a:rPr lang="en-GB" sz="1200" dirty="0"/>
                        <a:t>PE teacher any teacher can bring m breaks</a:t>
                      </a:r>
                      <a:endParaRPr lang="en-IE" sz="1200" dirty="0"/>
                    </a:p>
                  </a:txBody>
                  <a:tcPr marL="68580" marR="68580" marT="34290" marB="34290">
                    <a:solidFill>
                      <a:schemeClr val="accent2">
                        <a:lumMod val="20000"/>
                        <a:lumOff val="80000"/>
                      </a:schemeClr>
                    </a:solidFill>
                  </a:tcPr>
                </a:tc>
                <a:tc>
                  <a:txBody>
                    <a:bodyPr/>
                    <a:lstStyle/>
                    <a:p>
                      <a:pPr algn="l"/>
                      <a:r>
                        <a:rPr lang="en-GB" sz="1200" dirty="0"/>
                        <a:t>None</a:t>
                      </a:r>
                      <a:endParaRPr lang="en-IE" sz="1200" dirty="0"/>
                    </a:p>
                  </a:txBody>
                  <a:tcPr marL="68580" marR="68580" marT="34290" marB="34290">
                    <a:solidFill>
                      <a:schemeClr val="accent2">
                        <a:lumMod val="20000"/>
                        <a:lumOff val="80000"/>
                      </a:schemeClr>
                    </a:solidFill>
                  </a:tcPr>
                </a:tc>
                <a:tc>
                  <a:txBody>
                    <a:bodyPr/>
                    <a:lstStyle/>
                    <a:p>
                      <a:pPr algn="l"/>
                      <a:r>
                        <a:rPr lang="en-GB" sz="1200" dirty="0"/>
                        <a:t>3/4</a:t>
                      </a:r>
                      <a:r>
                        <a:rPr lang="en-GB" sz="1200" baseline="30000" dirty="0"/>
                        <a:t>th</a:t>
                      </a:r>
                      <a:r>
                        <a:rPr lang="en-GB" sz="1200" dirty="0"/>
                        <a:t> week continued</a:t>
                      </a:r>
                      <a:endParaRPr lang="en-IE" sz="1200" dirty="0"/>
                    </a:p>
                  </a:txBody>
                  <a:tcPr marL="68580" marR="68580" marT="34290" marB="34290">
                    <a:solidFill>
                      <a:schemeClr val="accent2">
                        <a:lumMod val="20000"/>
                        <a:lumOff val="80000"/>
                      </a:schemeClr>
                    </a:solidFill>
                  </a:tcPr>
                </a:tc>
                <a:extLst>
                  <a:ext uri="{0D108BD9-81ED-4DB2-BD59-A6C34878D82A}">
                    <a16:rowId xmlns:a16="http://schemas.microsoft.com/office/drawing/2014/main" val="1359671116"/>
                  </a:ext>
                </a:extLst>
              </a:tr>
              <a:tr h="556520">
                <a:tc vMerge="1">
                  <a:txBody>
                    <a:bodyPr/>
                    <a:lstStyle/>
                    <a:p>
                      <a:endParaRPr lang="en-IE" dirty="0"/>
                    </a:p>
                  </a:txBody>
                  <a:tcPr>
                    <a:solidFill>
                      <a:schemeClr val="accent2">
                        <a:lumMod val="20000"/>
                        <a:lumOff val="80000"/>
                      </a:schemeClr>
                    </a:solidFill>
                  </a:tcPr>
                </a:tc>
                <a:tc>
                  <a:txBody>
                    <a:bodyPr/>
                    <a:lstStyle/>
                    <a:p>
                      <a:pPr algn="l"/>
                      <a:r>
                        <a:rPr lang="en-GB" sz="1200" dirty="0"/>
                        <a:t>Breath Practice</a:t>
                      </a:r>
                      <a:endParaRPr lang="en-IE" sz="1200" dirty="0"/>
                    </a:p>
                  </a:txBody>
                  <a:tcPr marL="68580" marR="68580" marT="34290" marB="34290">
                    <a:solidFill>
                      <a:schemeClr val="accent2">
                        <a:lumMod val="20000"/>
                        <a:lumOff val="80000"/>
                      </a:schemeClr>
                    </a:solidFill>
                  </a:tcPr>
                </a:tc>
                <a:tc>
                  <a:txBody>
                    <a:bodyPr/>
                    <a:lstStyle/>
                    <a:p>
                      <a:pPr algn="l"/>
                      <a:r>
                        <a:rPr lang="en-GB" sz="1200" dirty="0"/>
                        <a:t>3-5 min</a:t>
                      </a:r>
                      <a:endParaRPr lang="en-IE" sz="1200" dirty="0"/>
                    </a:p>
                  </a:txBody>
                  <a:tcPr marL="68580" marR="68580" marT="34290" marB="34290">
                    <a:solidFill>
                      <a:schemeClr val="accent2">
                        <a:lumMod val="20000"/>
                        <a:lumOff val="80000"/>
                      </a:schemeClr>
                    </a:solidFill>
                  </a:tcPr>
                </a:tc>
                <a:tc>
                  <a:txBody>
                    <a:bodyPr/>
                    <a:lstStyle/>
                    <a:p>
                      <a:pPr algn="l"/>
                      <a:r>
                        <a:rPr lang="en-GB" sz="1200" dirty="0"/>
                        <a:t>Once a week</a:t>
                      </a:r>
                      <a:endParaRPr lang="en-IE" sz="1200" dirty="0"/>
                    </a:p>
                  </a:txBody>
                  <a:tcPr marL="68580" marR="68580" marT="34290" marB="34290">
                    <a:solidFill>
                      <a:schemeClr val="accent2">
                        <a:lumMod val="20000"/>
                        <a:lumOff val="80000"/>
                      </a:schemeClr>
                    </a:solidFill>
                  </a:tcPr>
                </a:tc>
                <a:tc>
                  <a:txBody>
                    <a:bodyPr/>
                    <a:lstStyle/>
                    <a:p>
                      <a:pPr algn="l"/>
                      <a:r>
                        <a:rPr lang="en-GB" sz="1200" dirty="0"/>
                        <a:t>All teachers to all</a:t>
                      </a:r>
                      <a:endParaRPr lang="en-IE" sz="1200" dirty="0"/>
                    </a:p>
                  </a:txBody>
                  <a:tcPr marL="68580" marR="68580" marT="34290" marB="34290">
                    <a:solidFill>
                      <a:schemeClr val="accent2">
                        <a:lumMod val="20000"/>
                        <a:lumOff val="80000"/>
                      </a:schemeClr>
                    </a:solidFill>
                  </a:tcPr>
                </a:tc>
                <a:tc>
                  <a:txBody>
                    <a:bodyPr/>
                    <a:lstStyle/>
                    <a:p>
                      <a:pPr algn="l"/>
                      <a:r>
                        <a:rPr lang="en-GB" sz="1200" dirty="0"/>
                        <a:t>None</a:t>
                      </a:r>
                      <a:endParaRPr lang="en-IE" sz="1200" dirty="0"/>
                    </a:p>
                  </a:txBody>
                  <a:tcPr marL="68580" marR="68580" marT="34290" marB="34290">
                    <a:solidFill>
                      <a:schemeClr val="accent2">
                        <a:lumMod val="20000"/>
                        <a:lumOff val="80000"/>
                      </a:schemeClr>
                    </a:solidFill>
                  </a:tcPr>
                </a:tc>
                <a:tc>
                  <a:txBody>
                    <a:bodyPr/>
                    <a:lstStyle/>
                    <a:p>
                      <a:pPr algn="l"/>
                      <a:r>
                        <a:rPr lang="en-GB" sz="1200" dirty="0"/>
                        <a:t>3 weeks after start</a:t>
                      </a:r>
                      <a:endParaRPr lang="en-IE" sz="1200" dirty="0"/>
                    </a:p>
                  </a:txBody>
                  <a:tcPr marL="68580" marR="68580" marT="34290" marB="34290">
                    <a:solidFill>
                      <a:schemeClr val="accent2">
                        <a:lumMod val="20000"/>
                        <a:lumOff val="80000"/>
                      </a:schemeClr>
                    </a:solidFill>
                  </a:tcPr>
                </a:tc>
                <a:extLst>
                  <a:ext uri="{0D108BD9-81ED-4DB2-BD59-A6C34878D82A}">
                    <a16:rowId xmlns:a16="http://schemas.microsoft.com/office/drawing/2014/main" val="173886868"/>
                  </a:ext>
                </a:extLst>
              </a:tr>
              <a:tr h="574310">
                <a:tc vMerge="1">
                  <a:txBody>
                    <a:bodyPr/>
                    <a:lstStyle/>
                    <a:p>
                      <a:endParaRPr lang="en-IE" dirty="0"/>
                    </a:p>
                  </a:txBody>
                  <a:tcPr>
                    <a:solidFill>
                      <a:schemeClr val="accent2">
                        <a:lumMod val="20000"/>
                        <a:lumOff val="80000"/>
                      </a:schemeClr>
                    </a:solidFill>
                  </a:tcPr>
                </a:tc>
                <a:tc>
                  <a:txBody>
                    <a:bodyPr/>
                    <a:lstStyle/>
                    <a:p>
                      <a:pPr algn="l"/>
                      <a:r>
                        <a:rPr lang="en-GB" sz="1200" dirty="0"/>
                        <a:t>Storytelling</a:t>
                      </a:r>
                      <a:endParaRPr lang="en-IE" sz="1200" dirty="0"/>
                    </a:p>
                  </a:txBody>
                  <a:tcPr marL="68580" marR="68580" marT="34290" marB="34290">
                    <a:solidFill>
                      <a:schemeClr val="accent2">
                        <a:lumMod val="20000"/>
                        <a:lumOff val="80000"/>
                      </a:schemeClr>
                    </a:solidFill>
                  </a:tcPr>
                </a:tc>
                <a:tc>
                  <a:txBody>
                    <a:bodyPr/>
                    <a:lstStyle/>
                    <a:p>
                      <a:pPr algn="l"/>
                      <a:r>
                        <a:rPr lang="en-GB" sz="1200" dirty="0"/>
                        <a:t>1</a:t>
                      </a:r>
                      <a:r>
                        <a:rPr lang="en-GB" sz="1200" baseline="30000" dirty="0"/>
                        <a:t>st</a:t>
                      </a:r>
                      <a:r>
                        <a:rPr lang="en-GB" sz="1200" dirty="0"/>
                        <a:t> </a:t>
                      </a:r>
                      <a:r>
                        <a:rPr lang="en-GB" sz="1200" dirty="0" err="1"/>
                        <a:t>wk</a:t>
                      </a:r>
                      <a:r>
                        <a:rPr lang="en-GB" sz="1200" dirty="0"/>
                        <a:t> 10min then  20min</a:t>
                      </a:r>
                      <a:endParaRPr lang="en-IE" sz="1200" dirty="0"/>
                    </a:p>
                  </a:txBody>
                  <a:tcPr marL="68580" marR="68580" marT="34290" marB="34290">
                    <a:solidFill>
                      <a:schemeClr val="accent2">
                        <a:lumMod val="20000"/>
                        <a:lumOff val="80000"/>
                      </a:schemeClr>
                    </a:solidFill>
                  </a:tcPr>
                </a:tc>
                <a:tc>
                  <a:txBody>
                    <a:bodyPr/>
                    <a:lstStyle/>
                    <a:p>
                      <a:pPr algn="l"/>
                      <a:r>
                        <a:rPr lang="en-GB" sz="1200" dirty="0"/>
                        <a:t>Once a week</a:t>
                      </a:r>
                      <a:endParaRPr lang="en-IE" sz="1200" dirty="0"/>
                    </a:p>
                  </a:txBody>
                  <a:tcPr marL="68580" marR="68580" marT="34290" marB="34290">
                    <a:solidFill>
                      <a:schemeClr val="accent2">
                        <a:lumMod val="20000"/>
                        <a:lumOff val="80000"/>
                      </a:schemeClr>
                    </a:solidFill>
                  </a:tcPr>
                </a:tc>
                <a:tc>
                  <a:txBody>
                    <a:bodyPr/>
                    <a:lstStyle/>
                    <a:p>
                      <a:pPr algn="l"/>
                      <a:r>
                        <a:rPr lang="en-GB" sz="1200" dirty="0"/>
                        <a:t>Language  </a:t>
                      </a:r>
                      <a:endParaRPr lang="en-IE" sz="1200" dirty="0"/>
                    </a:p>
                  </a:txBody>
                  <a:tcPr marL="68580" marR="68580" marT="34290" marB="34290">
                    <a:solidFill>
                      <a:schemeClr val="accent2">
                        <a:lumMod val="20000"/>
                        <a:lumOff val="80000"/>
                      </a:schemeClr>
                    </a:solidFill>
                  </a:tcPr>
                </a:tc>
                <a:tc>
                  <a:txBody>
                    <a:bodyPr/>
                    <a:lstStyle/>
                    <a:p>
                      <a:pPr algn="l"/>
                      <a:r>
                        <a:rPr lang="en-GB" sz="1200" dirty="0"/>
                        <a:t>Stories in manual</a:t>
                      </a:r>
                      <a:endParaRPr lang="en-IE" sz="1200" dirty="0"/>
                    </a:p>
                  </a:txBody>
                  <a:tcPr marL="68580" marR="68580" marT="34290" marB="34290">
                    <a:solidFill>
                      <a:schemeClr val="accent2">
                        <a:lumMod val="20000"/>
                        <a:lumOff val="80000"/>
                      </a:schemeClr>
                    </a:solidFill>
                  </a:tcPr>
                </a:tc>
                <a:tc>
                  <a:txBody>
                    <a:bodyPr/>
                    <a:lstStyle/>
                    <a:p>
                      <a:pPr algn="l"/>
                      <a:r>
                        <a:rPr lang="en-GB" sz="1200" dirty="0"/>
                        <a:t>Month into starting</a:t>
                      </a:r>
                      <a:endParaRPr lang="en-IE" sz="1200" dirty="0"/>
                    </a:p>
                  </a:txBody>
                  <a:tcPr marL="68580" marR="68580" marT="34290" marB="34290">
                    <a:solidFill>
                      <a:schemeClr val="accent2">
                        <a:lumMod val="20000"/>
                        <a:lumOff val="80000"/>
                      </a:schemeClr>
                    </a:solidFill>
                  </a:tcPr>
                </a:tc>
                <a:extLst>
                  <a:ext uri="{0D108BD9-81ED-4DB2-BD59-A6C34878D82A}">
                    <a16:rowId xmlns:a16="http://schemas.microsoft.com/office/drawing/2014/main" val="3664151856"/>
                  </a:ext>
                </a:extLst>
              </a:tr>
              <a:tr h="816124">
                <a:tc>
                  <a:txBody>
                    <a:bodyPr/>
                    <a:lstStyle/>
                    <a:p>
                      <a:pPr algn="l"/>
                      <a:r>
                        <a:rPr lang="en-GB" sz="1200" dirty="0"/>
                        <a:t>Once a week over 3 or 4 classes</a:t>
                      </a:r>
                      <a:endParaRPr lang="en-IE" sz="1200" dirty="0"/>
                    </a:p>
                  </a:txBody>
                  <a:tcPr marL="68580" marR="68580" marT="34290" marB="34290">
                    <a:solidFill>
                      <a:schemeClr val="accent6">
                        <a:lumMod val="20000"/>
                        <a:lumOff val="80000"/>
                      </a:schemeClr>
                    </a:solidFill>
                  </a:tcPr>
                </a:tc>
                <a:tc>
                  <a:txBody>
                    <a:bodyPr/>
                    <a:lstStyle/>
                    <a:p>
                      <a:pPr algn="l"/>
                      <a:r>
                        <a:rPr lang="en-GB" sz="1200" dirty="0"/>
                        <a:t>Tree Noticing</a:t>
                      </a:r>
                      <a:endParaRPr lang="en-IE" sz="1200" dirty="0"/>
                    </a:p>
                  </a:txBody>
                  <a:tcPr marL="68580" marR="68580" marT="34290" marB="34290">
                    <a:solidFill>
                      <a:schemeClr val="accent6">
                        <a:lumMod val="20000"/>
                        <a:lumOff val="80000"/>
                      </a:schemeClr>
                    </a:solidFill>
                  </a:tcPr>
                </a:tc>
                <a:tc>
                  <a:txBody>
                    <a:bodyPr/>
                    <a:lstStyle/>
                    <a:p>
                      <a:pPr algn="l"/>
                      <a:r>
                        <a:rPr lang="en-GB" sz="1200" dirty="0"/>
                        <a:t>5 min – 30</a:t>
                      </a:r>
                      <a:endParaRPr lang="en-IE" sz="1200" dirty="0"/>
                    </a:p>
                  </a:txBody>
                  <a:tcPr marL="68580" marR="68580" marT="34290" marB="34290">
                    <a:solidFill>
                      <a:schemeClr val="accent6">
                        <a:lumMod val="20000"/>
                        <a:lumOff val="80000"/>
                      </a:schemeClr>
                    </a:solidFill>
                  </a:tcPr>
                </a:tc>
                <a:tc>
                  <a:txBody>
                    <a:bodyPr/>
                    <a:lstStyle/>
                    <a:p>
                      <a:pPr algn="l"/>
                      <a:r>
                        <a:rPr lang="en-GB" sz="1200" dirty="0"/>
                        <a:t>At least 3 times</a:t>
                      </a:r>
                      <a:endParaRPr lang="en-IE" sz="1200" dirty="0"/>
                    </a:p>
                  </a:txBody>
                  <a:tcPr marL="68580" marR="68580" marT="34290" marB="34290">
                    <a:solidFill>
                      <a:schemeClr val="accent6">
                        <a:lumMod val="20000"/>
                        <a:lumOff val="80000"/>
                      </a:schemeClr>
                    </a:solidFill>
                  </a:tcPr>
                </a:tc>
                <a:tc>
                  <a:txBody>
                    <a:bodyPr/>
                    <a:lstStyle/>
                    <a:p>
                      <a:pPr algn="l"/>
                      <a:r>
                        <a:rPr lang="en-GB" sz="1200" dirty="0"/>
                        <a:t>All students receive</a:t>
                      </a:r>
                      <a:endParaRPr lang="en-IE" sz="1200" dirty="0"/>
                    </a:p>
                  </a:txBody>
                  <a:tcPr marL="68580" marR="68580" marT="34290" marB="34290">
                    <a:solidFill>
                      <a:schemeClr val="accent6">
                        <a:lumMod val="20000"/>
                        <a:lumOff val="80000"/>
                      </a:schemeClr>
                    </a:solidFill>
                  </a:tcPr>
                </a:tc>
                <a:tc>
                  <a:txBody>
                    <a:bodyPr/>
                    <a:lstStyle/>
                    <a:p>
                      <a:pPr algn="l"/>
                      <a:r>
                        <a:rPr lang="en-GB" sz="1200" dirty="0"/>
                        <a:t>pictures &amp; paper</a:t>
                      </a:r>
                      <a:endParaRPr lang="en-IE" sz="1200" dirty="0"/>
                    </a:p>
                  </a:txBody>
                  <a:tcPr marL="68580" marR="68580" marT="34290" marB="34290">
                    <a:solidFill>
                      <a:schemeClr val="accent6">
                        <a:lumMod val="20000"/>
                        <a:lumOff val="80000"/>
                      </a:schemeClr>
                    </a:solidFill>
                  </a:tcPr>
                </a:tc>
                <a:tc>
                  <a:txBody>
                    <a:bodyPr/>
                    <a:lstStyle/>
                    <a:p>
                      <a:pPr algn="l"/>
                      <a:r>
                        <a:rPr lang="en-GB" sz="1200" dirty="0"/>
                        <a:t>Second month</a:t>
                      </a:r>
                      <a:endParaRPr lang="en-IE"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val="1375426813"/>
                  </a:ext>
                </a:extLst>
              </a:tr>
              <a:tr h="574310">
                <a:tc rowSpan="2">
                  <a:txBody>
                    <a:bodyPr/>
                    <a:lstStyle/>
                    <a:p>
                      <a:pPr algn="l"/>
                      <a:endParaRPr lang="en-GB" sz="1200" dirty="0"/>
                    </a:p>
                    <a:p>
                      <a:pPr algn="l"/>
                      <a:r>
                        <a:rPr lang="en-GB" sz="1200" dirty="0"/>
                        <a:t>One off lessons</a:t>
                      </a:r>
                      <a:endParaRPr lang="en-IE" sz="1200" dirty="0"/>
                    </a:p>
                  </a:txBody>
                  <a:tcPr marL="68580" marR="68580" marT="34290" marB="34290">
                    <a:solidFill>
                      <a:schemeClr val="accent5">
                        <a:lumMod val="20000"/>
                        <a:lumOff val="80000"/>
                      </a:schemeClr>
                    </a:solidFill>
                  </a:tcPr>
                </a:tc>
                <a:tc>
                  <a:txBody>
                    <a:bodyPr/>
                    <a:lstStyle/>
                    <a:p>
                      <a:pPr algn="l"/>
                      <a:r>
                        <a:rPr lang="en-GB" sz="1200" dirty="0"/>
                        <a:t>Mindful Planting</a:t>
                      </a:r>
                      <a:endParaRPr lang="en-IE" sz="1200" dirty="0"/>
                    </a:p>
                  </a:txBody>
                  <a:tcPr marL="68580" marR="68580" marT="34290" marB="34290">
                    <a:solidFill>
                      <a:schemeClr val="accent5">
                        <a:lumMod val="20000"/>
                        <a:lumOff val="80000"/>
                      </a:schemeClr>
                    </a:solidFill>
                  </a:tcPr>
                </a:tc>
                <a:tc>
                  <a:txBody>
                    <a:bodyPr/>
                    <a:lstStyle/>
                    <a:p>
                      <a:pPr algn="l"/>
                      <a:r>
                        <a:rPr lang="en-GB" sz="1200" dirty="0"/>
                        <a:t>Whole class</a:t>
                      </a:r>
                      <a:endParaRPr lang="en-IE" sz="1200" dirty="0"/>
                    </a:p>
                  </a:txBody>
                  <a:tcPr marL="68580" marR="68580" marT="34290" marB="34290">
                    <a:solidFill>
                      <a:schemeClr val="accent5">
                        <a:lumMod val="20000"/>
                        <a:lumOff val="80000"/>
                      </a:schemeClr>
                    </a:solidFill>
                  </a:tcPr>
                </a:tc>
                <a:tc>
                  <a:txBody>
                    <a:bodyPr/>
                    <a:lstStyle/>
                    <a:p>
                      <a:pPr algn="l"/>
                      <a:r>
                        <a:rPr lang="en-GB" sz="1200" dirty="0"/>
                        <a:t>One off lesson</a:t>
                      </a:r>
                      <a:endParaRPr lang="en-IE" sz="1200" dirty="0"/>
                    </a:p>
                  </a:txBody>
                  <a:tcPr marL="68580" marR="68580" marT="34290" marB="34290">
                    <a:solidFill>
                      <a:schemeClr val="accent5">
                        <a:lumMod val="20000"/>
                        <a:lumOff val="80000"/>
                      </a:schemeClr>
                    </a:solidFill>
                  </a:tcPr>
                </a:tc>
                <a:tc>
                  <a:txBody>
                    <a:bodyPr/>
                    <a:lstStyle/>
                    <a:p>
                      <a:pPr algn="l"/>
                      <a:r>
                        <a:rPr lang="en-GB" sz="1200" dirty="0"/>
                        <a:t>Science or Geography</a:t>
                      </a:r>
                      <a:endParaRPr lang="en-IE" sz="1200" dirty="0"/>
                    </a:p>
                  </a:txBody>
                  <a:tcPr marL="68580" marR="68580" marT="34290" marB="34290">
                    <a:solidFill>
                      <a:schemeClr val="accent5">
                        <a:lumMod val="20000"/>
                        <a:lumOff val="80000"/>
                      </a:schemeClr>
                    </a:solidFill>
                  </a:tcPr>
                </a:tc>
                <a:tc>
                  <a:txBody>
                    <a:bodyPr/>
                    <a:lstStyle/>
                    <a:p>
                      <a:pPr algn="l"/>
                      <a:r>
                        <a:rPr lang="en-GB" sz="1200" dirty="0"/>
                        <a:t>bulbs pots H2O</a:t>
                      </a:r>
                      <a:endParaRPr lang="en-IE" sz="1200" dirty="0"/>
                    </a:p>
                  </a:txBody>
                  <a:tcPr marL="68580" marR="68580" marT="34290" marB="34290">
                    <a:solidFill>
                      <a:schemeClr val="accent5">
                        <a:lumMod val="20000"/>
                        <a:lumOff val="80000"/>
                      </a:schemeClr>
                    </a:solidFill>
                  </a:tcPr>
                </a:tc>
                <a:tc>
                  <a:txBody>
                    <a:bodyPr/>
                    <a:lstStyle/>
                    <a:p>
                      <a:pPr algn="l"/>
                      <a:r>
                        <a:rPr lang="en-GB" sz="1200" dirty="0"/>
                        <a:t>1</a:t>
                      </a:r>
                      <a:r>
                        <a:rPr lang="en-GB" sz="1200" baseline="30000" dirty="0"/>
                        <a:t>st</a:t>
                      </a:r>
                      <a:r>
                        <a:rPr lang="en-GB" sz="1200" dirty="0"/>
                        <a:t> month end</a:t>
                      </a:r>
                      <a:endParaRPr lang="en-IE" sz="1200" dirty="0"/>
                    </a:p>
                  </a:txBody>
                  <a:tcPr marL="68580" marR="68580" marT="34290" marB="34290">
                    <a:solidFill>
                      <a:schemeClr val="accent5">
                        <a:lumMod val="20000"/>
                        <a:lumOff val="80000"/>
                      </a:schemeClr>
                    </a:solidFill>
                  </a:tcPr>
                </a:tc>
                <a:extLst>
                  <a:ext uri="{0D108BD9-81ED-4DB2-BD59-A6C34878D82A}">
                    <a16:rowId xmlns:a16="http://schemas.microsoft.com/office/drawing/2014/main" val="1922511198"/>
                  </a:ext>
                </a:extLst>
              </a:tr>
              <a:tr h="795029">
                <a:tc vMerge="1">
                  <a:txBody>
                    <a:bodyPr/>
                    <a:lstStyle/>
                    <a:p>
                      <a:endParaRPr lang="en-IE" dirty="0"/>
                    </a:p>
                  </a:txBody>
                  <a:tcPr>
                    <a:solidFill>
                      <a:schemeClr val="accent5">
                        <a:lumMod val="20000"/>
                        <a:lumOff val="80000"/>
                      </a:schemeClr>
                    </a:solidFill>
                  </a:tcPr>
                </a:tc>
                <a:tc>
                  <a:txBody>
                    <a:bodyPr/>
                    <a:lstStyle/>
                    <a:p>
                      <a:pPr algn="l"/>
                      <a:r>
                        <a:rPr lang="en-GB" sz="1200" dirty="0"/>
                        <a:t>Mindful Eating</a:t>
                      </a:r>
                      <a:endParaRPr lang="en-IE" sz="1200" dirty="0"/>
                    </a:p>
                  </a:txBody>
                  <a:tcPr marL="68580" marR="68580" marT="34290" marB="34290">
                    <a:solidFill>
                      <a:schemeClr val="accent5">
                        <a:lumMod val="20000"/>
                        <a:lumOff val="80000"/>
                      </a:schemeClr>
                    </a:solidFill>
                  </a:tcPr>
                </a:tc>
                <a:tc>
                  <a:txBody>
                    <a:bodyPr/>
                    <a:lstStyle/>
                    <a:p>
                      <a:pPr algn="l"/>
                      <a:r>
                        <a:rPr lang="en-GB" sz="1200" dirty="0"/>
                        <a:t>Whole class</a:t>
                      </a:r>
                      <a:endParaRPr lang="en-IE" sz="1200" dirty="0"/>
                    </a:p>
                  </a:txBody>
                  <a:tcPr marL="68580" marR="68580" marT="34290" marB="34290">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One off lesson</a:t>
                      </a:r>
                      <a:endParaRPr lang="en-IE" sz="1200" dirty="0"/>
                    </a:p>
                    <a:p>
                      <a:pPr algn="l"/>
                      <a:endParaRPr lang="en-IE" sz="1200" dirty="0"/>
                    </a:p>
                  </a:txBody>
                  <a:tcPr marL="68580" marR="68580" marT="34290" marB="34290">
                    <a:solidFill>
                      <a:schemeClr val="accent5">
                        <a:lumMod val="20000"/>
                        <a:lumOff val="80000"/>
                      </a:schemeClr>
                    </a:solidFill>
                  </a:tcPr>
                </a:tc>
                <a:tc>
                  <a:txBody>
                    <a:bodyPr/>
                    <a:lstStyle/>
                    <a:p>
                      <a:pPr algn="l"/>
                      <a:r>
                        <a:rPr lang="en-GB" sz="1200" dirty="0"/>
                        <a:t>Choice</a:t>
                      </a:r>
                      <a:endParaRPr lang="en-IE" sz="1200" dirty="0"/>
                    </a:p>
                  </a:txBody>
                  <a:tcPr marL="68580" marR="68580" marT="34290" marB="34290">
                    <a:solidFill>
                      <a:schemeClr val="accent5">
                        <a:lumMod val="20000"/>
                        <a:lumOff val="80000"/>
                      </a:schemeClr>
                    </a:solidFill>
                  </a:tcPr>
                </a:tc>
                <a:tc>
                  <a:txBody>
                    <a:bodyPr/>
                    <a:lstStyle/>
                    <a:p>
                      <a:pPr algn="l"/>
                      <a:r>
                        <a:rPr lang="en-GB" sz="1200" dirty="0"/>
                        <a:t>Fruit</a:t>
                      </a:r>
                      <a:endParaRPr lang="en-IE" sz="1200" dirty="0"/>
                    </a:p>
                  </a:txBody>
                  <a:tcPr marL="68580" marR="68580" marT="34290" marB="34290">
                    <a:solidFill>
                      <a:schemeClr val="accent5">
                        <a:lumMod val="20000"/>
                        <a:lumOff val="80000"/>
                      </a:schemeClr>
                    </a:solidFill>
                  </a:tcPr>
                </a:tc>
                <a:tc>
                  <a:txBody>
                    <a:bodyPr/>
                    <a:lstStyle/>
                    <a:p>
                      <a:pPr algn="l"/>
                      <a:r>
                        <a:rPr lang="en-GB" sz="1200" dirty="0"/>
                        <a:t>2 month</a:t>
                      </a:r>
                      <a:endParaRPr lang="en-IE" sz="1200" dirty="0"/>
                    </a:p>
                  </a:txBody>
                  <a:tcPr marL="68580" marR="68580" marT="34290" marB="34290">
                    <a:solidFill>
                      <a:schemeClr val="accent5">
                        <a:lumMod val="20000"/>
                        <a:lumOff val="80000"/>
                      </a:schemeClr>
                    </a:solidFill>
                  </a:tcPr>
                </a:tc>
                <a:extLst>
                  <a:ext uri="{0D108BD9-81ED-4DB2-BD59-A6C34878D82A}">
                    <a16:rowId xmlns:a16="http://schemas.microsoft.com/office/drawing/2014/main" val="1124925284"/>
                  </a:ext>
                </a:extLst>
              </a:tr>
            </a:tbl>
          </a:graphicData>
        </a:graphic>
      </p:graphicFrame>
      <p:sp>
        <p:nvSpPr>
          <p:cNvPr id="6" name="Title 1">
            <a:extLst>
              <a:ext uri="{FF2B5EF4-FFF2-40B4-BE49-F238E27FC236}">
                <a16:creationId xmlns:a16="http://schemas.microsoft.com/office/drawing/2014/main" id="{C063D3CC-F7A2-38B2-1A6F-2E7806591B8F}"/>
              </a:ext>
            </a:extLst>
          </p:cNvPr>
          <p:cNvSpPr txBox="1">
            <a:spLocks/>
          </p:cNvSpPr>
          <p:nvPr/>
        </p:nvSpPr>
        <p:spPr>
          <a:xfrm>
            <a:off x="457201" y="9556"/>
            <a:ext cx="8591798" cy="5210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800" b="1"/>
              <a:t>Overview of the SBMI Practices </a:t>
            </a:r>
            <a:endParaRPr lang="en-RW" sz="2800" dirty="0"/>
          </a:p>
        </p:txBody>
      </p:sp>
    </p:spTree>
    <p:extLst>
      <p:ext uri="{BB962C8B-B14F-4D97-AF65-F5344CB8AC3E}">
        <p14:creationId xmlns:p14="http://schemas.microsoft.com/office/powerpoint/2010/main" val="732540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Ongoing Development</a:t>
            </a:r>
            <a:endParaRPr dirty="0"/>
          </a:p>
        </p:txBody>
      </p:sp>
      <p:sp>
        <p:nvSpPr>
          <p:cNvPr id="3" name="Content Placeholder 2"/>
          <p:cNvSpPr>
            <a:spLocks noGrp="1"/>
          </p:cNvSpPr>
          <p:nvPr>
            <p:ph idx="1"/>
          </p:nvPr>
        </p:nvSpPr>
        <p:spPr>
          <a:xfrm>
            <a:off x="457200" y="1322024"/>
            <a:ext cx="8229600" cy="4804139"/>
          </a:xfrm>
        </p:spPr>
        <p:txBody>
          <a:bodyPr>
            <a:normAutofit fontScale="62500" lnSpcReduction="20000"/>
          </a:bodyPr>
          <a:lstStyle/>
          <a:p>
            <a:r>
              <a:rPr lang="en-GB" sz="2800" dirty="0"/>
              <a:t>Ongoing evaluation and review during the delivery with the intervention school. </a:t>
            </a:r>
          </a:p>
          <a:p>
            <a:endParaRPr lang="en-GB" sz="2800" dirty="0"/>
          </a:p>
          <a:p>
            <a:r>
              <a:rPr lang="en-GB" sz="2800" dirty="0"/>
              <a:t>Adaptations made as needed and support and reflections continued.</a:t>
            </a:r>
          </a:p>
          <a:p>
            <a:endParaRPr lang="en-GB" sz="2800" dirty="0"/>
          </a:p>
          <a:p>
            <a:r>
              <a:rPr lang="en-GB" sz="2800" dirty="0"/>
              <a:t>Midline reports and observation visits by teacher educators and University of Aberdeen member, took place.</a:t>
            </a:r>
          </a:p>
          <a:p>
            <a:endParaRPr lang="en-GB" sz="2800" dirty="0"/>
          </a:p>
          <a:p>
            <a:r>
              <a:rPr lang="en-GB" sz="2800" dirty="0"/>
              <a:t>Teachers and students helped inform development also.</a:t>
            </a:r>
          </a:p>
          <a:p>
            <a:pPr marL="0" indent="0">
              <a:buNone/>
            </a:pPr>
            <a:endParaRPr lang="en-GB" sz="2800" dirty="0"/>
          </a:p>
          <a:p>
            <a:r>
              <a:rPr lang="en-GB" sz="2800" dirty="0"/>
              <a:t>These were fed into the materials and development of the training for the control school, where we used the original training team with both UR and Aberdeen, but also supported by Mindful Champions from Feasibility and Intervention School.</a:t>
            </a:r>
          </a:p>
          <a:p>
            <a:endParaRPr lang="en-GB" sz="2800" dirty="0"/>
          </a:p>
          <a:p>
            <a:r>
              <a:rPr lang="en-GB" sz="2800" dirty="0"/>
              <a:t>School District and </a:t>
            </a:r>
            <a:r>
              <a:rPr lang="en-GB" sz="2800" dirty="0">
                <a:solidFill>
                  <a:srgbClr val="FF0000"/>
                </a:solidFill>
              </a:rPr>
              <a:t>Wellbeing Lead with Rwandan Government </a:t>
            </a:r>
            <a:r>
              <a:rPr lang="en-GB" sz="2800" dirty="0"/>
              <a:t>attended Control Training. – </a:t>
            </a:r>
            <a:r>
              <a:rPr lang="en-GB" sz="2800" u="sng" dirty="0">
                <a:solidFill>
                  <a:srgbClr val="FF0000"/>
                </a:solidFill>
              </a:rPr>
              <a:t>Ali get Elaines proper title</a:t>
            </a:r>
            <a:r>
              <a:rPr lang="en-GB" sz="2800" dirty="0"/>
              <a:t>,</a:t>
            </a:r>
          </a:p>
          <a:p>
            <a:endParaRPr lang="en-GB" sz="2800" dirty="0"/>
          </a:p>
          <a:p>
            <a:r>
              <a:rPr lang="en-GB" sz="2800" dirty="0"/>
              <a:t>Key materials adapted  and available for future growth along with and suggested future pathways.</a:t>
            </a:r>
            <a:endParaRP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054E-5CF1-A16E-65CC-D61D704208C3}"/>
              </a:ext>
            </a:extLst>
          </p:cNvPr>
          <p:cNvSpPr>
            <a:spLocks noGrp="1"/>
          </p:cNvSpPr>
          <p:nvPr>
            <p:ph type="title"/>
          </p:nvPr>
        </p:nvSpPr>
        <p:spPr/>
        <p:txBody>
          <a:bodyPr/>
          <a:lstStyle/>
          <a:p>
            <a:r>
              <a:rPr lang="en-GB" dirty="0"/>
              <a:t>Conclusion</a:t>
            </a:r>
            <a:endParaRPr lang="en-IE" dirty="0"/>
          </a:p>
        </p:txBody>
      </p:sp>
      <p:sp>
        <p:nvSpPr>
          <p:cNvPr id="3" name="Content Placeholder 2">
            <a:extLst>
              <a:ext uri="{FF2B5EF4-FFF2-40B4-BE49-F238E27FC236}">
                <a16:creationId xmlns:a16="http://schemas.microsoft.com/office/drawing/2014/main" id="{C9921D18-86C2-B20F-FCA9-2DE34DF0CF2C}"/>
              </a:ext>
            </a:extLst>
          </p:cNvPr>
          <p:cNvSpPr>
            <a:spLocks noGrp="1"/>
          </p:cNvSpPr>
          <p:nvPr>
            <p:ph idx="1"/>
          </p:nvPr>
        </p:nvSpPr>
        <p:spPr/>
        <p:txBody>
          <a:bodyPr>
            <a:normAutofit/>
          </a:bodyPr>
          <a:lstStyle/>
          <a:p>
            <a:r>
              <a:rPr lang="en-GB" sz="2000" dirty="0"/>
              <a:t>The Project showed that with collaborative work and ongoing consultation using international expertise and best practice, national university staff, regional teacher educators and local knowledge; a culturally appropriate intervention using mindfulness is possible in Rwanda.</a:t>
            </a:r>
          </a:p>
          <a:p>
            <a:endParaRPr lang="en-GB" sz="2000" dirty="0"/>
          </a:p>
          <a:p>
            <a:r>
              <a:rPr lang="en-GB" sz="2000" dirty="0"/>
              <a:t>At present data is being analysed by our colleagues, but many promising evidence is already showing.</a:t>
            </a:r>
          </a:p>
          <a:p>
            <a:endParaRPr lang="en-GB" sz="2000" dirty="0"/>
          </a:p>
          <a:p>
            <a:r>
              <a:rPr lang="en-GB" sz="2000" dirty="0"/>
              <a:t>Our hope is, with evidence showing benefit, that this work is continued throughout schools in Rwanda with the project leaving behind a library of materials with a suggested pathway to do so and local knowledge.</a:t>
            </a:r>
            <a:endParaRPr lang="en-IE" sz="2000" dirty="0"/>
          </a:p>
        </p:txBody>
      </p:sp>
    </p:spTree>
    <p:extLst>
      <p:ext uri="{BB962C8B-B14F-4D97-AF65-F5344CB8AC3E}">
        <p14:creationId xmlns:p14="http://schemas.microsoft.com/office/powerpoint/2010/main" val="1376875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0151-FB99-E918-3F3E-B2E692AC5FA6}"/>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2127B065-F5CA-B923-3CA2-3123C22775CD}"/>
              </a:ext>
            </a:extLst>
          </p:cNvPr>
          <p:cNvSpPr>
            <a:spLocks noGrp="1"/>
          </p:cNvSpPr>
          <p:nvPr>
            <p:ph idx="1"/>
          </p:nvPr>
        </p:nvSpPr>
        <p:spPr/>
        <p:txBody>
          <a:bodyPr/>
          <a:lstStyle/>
          <a:p>
            <a:endParaRPr lang="en-IE"/>
          </a:p>
        </p:txBody>
      </p:sp>
      <p:pic>
        <p:nvPicPr>
          <p:cNvPr id="5" name="Picture 4">
            <a:extLst>
              <a:ext uri="{FF2B5EF4-FFF2-40B4-BE49-F238E27FC236}">
                <a16:creationId xmlns:a16="http://schemas.microsoft.com/office/drawing/2014/main" id="{A6961E97-4CAF-18FE-213A-5B8F2B07FFA4}"/>
              </a:ext>
            </a:extLst>
          </p:cNvPr>
          <p:cNvPicPr>
            <a:picLocks noChangeAspect="1"/>
          </p:cNvPicPr>
          <p:nvPr/>
        </p:nvPicPr>
        <p:blipFill>
          <a:blip r:embed="rId2"/>
          <a:stretch>
            <a:fillRect/>
          </a:stretch>
        </p:blipFill>
        <p:spPr>
          <a:xfrm>
            <a:off x="0" y="1"/>
            <a:ext cx="9144000" cy="5906813"/>
          </a:xfrm>
          <a:prstGeom prst="rect">
            <a:avLst/>
          </a:prstGeom>
        </p:spPr>
      </p:pic>
    </p:spTree>
    <p:extLst>
      <p:ext uri="{BB962C8B-B14F-4D97-AF65-F5344CB8AC3E}">
        <p14:creationId xmlns:p14="http://schemas.microsoft.com/office/powerpoint/2010/main" val="3982436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A2D6B-299E-728A-A8B7-F8081C668C7D}"/>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Acknowledgments</a:t>
            </a:r>
          </a:p>
        </p:txBody>
      </p:sp>
      <p:sp>
        <p:nvSpPr>
          <p:cNvPr id="3" name="Content Placeholder 2">
            <a:extLst>
              <a:ext uri="{FF2B5EF4-FFF2-40B4-BE49-F238E27FC236}">
                <a16:creationId xmlns:a16="http://schemas.microsoft.com/office/drawing/2014/main" id="{64372C04-E398-6BE8-9973-D0AAEC33315F}"/>
              </a:ext>
            </a:extLst>
          </p:cNvPr>
          <p:cNvSpPr>
            <a:spLocks noGrp="1"/>
          </p:cNvSpPr>
          <p:nvPr>
            <p:ph idx="1"/>
          </p:nvPr>
        </p:nvSpPr>
        <p:spPr/>
        <p:txBody>
          <a:bodyPr>
            <a:normAutofit/>
          </a:bodyPr>
          <a:lstStyle/>
          <a:p>
            <a:pPr marL="0" indent="0">
              <a:lnSpc>
                <a:spcPct val="115000"/>
              </a:lnSpc>
              <a:spcAft>
                <a:spcPts val="750"/>
              </a:spcAft>
              <a:buNone/>
            </a:pPr>
            <a:r>
              <a:rPr lang="en-US" sz="21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This research was funded by the NIHR (NIHR133712) using UK international development funding from the UK Government to support global health research. The views expressed in this publication are those of the author(s) and not necessarily those of the NIHR or the UK government</a:t>
            </a:r>
            <a:r>
              <a:rPr lang="en-US" sz="2100" i="1"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21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the Court of the University of Aberdeen, the Board of Directors of the University of Rwanda, the Board of Directors of Addis </a:t>
            </a:r>
            <a:r>
              <a:rPr lang="en-US" sz="210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Ababa University or </a:t>
            </a:r>
            <a:r>
              <a:rPr lang="en-US" sz="21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our International Advisory Board.</a:t>
            </a:r>
          </a:p>
          <a:p>
            <a:pPr marL="0" indent="0">
              <a:lnSpc>
                <a:spcPct val="115000"/>
              </a:lnSpc>
              <a:spcAft>
                <a:spcPts val="750"/>
              </a:spcAft>
              <a:buNone/>
            </a:pPr>
            <a:r>
              <a:rPr lang="en-GB" sz="2200" dirty="0">
                <a:latin typeface="Arial" panose="020B0604020202020204" pitchFamily="34" charset="0"/>
                <a:cs typeface="Arial" panose="020B0604020202020204" pitchFamily="34" charset="0"/>
              </a:rPr>
              <a:t>Copyright © 2024 University of Aberdeen. </a:t>
            </a:r>
            <a:r>
              <a:rPr lang="en-US" sz="2200" dirty="0">
                <a:effectLst/>
                <a:latin typeface="Arial" panose="020B0604020202020204" pitchFamily="34" charset="0"/>
                <a:ea typeface="Times New Roman" panose="02020603050405020304" pitchFamily="18" charset="0"/>
                <a:cs typeface="Times New Roman" panose="02020603050405020304" pitchFamily="18" charset="0"/>
              </a:rPr>
              <a:t>For the purpose of open access, the author(s) has applied a CC BY public copyright license.</a:t>
            </a:r>
          </a:p>
          <a:p>
            <a:pPr marL="0" indent="0">
              <a:lnSpc>
                <a:spcPct val="115000"/>
              </a:lnSpc>
              <a:spcAft>
                <a:spcPts val="750"/>
              </a:spcAft>
              <a:buNone/>
            </a:pPr>
            <a:endParaRPr lang="en-US" sz="21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56778485"/>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029" y="289699"/>
            <a:ext cx="8229600" cy="703162"/>
          </a:xfrm>
        </p:spPr>
        <p:txBody>
          <a:bodyPr>
            <a:normAutofit/>
          </a:bodyPr>
          <a:lstStyle/>
          <a:p>
            <a:r>
              <a:rPr sz="3000" b="1" dirty="0"/>
              <a:t>Background</a:t>
            </a:r>
          </a:p>
        </p:txBody>
      </p:sp>
      <p:sp>
        <p:nvSpPr>
          <p:cNvPr id="3" name="Content Placeholder 2"/>
          <p:cNvSpPr>
            <a:spLocks noGrp="1"/>
          </p:cNvSpPr>
          <p:nvPr>
            <p:ph idx="1"/>
          </p:nvPr>
        </p:nvSpPr>
        <p:spPr>
          <a:xfrm>
            <a:off x="127322" y="1061545"/>
            <a:ext cx="9016678" cy="5506756"/>
          </a:xfrm>
        </p:spPr>
        <p:txBody>
          <a:bodyPr>
            <a:normAutofit lnSpcReduction="10000"/>
          </a:bodyPr>
          <a:lstStyle/>
          <a:p>
            <a:pPr fontAlgn="base">
              <a:spcAft>
                <a:spcPct val="0"/>
              </a:spcAft>
              <a:buFont typeface="Arial" panose="020B0604020202020204" pitchFamily="34" charset="0"/>
              <a:buChar char="•"/>
            </a:pPr>
            <a:r>
              <a:rPr lang="en-US" sz="2000" dirty="0"/>
              <a:t>The concept of mindfulness originated from the religious tradition of Buddhism (Tilahun &amp; </a:t>
            </a:r>
            <a:r>
              <a:rPr lang="en-US" sz="2000" dirty="0" err="1"/>
              <a:t>Vezzuto</a:t>
            </a:r>
            <a:r>
              <a:rPr lang="en-US" sz="2000" dirty="0"/>
              <a:t>, 2014). Present in many world religions</a:t>
            </a:r>
          </a:p>
          <a:p>
            <a:pPr marL="0" indent="0" fontAlgn="base">
              <a:spcAft>
                <a:spcPct val="0"/>
              </a:spcAft>
              <a:buNone/>
            </a:pPr>
            <a:endParaRPr lang="en-US" sz="2000" dirty="0"/>
          </a:p>
          <a:p>
            <a:pPr fontAlgn="base">
              <a:spcAft>
                <a:spcPct val="0"/>
              </a:spcAft>
            </a:pPr>
            <a:r>
              <a:rPr lang="en-US" sz="2000" dirty="0"/>
              <a:t>Mindfulness refers to the practice of  paying attention on purpose to present-moment experiences without judgement and with kindness (Kabat-Zinn, 2003)</a:t>
            </a:r>
          </a:p>
          <a:p>
            <a:pPr fontAlgn="base">
              <a:spcAft>
                <a:spcPct val="0"/>
              </a:spcAft>
            </a:pPr>
            <a:endParaRPr lang="en-US" sz="2000" dirty="0"/>
          </a:p>
          <a:p>
            <a:pPr fontAlgn="base">
              <a:spcAft>
                <a:spcPct val="0"/>
              </a:spcAft>
            </a:pPr>
            <a:r>
              <a:rPr lang="en-US" sz="2000" dirty="0"/>
              <a:t>Over the decades, mindfulness has been adapted into secular </a:t>
            </a:r>
            <a:r>
              <a:rPr lang="en-US" sz="2000" dirty="0" err="1"/>
              <a:t>programmes</a:t>
            </a:r>
            <a:r>
              <a:rPr lang="en-US" sz="2000" dirty="0"/>
              <a:t> in education and  health care. Most notably in health care settings (MBSR 1979 Jon Kabat Zinn). Leading to a lot of research on its therapeutic use.</a:t>
            </a:r>
          </a:p>
          <a:p>
            <a:pPr marL="0" indent="0" fontAlgn="base">
              <a:spcAft>
                <a:spcPct val="0"/>
              </a:spcAft>
              <a:buNone/>
            </a:pPr>
            <a:endParaRPr lang="en-US" sz="2000" dirty="0"/>
          </a:p>
          <a:p>
            <a:pPr fontAlgn="base">
              <a:spcAft>
                <a:spcPct val="0"/>
              </a:spcAft>
            </a:pPr>
            <a:r>
              <a:rPr lang="en-GB" sz="2000" dirty="0"/>
              <a:t>There is a body of research stating benefits of mindfulness and improved wellbeing and also the benefit of its use in schools and education not just therapeutic.</a:t>
            </a:r>
          </a:p>
          <a:p>
            <a:pPr fontAlgn="base">
              <a:spcAft>
                <a:spcPct val="0"/>
              </a:spcAft>
            </a:pPr>
            <a:endParaRPr lang="en-GB" sz="2000" dirty="0"/>
          </a:p>
          <a:p>
            <a:pPr fontAlgn="base">
              <a:spcAft>
                <a:spcPct val="0"/>
              </a:spcAft>
            </a:pPr>
            <a:r>
              <a:rPr lang="en-RW" sz="2000" dirty="0"/>
              <a:t>Despite growing global interest in </a:t>
            </a:r>
            <a:r>
              <a:rPr lang="en-GB" sz="2000" dirty="0"/>
              <a:t>School Based Mindfulness Interventions (</a:t>
            </a:r>
            <a:r>
              <a:rPr lang="en-RW" sz="2000" dirty="0"/>
              <a:t>SBMI</a:t>
            </a:r>
            <a:r>
              <a:rPr lang="en-GB" sz="2000" dirty="0"/>
              <a:t>)</a:t>
            </a:r>
            <a:r>
              <a:rPr lang="en-RW" sz="2000" dirty="0"/>
              <a:t>, limited evidence exists on how mindfulness programmes can be culturally adapted and delivered within Sub-Saharan African school contexts</a:t>
            </a:r>
            <a:r>
              <a:rPr lang="en-GB" sz="2000" dirty="0"/>
              <a:t>.</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D726-5C5B-5772-0922-FCCB461C1DD1}"/>
              </a:ext>
            </a:extLst>
          </p:cNvPr>
          <p:cNvSpPr>
            <a:spLocks noGrp="1"/>
          </p:cNvSpPr>
          <p:nvPr>
            <p:ph type="title"/>
          </p:nvPr>
        </p:nvSpPr>
        <p:spPr>
          <a:xfrm>
            <a:off x="457200" y="248855"/>
            <a:ext cx="8229600" cy="497711"/>
          </a:xfrm>
        </p:spPr>
        <p:txBody>
          <a:bodyPr>
            <a:noAutofit/>
          </a:bodyPr>
          <a:lstStyle/>
          <a:p>
            <a:r>
              <a:rPr lang="en-US" sz="3000" b="1" dirty="0"/>
              <a:t>Rationale</a:t>
            </a:r>
            <a:endParaRPr lang="en-RW" sz="3000" b="1" dirty="0"/>
          </a:p>
        </p:txBody>
      </p:sp>
      <p:sp>
        <p:nvSpPr>
          <p:cNvPr id="3" name="Content Placeholder 2">
            <a:extLst>
              <a:ext uri="{FF2B5EF4-FFF2-40B4-BE49-F238E27FC236}">
                <a16:creationId xmlns:a16="http://schemas.microsoft.com/office/drawing/2014/main" id="{87159BF7-8745-6D03-74D2-A90DBAC749F9}"/>
              </a:ext>
            </a:extLst>
          </p:cNvPr>
          <p:cNvSpPr>
            <a:spLocks noGrp="1"/>
          </p:cNvSpPr>
          <p:nvPr>
            <p:ph idx="1"/>
          </p:nvPr>
        </p:nvSpPr>
        <p:spPr>
          <a:xfrm>
            <a:off x="378372" y="809296"/>
            <a:ext cx="8439808" cy="5747428"/>
          </a:xfrm>
        </p:spPr>
        <p:txBody>
          <a:bodyPr>
            <a:noAutofit/>
          </a:bodyPr>
          <a:lstStyle/>
          <a:p>
            <a:pPr lvl="0"/>
            <a:r>
              <a:rPr lang="en-RW" sz="2000" dirty="0">
                <a:cs typeface="Arial" panose="020B0604020202020204" pitchFamily="34" charset="0"/>
              </a:rPr>
              <a:t>Many adolescents in Rwanda experience psychological distress linked to poverty, family instability, adverse childhood experiences, and PTSD challenges(MoH, 2024) </a:t>
            </a:r>
            <a:endParaRPr lang="en-GB" sz="2000" dirty="0">
              <a:cs typeface="Arial" panose="020B0604020202020204" pitchFamily="34" charset="0"/>
            </a:endParaRPr>
          </a:p>
          <a:p>
            <a:pPr lvl="0"/>
            <a:endParaRPr lang="en-RW" sz="2000" dirty="0">
              <a:cs typeface="Arial" panose="020B0604020202020204" pitchFamily="34" charset="0"/>
            </a:endParaRPr>
          </a:p>
          <a:p>
            <a:pPr lvl="0"/>
            <a:r>
              <a:rPr lang="en-RW" sz="2000" dirty="0">
                <a:cs typeface="Arial" panose="020B0604020202020204" pitchFamily="34" charset="0"/>
              </a:rPr>
              <a:t>Studies show that mental health issues such as  stress, anxiety,  and emotional distress </a:t>
            </a:r>
            <a:r>
              <a:rPr lang="en-US" sz="2000" dirty="0">
                <a:cs typeface="Arial" panose="020B0604020202020204" pitchFamily="34" charset="0"/>
              </a:rPr>
              <a:t>undermine learners' wellbeing, school participation, concentration, and academic performance (NISR, 2024; WHO, 2021; Deng et al., 2022; Becker et al., 2025) </a:t>
            </a:r>
          </a:p>
          <a:p>
            <a:pPr lvl="0"/>
            <a:endParaRPr lang="en-US" sz="2000" dirty="0">
              <a:cs typeface="Arial" panose="020B0604020202020204" pitchFamily="34" charset="0"/>
            </a:endParaRPr>
          </a:p>
          <a:p>
            <a:r>
              <a:rPr lang="en-RW" sz="2000" dirty="0">
                <a:cs typeface="Arial" panose="020B0604020202020204" pitchFamily="34" charset="0"/>
              </a:rPr>
              <a:t>Existing mental </a:t>
            </a:r>
            <a:r>
              <a:rPr lang="en-US" sz="2000" dirty="0">
                <a:cs typeface="Arial" panose="020B0604020202020204" pitchFamily="34" charset="0"/>
              </a:rPr>
              <a:t>health-related</a:t>
            </a:r>
            <a:r>
              <a:rPr lang="en-RW" sz="2000" dirty="0">
                <a:cs typeface="Arial" panose="020B0604020202020204" pitchFamily="34" charset="0"/>
              </a:rPr>
              <a:t> </a:t>
            </a:r>
            <a:r>
              <a:rPr lang="en-US" sz="2000" dirty="0">
                <a:cs typeface="Arial" panose="020B0604020202020204" pitchFamily="34" charset="0"/>
              </a:rPr>
              <a:t>studies in</a:t>
            </a:r>
            <a:r>
              <a:rPr lang="en-RW" sz="2000" dirty="0">
                <a:cs typeface="Arial" panose="020B0604020202020204" pitchFamily="34" charset="0"/>
              </a:rPr>
              <a:t> Rwanda show that mental health </a:t>
            </a:r>
            <a:r>
              <a:rPr lang="en-US" sz="2000" dirty="0">
                <a:cs typeface="Arial" panose="020B0604020202020204" pitchFamily="34" charset="0"/>
              </a:rPr>
              <a:t>initiatives</a:t>
            </a:r>
            <a:r>
              <a:rPr lang="en-RW" sz="2000" dirty="0">
                <a:cs typeface="Arial" panose="020B0604020202020204" pitchFamily="34" charset="0"/>
              </a:rPr>
              <a:t> </a:t>
            </a:r>
            <a:r>
              <a:rPr lang="en-US" sz="2000" dirty="0">
                <a:cs typeface="Arial" panose="020B0604020202020204" pitchFamily="34" charset="0"/>
              </a:rPr>
              <a:t>have mainly focused</a:t>
            </a:r>
            <a:r>
              <a:rPr lang="en-RW" sz="2000" dirty="0">
                <a:cs typeface="Arial" panose="020B0604020202020204" pitchFamily="34" charset="0"/>
              </a:rPr>
              <a:t> on the general population (Kayiteshonga et al., 2022; Binagwaho &amp; Senga, 2021; Mukantwali et al., 2024; </a:t>
            </a:r>
            <a:r>
              <a:rPr lang="en-US" sz="2000" dirty="0">
                <a:cs typeface="Arial" panose="020B0604020202020204" pitchFamily="34" charset="0"/>
              </a:rPr>
              <a:t>Balthazar et al., 2021).</a:t>
            </a:r>
            <a:r>
              <a:rPr lang="en-RW" sz="2000" dirty="0">
                <a:cs typeface="Arial" panose="020B0604020202020204" pitchFamily="34" charset="0"/>
              </a:rPr>
              <a:t> </a:t>
            </a:r>
          </a:p>
          <a:p>
            <a:pPr lvl="0"/>
            <a:endParaRPr lang="en-GB" sz="2000" dirty="0">
              <a:cs typeface="Arial" panose="020B0604020202020204" pitchFamily="34" charset="0"/>
            </a:endParaRPr>
          </a:p>
          <a:p>
            <a:pPr lvl="0"/>
            <a:r>
              <a:rPr lang="en-RW" sz="2000" dirty="0">
                <a:cs typeface="Arial" panose="020B0604020202020204" pitchFamily="34" charset="0"/>
              </a:rPr>
              <a:t>While schools are important settings for promoting learners’ </a:t>
            </a:r>
            <a:r>
              <a:rPr lang="en-US" sz="2000" dirty="0">
                <a:cs typeface="Arial" panose="020B0604020202020204" pitchFamily="34" charset="0"/>
              </a:rPr>
              <a:t>wellbeing and mental health support, there are few, if any, initiatives</a:t>
            </a:r>
            <a:r>
              <a:rPr lang="en-RW" sz="2000" dirty="0">
                <a:cs typeface="Arial" panose="020B0604020202020204" pitchFamily="34" charset="0"/>
              </a:rPr>
              <a:t> on SBMI in Rwanda</a:t>
            </a:r>
            <a:r>
              <a:rPr lang="en-GB" sz="2000" dirty="0">
                <a:cs typeface="Arial" panose="020B0604020202020204" pitchFamily="34" charset="0"/>
              </a:rPr>
              <a:t>.</a:t>
            </a:r>
          </a:p>
          <a:p>
            <a:pPr lvl="0"/>
            <a:endParaRPr lang="en-RW" sz="2000" dirty="0">
              <a:cs typeface="Arial" panose="020B0604020202020204" pitchFamily="34" charset="0"/>
            </a:endParaRPr>
          </a:p>
        </p:txBody>
      </p:sp>
    </p:spTree>
    <p:extLst>
      <p:ext uri="{BB962C8B-B14F-4D97-AF65-F5344CB8AC3E}">
        <p14:creationId xmlns:p14="http://schemas.microsoft.com/office/powerpoint/2010/main" val="3426917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247D5-28E7-41CB-5B61-B3CD4CC74A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A3645-71FF-FDF2-66E6-FF3F921A28FC}"/>
              </a:ext>
            </a:extLst>
          </p:cNvPr>
          <p:cNvSpPr>
            <a:spLocks noGrp="1"/>
          </p:cNvSpPr>
          <p:nvPr>
            <p:ph type="title"/>
          </p:nvPr>
        </p:nvSpPr>
        <p:spPr>
          <a:xfrm>
            <a:off x="441198" y="1275779"/>
            <a:ext cx="8170164" cy="724115"/>
          </a:xfrm>
        </p:spPr>
        <p:txBody>
          <a:bodyPr>
            <a:noAutofit/>
          </a:bodyPr>
          <a:lstStyle/>
          <a:p>
            <a:r>
              <a:rPr lang="en-GB" sz="2700" dirty="0"/>
              <a:t>Part of the NIHR Project - Work Package Two – </a:t>
            </a:r>
            <a:br>
              <a:rPr lang="en-GB" sz="2700" dirty="0"/>
            </a:br>
            <a:r>
              <a:rPr lang="en-GB" sz="2700" dirty="0"/>
              <a:t>Context Specific Intervention, Design and Delivery</a:t>
            </a:r>
            <a:endParaRPr lang="en-GB" sz="2400" dirty="0"/>
          </a:p>
        </p:txBody>
      </p:sp>
      <p:sp>
        <p:nvSpPr>
          <p:cNvPr id="3" name="Content Placeholder 2">
            <a:extLst>
              <a:ext uri="{FF2B5EF4-FFF2-40B4-BE49-F238E27FC236}">
                <a16:creationId xmlns:a16="http://schemas.microsoft.com/office/drawing/2014/main" id="{303A2411-01F4-A5D7-2BC0-68F74668DC89}"/>
              </a:ext>
            </a:extLst>
          </p:cNvPr>
          <p:cNvSpPr>
            <a:spLocks noGrp="1"/>
          </p:cNvSpPr>
          <p:nvPr>
            <p:ph idx="1"/>
          </p:nvPr>
        </p:nvSpPr>
        <p:spPr>
          <a:xfrm>
            <a:off x="486918" y="2322786"/>
            <a:ext cx="8078724" cy="4141076"/>
          </a:xfrm>
        </p:spPr>
        <p:txBody>
          <a:bodyPr>
            <a:normAutofit/>
          </a:bodyPr>
          <a:lstStyle/>
          <a:p>
            <a:pPr marL="0" indent="0">
              <a:buNone/>
            </a:pPr>
            <a:r>
              <a:rPr lang="en-GB" sz="1800" b="1" dirty="0"/>
              <a:t>Objective</a:t>
            </a:r>
          </a:p>
          <a:p>
            <a:pPr marL="0" indent="0">
              <a:buNone/>
            </a:pPr>
            <a:r>
              <a:rPr lang="en-GB" sz="1800" dirty="0"/>
              <a:t>To develop and deliver a culturally appropriate, whole school intervention to promote CA mental wellbeing, working with teachers, parents CA, community members and policy actors. </a:t>
            </a:r>
            <a:endParaRPr lang="en-GB" sz="1800" b="1" dirty="0"/>
          </a:p>
          <a:p>
            <a:pPr marL="0" indent="0">
              <a:buNone/>
            </a:pPr>
            <a:r>
              <a:rPr lang="en-GB" sz="1800" b="1" dirty="0"/>
              <a:t>Team</a:t>
            </a:r>
          </a:p>
          <a:p>
            <a:r>
              <a:rPr lang="en-GB" sz="1800" dirty="0"/>
              <a:t>Three UK  &amp; Ireland based ‘experts’ in Mindfulness (for Adults and Young People) representing the University of Aberdeen. </a:t>
            </a:r>
            <a:endParaRPr lang="en-GB" sz="1800" u="sng" dirty="0"/>
          </a:p>
          <a:p>
            <a:r>
              <a:rPr lang="en-GB" sz="1800" dirty="0"/>
              <a:t>Rwandan Team - 2 co-investigators UR Education School and 2 teacher-training college educators (supported by Research Assistant and Community Representative)</a:t>
            </a:r>
          </a:p>
          <a:p>
            <a:r>
              <a:rPr lang="en-GB" sz="1800" dirty="0"/>
              <a:t>Ethiopian Team - 2 co-investigators and 2 teacher-training college educators (supported by Research Assistant and Research Manager)</a:t>
            </a:r>
          </a:p>
          <a:p>
            <a:pPr marL="0" indent="0">
              <a:buNone/>
            </a:pPr>
            <a:endParaRPr lang="en-GB" sz="1200" dirty="0"/>
          </a:p>
          <a:p>
            <a:endParaRPr lang="en-GB" sz="1200" dirty="0"/>
          </a:p>
        </p:txBody>
      </p:sp>
      <p:pic>
        <p:nvPicPr>
          <p:cNvPr id="4" name="Picture 3" descr="Logos of University of Aberdeen, Addis Ababa University &amp; University of Rwanda.">
            <a:extLst>
              <a:ext uri="{FF2B5EF4-FFF2-40B4-BE49-F238E27FC236}">
                <a16:creationId xmlns:a16="http://schemas.microsoft.com/office/drawing/2014/main" id="{E2B7242B-5F42-DC56-46C8-268ECE4C0E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647" y="186612"/>
            <a:ext cx="3898707" cy="883236"/>
          </a:xfrm>
          <a:prstGeom prst="rect">
            <a:avLst/>
          </a:prstGeom>
        </p:spPr>
      </p:pic>
    </p:spTree>
    <p:extLst>
      <p:ext uri="{BB962C8B-B14F-4D97-AF65-F5344CB8AC3E}">
        <p14:creationId xmlns:p14="http://schemas.microsoft.com/office/powerpoint/2010/main" val="3777332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F579-17BD-D9C4-6756-F3E329384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28689-FFDA-929B-06BD-A1E4F373509A}"/>
              </a:ext>
            </a:extLst>
          </p:cNvPr>
          <p:cNvSpPr>
            <a:spLocks noGrp="1"/>
          </p:cNvSpPr>
          <p:nvPr>
            <p:ph type="title"/>
          </p:nvPr>
        </p:nvSpPr>
        <p:spPr>
          <a:xfrm>
            <a:off x="441198" y="1179576"/>
            <a:ext cx="8170164" cy="1025967"/>
          </a:xfrm>
        </p:spPr>
        <p:txBody>
          <a:bodyPr>
            <a:noAutofit/>
          </a:bodyPr>
          <a:lstStyle/>
          <a:p>
            <a:r>
              <a:rPr lang="en-GB" sz="2700" dirty="0">
                <a:cs typeface="Arial" panose="020B0604020202020204" pitchFamily="34" charset="0"/>
              </a:rPr>
              <a:t>Capacity Building as a Foundation for Developing the Intervention</a:t>
            </a:r>
            <a:endParaRPr lang="en-GB" sz="2400" dirty="0"/>
          </a:p>
        </p:txBody>
      </p:sp>
      <p:pic>
        <p:nvPicPr>
          <p:cNvPr id="4" name="Picture 3" descr="Logos of University of Aberdeen, Addis Ababa University &amp; University of Rwanda.">
            <a:extLst>
              <a:ext uri="{FF2B5EF4-FFF2-40B4-BE49-F238E27FC236}">
                <a16:creationId xmlns:a16="http://schemas.microsoft.com/office/drawing/2014/main" id="{B6C6E77E-618D-A17A-F02F-196D6BBDD2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7971" y="113513"/>
            <a:ext cx="4188057" cy="948787"/>
          </a:xfrm>
          <a:prstGeom prst="rect">
            <a:avLst/>
          </a:prstGeom>
        </p:spPr>
      </p:pic>
      <p:sp>
        <p:nvSpPr>
          <p:cNvPr id="3" name="Content Placeholder 2">
            <a:extLst>
              <a:ext uri="{FF2B5EF4-FFF2-40B4-BE49-F238E27FC236}">
                <a16:creationId xmlns:a16="http://schemas.microsoft.com/office/drawing/2014/main" id="{2EAEBCEB-206F-4A63-9E04-B04548BB965E}"/>
              </a:ext>
            </a:extLst>
          </p:cNvPr>
          <p:cNvSpPr>
            <a:spLocks noGrp="1"/>
          </p:cNvSpPr>
          <p:nvPr>
            <p:ph idx="1"/>
          </p:nvPr>
        </p:nvSpPr>
        <p:spPr>
          <a:xfrm>
            <a:off x="486918" y="2205543"/>
            <a:ext cx="8078724" cy="3472881"/>
          </a:xfrm>
        </p:spPr>
        <p:txBody>
          <a:bodyPr>
            <a:normAutofit/>
          </a:bodyPr>
          <a:lstStyle/>
          <a:p>
            <a:pPr marL="0" indent="0">
              <a:buNone/>
            </a:pPr>
            <a:r>
              <a:rPr lang="en-GB" sz="1800" dirty="0"/>
              <a:t>Developed by first building the capacity of </a:t>
            </a:r>
            <a:r>
              <a:rPr lang="en-GB" sz="1800" u="sng" dirty="0"/>
              <a:t>teacher educators </a:t>
            </a:r>
            <a:r>
              <a:rPr lang="en-GB" sz="1800" dirty="0"/>
              <a:t>(Wrk Pk 2) and </a:t>
            </a:r>
            <a:r>
              <a:rPr lang="en-GB" sz="1800" u="sng" dirty="0"/>
              <a:t>Mindfulness Champions </a:t>
            </a:r>
            <a:r>
              <a:rPr lang="en-GB" sz="1800" dirty="0"/>
              <a:t>(Teachers in Feasibility and Intervention School) in both </a:t>
            </a:r>
            <a:r>
              <a:rPr lang="en-GB" sz="1800" u="sng" dirty="0"/>
              <a:t>urban</a:t>
            </a:r>
            <a:r>
              <a:rPr lang="en-GB" sz="1800" dirty="0"/>
              <a:t> (Ethiopia) and </a:t>
            </a:r>
            <a:r>
              <a:rPr lang="en-GB" sz="1800" u="sng" dirty="0"/>
              <a:t>rural</a:t>
            </a:r>
            <a:r>
              <a:rPr lang="en-GB" sz="1800" dirty="0"/>
              <a:t> (Rwanda) regions.</a:t>
            </a:r>
          </a:p>
          <a:p>
            <a:pPr marL="0" indent="0">
              <a:buNone/>
            </a:pPr>
            <a:r>
              <a:rPr lang="en-GB" sz="1800" dirty="0"/>
              <a:t>A cascade approach adopted to build capacity in both:</a:t>
            </a:r>
          </a:p>
          <a:p>
            <a:pPr marL="0" indent="0">
              <a:buNone/>
            </a:pPr>
            <a:r>
              <a:rPr lang="en-GB" sz="1800" b="1" dirty="0"/>
              <a:t>Adult Mindfulness Focus – </a:t>
            </a:r>
            <a:r>
              <a:rPr lang="en-GB" sz="1800" dirty="0"/>
              <a:t>Our project follows the approach for teachers to teach mindfulness they must first practice</a:t>
            </a:r>
          </a:p>
          <a:p>
            <a:pPr marL="0" indent="0">
              <a:buNone/>
            </a:pPr>
            <a:r>
              <a:rPr lang="en-GB" sz="1800" b="1" dirty="0"/>
              <a:t>School and Youth Focus – </a:t>
            </a:r>
            <a:r>
              <a:rPr lang="en-GB" sz="1800" dirty="0"/>
              <a:t>The understanding that adult mindfulness is very different to youth and school settings.</a:t>
            </a:r>
          </a:p>
          <a:p>
            <a:pPr marL="0" indent="0">
              <a:buNone/>
            </a:pPr>
            <a:r>
              <a:rPr lang="en-GB" sz="1800" dirty="0"/>
              <a:t>Led to cascade approach to training and implementation </a:t>
            </a:r>
          </a:p>
        </p:txBody>
      </p:sp>
      <p:pic>
        <p:nvPicPr>
          <p:cNvPr id="6" name="Picture 5">
            <a:extLst>
              <a:ext uri="{FF2B5EF4-FFF2-40B4-BE49-F238E27FC236}">
                <a16:creationId xmlns:a16="http://schemas.microsoft.com/office/drawing/2014/main" id="{2192DDEB-246E-0771-87C7-05C9F200BA7F}"/>
              </a:ext>
            </a:extLst>
          </p:cNvPr>
          <p:cNvPicPr>
            <a:picLocks noChangeAspect="1"/>
          </p:cNvPicPr>
          <p:nvPr/>
        </p:nvPicPr>
        <p:blipFill>
          <a:blip r:embed="rId4"/>
          <a:stretch>
            <a:fillRect/>
          </a:stretch>
        </p:blipFill>
        <p:spPr>
          <a:xfrm>
            <a:off x="953908" y="4485583"/>
            <a:ext cx="6911267" cy="2605746"/>
          </a:xfrm>
          <a:prstGeom prst="rect">
            <a:avLst/>
          </a:prstGeom>
        </p:spPr>
      </p:pic>
    </p:spTree>
    <p:extLst>
      <p:ext uri="{BB962C8B-B14F-4D97-AF65-F5344CB8AC3E}">
        <p14:creationId xmlns:p14="http://schemas.microsoft.com/office/powerpoint/2010/main" val="3916769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EE5D40E-68F5-D9AE-F963-BA02A3E23D83}"/>
              </a:ext>
            </a:extLst>
          </p:cNvPr>
          <p:cNvPicPr>
            <a:picLocks noGrp="1" noChangeAspect="1"/>
          </p:cNvPicPr>
          <p:nvPr>
            <p:ph idx="1"/>
          </p:nvPr>
        </p:nvPicPr>
        <p:blipFill>
          <a:blip r:embed="rId3"/>
          <a:stretch>
            <a:fillRect/>
          </a:stretch>
        </p:blipFill>
        <p:spPr>
          <a:xfrm>
            <a:off x="1" y="0"/>
            <a:ext cx="9144000" cy="6716110"/>
          </a:xfrm>
          <a:prstGeom prst="rect">
            <a:avLst/>
          </a:prstGeom>
        </p:spPr>
      </p:pic>
    </p:spTree>
    <p:extLst>
      <p:ext uri="{BB962C8B-B14F-4D97-AF65-F5344CB8AC3E}">
        <p14:creationId xmlns:p14="http://schemas.microsoft.com/office/powerpoint/2010/main" val="2971021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AE06-4789-1798-3B03-A90E1834CD95}"/>
              </a:ext>
            </a:extLst>
          </p:cNvPr>
          <p:cNvSpPr>
            <a:spLocks noGrp="1"/>
          </p:cNvSpPr>
          <p:nvPr>
            <p:ph type="title"/>
          </p:nvPr>
        </p:nvSpPr>
        <p:spPr/>
        <p:txBody>
          <a:bodyPr>
            <a:noAutofit/>
          </a:bodyPr>
          <a:lstStyle/>
          <a:p>
            <a:r>
              <a:rPr lang="en-GB" sz="3600" dirty="0"/>
              <a:t>Consultation with local groups and stakeholders</a:t>
            </a:r>
            <a:endParaRPr lang="en-IE" sz="3600" dirty="0"/>
          </a:p>
        </p:txBody>
      </p:sp>
      <p:sp>
        <p:nvSpPr>
          <p:cNvPr id="3" name="Content Placeholder 2">
            <a:extLst>
              <a:ext uri="{FF2B5EF4-FFF2-40B4-BE49-F238E27FC236}">
                <a16:creationId xmlns:a16="http://schemas.microsoft.com/office/drawing/2014/main" id="{49CDFF18-83E3-7264-3EAE-B643FD7B36BE}"/>
              </a:ext>
            </a:extLst>
          </p:cNvPr>
          <p:cNvSpPr>
            <a:spLocks noGrp="1"/>
          </p:cNvSpPr>
          <p:nvPr>
            <p:ph idx="1"/>
          </p:nvPr>
        </p:nvSpPr>
        <p:spPr>
          <a:xfrm>
            <a:off x="457200" y="1600200"/>
            <a:ext cx="8229600" cy="4899752"/>
          </a:xfrm>
        </p:spPr>
        <p:txBody>
          <a:bodyPr>
            <a:normAutofit lnSpcReduction="10000"/>
          </a:bodyPr>
          <a:lstStyle/>
          <a:p>
            <a:pPr marL="0" indent="0">
              <a:buNone/>
            </a:pPr>
            <a:r>
              <a:rPr lang="en-GB" sz="1900" dirty="0"/>
              <a:t>For all work packages within the research project, Community Engagement was present. Consultation Groups and stakeholders at various points were consulted and asked to review research materials including the intervention materials. These included:</a:t>
            </a:r>
          </a:p>
          <a:p>
            <a:endParaRPr lang="en-GB" sz="1900" dirty="0"/>
          </a:p>
          <a:p>
            <a:pPr>
              <a:buFont typeface="Arial" panose="020B0604020202020204" pitchFamily="34" charset="0"/>
              <a:buChar char="•"/>
            </a:pPr>
            <a:r>
              <a:rPr lang="en-US" sz="1700" b="1" dirty="0"/>
              <a:t>Community Advisory Board </a:t>
            </a:r>
            <a:r>
              <a:rPr lang="en-US" sz="1700" dirty="0"/>
              <a:t>(12 members)</a:t>
            </a:r>
          </a:p>
          <a:p>
            <a:pPr lvl="2">
              <a:buFontTx/>
              <a:buChar char="-"/>
            </a:pPr>
            <a:r>
              <a:rPr lang="en-US" sz="1700" dirty="0"/>
              <a:t>Vice major in charge of social affairs </a:t>
            </a:r>
          </a:p>
          <a:p>
            <a:pPr lvl="2">
              <a:buFontTx/>
              <a:buChar char="-"/>
            </a:pPr>
            <a:r>
              <a:rPr lang="en-US" sz="1700" dirty="0"/>
              <a:t>DEO &amp; SEO</a:t>
            </a:r>
          </a:p>
          <a:p>
            <a:pPr lvl="2">
              <a:buFontTx/>
              <a:buChar char="-"/>
            </a:pPr>
            <a:r>
              <a:rPr lang="en-US" sz="1700" dirty="0"/>
              <a:t>District council representative </a:t>
            </a:r>
          </a:p>
          <a:p>
            <a:pPr lvl="2">
              <a:buFontTx/>
              <a:buChar char="-"/>
            </a:pPr>
            <a:r>
              <a:rPr lang="en-US" sz="1700" dirty="0"/>
              <a:t>Youth Council representatives </a:t>
            </a:r>
          </a:p>
          <a:p>
            <a:pPr lvl="2">
              <a:buFontTx/>
              <a:buChar char="-"/>
            </a:pPr>
            <a:r>
              <a:rPr lang="en-US" sz="1700" dirty="0"/>
              <a:t>Sector representative </a:t>
            </a:r>
          </a:p>
          <a:p>
            <a:pPr lvl="2">
              <a:buFontTx/>
              <a:buChar char="-"/>
            </a:pPr>
            <a:r>
              <a:rPr lang="en-US" sz="1700" dirty="0"/>
              <a:t>C</a:t>
            </a:r>
            <a:r>
              <a:rPr lang="en-RW" sz="1700" dirty="0"/>
              <a:t>ell respresentative </a:t>
            </a:r>
          </a:p>
          <a:p>
            <a:pPr lvl="2">
              <a:buFontTx/>
              <a:buChar char="-"/>
            </a:pPr>
            <a:r>
              <a:rPr lang="en-US" sz="1700" dirty="0"/>
              <a:t>village representative </a:t>
            </a:r>
          </a:p>
          <a:p>
            <a:pPr lvl="2">
              <a:buFontTx/>
              <a:buChar char="-"/>
            </a:pPr>
            <a:r>
              <a:rPr lang="en-US" sz="1700" dirty="0"/>
              <a:t>Religious representative </a:t>
            </a:r>
          </a:p>
          <a:p>
            <a:pPr lvl="2">
              <a:buFontTx/>
              <a:buChar char="-"/>
            </a:pPr>
            <a:r>
              <a:rPr lang="en-US" sz="1700" dirty="0"/>
              <a:t>Community worker representative </a:t>
            </a:r>
          </a:p>
          <a:p>
            <a:pPr lvl="2">
              <a:buFontTx/>
              <a:buChar char="-"/>
            </a:pPr>
            <a:r>
              <a:rPr lang="en-US" sz="1700" dirty="0" err="1"/>
              <a:t>Inshuti</a:t>
            </a:r>
            <a:r>
              <a:rPr lang="en-US" sz="1700" dirty="0"/>
              <a:t> </a:t>
            </a:r>
            <a:r>
              <a:rPr lang="en-US" sz="1700" dirty="0" err="1"/>
              <a:t>z'Umuryango</a:t>
            </a:r>
            <a:r>
              <a:rPr lang="en-US" sz="1700" dirty="0"/>
              <a:t>(Friends of Family)</a:t>
            </a:r>
          </a:p>
          <a:p>
            <a:pPr lvl="2">
              <a:buFontTx/>
              <a:buChar char="-"/>
            </a:pPr>
            <a:r>
              <a:rPr lang="en-US" sz="1700" dirty="0"/>
              <a:t>Parent representative </a:t>
            </a:r>
          </a:p>
          <a:p>
            <a:endParaRPr lang="en-IE" sz="2000" dirty="0"/>
          </a:p>
        </p:txBody>
      </p:sp>
    </p:spTree>
    <p:extLst>
      <p:ext uri="{BB962C8B-B14F-4D97-AF65-F5344CB8AC3E}">
        <p14:creationId xmlns:p14="http://schemas.microsoft.com/office/powerpoint/2010/main" val="94145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DDF00B-D166-18C9-8440-99519D6EAB06}"/>
              </a:ext>
            </a:extLst>
          </p:cNvPr>
          <p:cNvSpPr>
            <a:spLocks noGrp="1"/>
          </p:cNvSpPr>
          <p:nvPr>
            <p:ph idx="1"/>
          </p:nvPr>
        </p:nvSpPr>
        <p:spPr/>
        <p:txBody>
          <a:bodyPr>
            <a:normAutofit/>
          </a:bodyPr>
          <a:lstStyle/>
          <a:p>
            <a:pPr marL="0" indent="0">
              <a:buNone/>
            </a:pPr>
            <a:r>
              <a:rPr lang="en-GB" sz="2000" b="1" dirty="0"/>
              <a:t>Also, the Project consulted:</a:t>
            </a:r>
          </a:p>
          <a:p>
            <a:pPr marL="0" indent="0">
              <a:buNone/>
            </a:pPr>
            <a:endParaRPr lang="en-GB" sz="2000" dirty="0"/>
          </a:p>
          <a:p>
            <a:pPr>
              <a:buFont typeface="Arial" panose="020B0604020202020204" pitchFamily="34" charset="0"/>
              <a:buChar char="•"/>
            </a:pPr>
            <a:r>
              <a:rPr lang="en-US" sz="2000" dirty="0"/>
              <a:t>Teachers </a:t>
            </a:r>
          </a:p>
          <a:p>
            <a:pPr>
              <a:buFont typeface="Arial" panose="020B0604020202020204" pitchFamily="34" charset="0"/>
              <a:buChar char="•"/>
            </a:pPr>
            <a:r>
              <a:rPr lang="en-US" sz="2000" dirty="0"/>
              <a:t>Reference Groups ( Parents and children ) </a:t>
            </a:r>
          </a:p>
          <a:p>
            <a:pPr>
              <a:buFont typeface="Arial" panose="020B0604020202020204" pitchFamily="34" charset="0"/>
              <a:buChar char="•"/>
            </a:pPr>
            <a:r>
              <a:rPr lang="en-US" sz="2000" dirty="0"/>
              <a:t>MINEDUC (mental health well being specialist )</a:t>
            </a:r>
          </a:p>
          <a:p>
            <a:pPr>
              <a:buFont typeface="Arial" panose="020B0604020202020204" pitchFamily="34" charset="0"/>
              <a:buChar char="•"/>
            </a:pPr>
            <a:r>
              <a:rPr lang="en-US" sz="2000" dirty="0"/>
              <a:t>DEO</a:t>
            </a:r>
          </a:p>
          <a:p>
            <a:pPr>
              <a:buFont typeface="Arial" panose="020B0604020202020204" pitchFamily="34" charset="0"/>
              <a:buChar char="•"/>
            </a:pPr>
            <a:r>
              <a:rPr lang="en-US" sz="2000" dirty="0"/>
              <a:t>Rwanda National Ethics Committee </a:t>
            </a:r>
          </a:p>
          <a:p>
            <a:pPr>
              <a:buFont typeface="Arial" panose="020B0604020202020204" pitchFamily="34" charset="0"/>
              <a:buChar char="•"/>
            </a:pPr>
            <a:r>
              <a:rPr lang="en-US" sz="2000" dirty="0"/>
              <a:t>MoH (Rwanda Biomedical Centre officials)</a:t>
            </a:r>
            <a:endParaRPr lang="en-IE" sz="2000" dirty="0"/>
          </a:p>
        </p:txBody>
      </p:sp>
      <p:pic>
        <p:nvPicPr>
          <p:cNvPr id="5" name="Picture 4" descr="Logos of University of Aberdeen, Addis Ababa University &amp; University of Rwanda.">
            <a:extLst>
              <a:ext uri="{FF2B5EF4-FFF2-40B4-BE49-F238E27FC236}">
                <a16:creationId xmlns:a16="http://schemas.microsoft.com/office/drawing/2014/main" id="{974AB2D4-3311-66E2-299F-CA0C8F6CD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646" y="201941"/>
            <a:ext cx="3898707" cy="883236"/>
          </a:xfrm>
          <a:prstGeom prst="rect">
            <a:avLst/>
          </a:prstGeom>
        </p:spPr>
      </p:pic>
    </p:spTree>
    <p:extLst>
      <p:ext uri="{BB962C8B-B14F-4D97-AF65-F5344CB8AC3E}">
        <p14:creationId xmlns:p14="http://schemas.microsoft.com/office/powerpoint/2010/main" val="1715779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9383CB-5078-BB0B-F50F-479A751526B6}"/>
              </a:ext>
            </a:extLst>
          </p:cNvPr>
          <p:cNvSpPr>
            <a:spLocks noGrp="1"/>
          </p:cNvSpPr>
          <p:nvPr>
            <p:ph idx="1"/>
          </p:nvPr>
        </p:nvSpPr>
        <p:spPr>
          <a:xfrm>
            <a:off x="293077" y="1233888"/>
            <a:ext cx="8745415" cy="5624111"/>
          </a:xfrm>
        </p:spPr>
        <p:txBody>
          <a:bodyPr>
            <a:normAutofit/>
          </a:bodyPr>
          <a:lstStyle/>
          <a:p>
            <a:pPr marL="0" indent="0">
              <a:buNone/>
            </a:pPr>
            <a:r>
              <a:rPr lang="en-US" sz="2800" b="1" dirty="0"/>
              <a:t>Key Feedback from Stakeholder Consultations</a:t>
            </a:r>
          </a:p>
          <a:p>
            <a:pPr marL="0" indent="0">
              <a:buNone/>
            </a:pPr>
            <a:endParaRPr lang="en-US" sz="2800" b="1" dirty="0"/>
          </a:p>
          <a:p>
            <a:r>
              <a:rPr lang="en-US" sz="2400" dirty="0"/>
              <a:t>Strong support for and acceptance of the intervention. </a:t>
            </a:r>
          </a:p>
          <a:p>
            <a:r>
              <a:rPr lang="en-US" sz="2400" dirty="0"/>
              <a:t>Piloting before implementation – </a:t>
            </a:r>
            <a:r>
              <a:rPr lang="en-US" sz="2400" dirty="0">
                <a:solidFill>
                  <a:srgbClr val="FF0000"/>
                </a:solidFill>
              </a:rPr>
              <a:t>Ali this was planned feasibility already part of the project did the stakeholder give something different?</a:t>
            </a:r>
          </a:p>
          <a:p>
            <a:r>
              <a:rPr lang="en-US" sz="2400" dirty="0"/>
              <a:t>Training of  teachers  - </a:t>
            </a:r>
            <a:r>
              <a:rPr lang="en-US" sz="2400" dirty="0">
                <a:solidFill>
                  <a:srgbClr val="FF0000"/>
                </a:solidFill>
              </a:rPr>
              <a:t>what is this feedback?</a:t>
            </a:r>
          </a:p>
          <a:p>
            <a:r>
              <a:rPr lang="en-US" sz="2400" dirty="0"/>
              <a:t>Alignment with the existing curriculum and school timetable.</a:t>
            </a:r>
          </a:p>
          <a:p>
            <a:r>
              <a:rPr lang="en-US" sz="2400" dirty="0"/>
              <a:t>Acceptance of the translated term “</a:t>
            </a:r>
            <a:r>
              <a:rPr lang="en-US" sz="2400" dirty="0" err="1"/>
              <a:t>Turisha</a:t>
            </a:r>
            <a:r>
              <a:rPr lang="en-US" sz="2400" dirty="0"/>
              <a:t> </a:t>
            </a:r>
            <a:r>
              <a:rPr lang="en-US" sz="2400" dirty="0" err="1"/>
              <a:t>Umutima</a:t>
            </a:r>
            <a:r>
              <a:rPr lang="en-US" sz="2400" dirty="0"/>
              <a:t>” as the local expression for mindfulness.</a:t>
            </a:r>
            <a:endParaRPr lang="en-RW" sz="2400" dirty="0"/>
          </a:p>
        </p:txBody>
      </p:sp>
      <p:pic>
        <p:nvPicPr>
          <p:cNvPr id="4" name="Picture 3" descr="Logos of University of Aberdeen, Addis Ababa University &amp; University of Rwanda.">
            <a:extLst>
              <a:ext uri="{FF2B5EF4-FFF2-40B4-BE49-F238E27FC236}">
                <a16:creationId xmlns:a16="http://schemas.microsoft.com/office/drawing/2014/main" id="{3F8102AA-6098-B808-8872-CA2BAB8E0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646" y="201941"/>
            <a:ext cx="3898707" cy="883236"/>
          </a:xfrm>
          <a:prstGeom prst="rect">
            <a:avLst/>
          </a:prstGeom>
        </p:spPr>
      </p:pic>
    </p:spTree>
    <p:extLst>
      <p:ext uri="{BB962C8B-B14F-4D97-AF65-F5344CB8AC3E}">
        <p14:creationId xmlns:p14="http://schemas.microsoft.com/office/powerpoint/2010/main" val="166670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5532</TotalTime>
  <Words>2014</Words>
  <Application>Microsoft Office PowerPoint</Application>
  <PresentationFormat>On-screen Show (4:3)</PresentationFormat>
  <Paragraphs>206</Paragraphs>
  <Slides>17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Office Theme</vt:lpstr>
      <vt:lpstr> Developing and Delivering a School-based Mindfulness Intervention (SBMI) for Schools in  Sub-Saharan Africa  </vt:lpstr>
      <vt:lpstr>Background</vt:lpstr>
      <vt:lpstr>Rationale</vt:lpstr>
      <vt:lpstr>Part of the NIHR Project - Work Package Two –  Context Specific Intervention, Design and Delivery</vt:lpstr>
      <vt:lpstr>Capacity Building as a Foundation for Developing the Intervention</vt:lpstr>
      <vt:lpstr>PowerPoint Presentation</vt:lpstr>
      <vt:lpstr>Consultation with local groups and stakeholders</vt:lpstr>
      <vt:lpstr>PowerPoint Presentation</vt:lpstr>
      <vt:lpstr>PowerPoint Presentation</vt:lpstr>
      <vt:lpstr>Key Considerations in the Development of the SBMI</vt:lpstr>
      <vt:lpstr>Piloting the SBMI  and Revision of the intervention practice  </vt:lpstr>
      <vt:lpstr> Capacity-Building Approach to Prepare teachers Classroom Delivery of SBMI  </vt:lpstr>
      <vt:lpstr>Origin of the Intervention</vt:lpstr>
      <vt:lpstr>Ongoing Development</vt:lpstr>
      <vt:lpstr>Conclusion</vt:lpstr>
      <vt:lpstr>PowerPoint Presentation</vt:lpstr>
      <vt:lpstr>Acknowledgments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Irenee Ndayambaje</dc:creator>
  <cp:keywords/>
  <dc:description>generated using python-pptx</dc:description>
  <cp:lastModifiedBy>Tan, Yi-Lin</cp:lastModifiedBy>
  <cp:revision>45</cp:revision>
  <dcterms:created xsi:type="dcterms:W3CDTF">2013-01-27T09:14:16Z</dcterms:created>
  <dcterms:modified xsi:type="dcterms:W3CDTF">2026-07-10T11:42:54Z</dcterms:modified>
  <cp:category/>
</cp:coreProperties>
</file>