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103" d="100"/>
          <a:sy n="103" d="100"/>
        </p:scale>
        <p:origin x="134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EC8F8D-A298-D24A-ACD4-45DE2793AAC5}" type="doc">
      <dgm:prSet loTypeId="urn:microsoft.com/office/officeart/2005/8/layout/arrow2" loCatId="" qsTypeId="urn:microsoft.com/office/officeart/2005/8/quickstyle/simple1" qsCatId="simple" csTypeId="urn:microsoft.com/office/officeart/2005/8/colors/accent1_2" csCatId="accent1" phldr="1"/>
      <dgm:spPr/>
    </dgm:pt>
    <dgm:pt modelId="{1710C94F-273E-A846-98AD-CBF609F99707}">
      <dgm:prSet phldrT="[Text]"/>
      <dgm:spPr/>
      <dgm:t>
        <a:bodyPr/>
        <a:lstStyle/>
        <a:p>
          <a:r>
            <a:rPr lang="en-US" b="0" dirty="0"/>
            <a:t>Step 1: </a:t>
          </a:r>
          <a:r>
            <a:rPr lang="en-US" b="1" dirty="0"/>
            <a:t>Build framework (programme theory) </a:t>
          </a:r>
          <a:endParaRPr lang="en-GB" dirty="0"/>
        </a:p>
      </dgm:t>
    </dgm:pt>
    <dgm:pt modelId="{666111C6-F323-024E-87C6-309126A1433C}" type="parTrans" cxnId="{784517F9-ABE6-2043-94F6-8D96BBC04178}">
      <dgm:prSet/>
      <dgm:spPr/>
      <dgm:t>
        <a:bodyPr/>
        <a:lstStyle/>
        <a:p>
          <a:endParaRPr lang="en-GB"/>
        </a:p>
      </dgm:t>
    </dgm:pt>
    <dgm:pt modelId="{5311E177-C57A-8D4D-AD02-24FFFF4B2F99}" type="sibTrans" cxnId="{784517F9-ABE6-2043-94F6-8D96BBC04178}">
      <dgm:prSet/>
      <dgm:spPr/>
      <dgm:t>
        <a:bodyPr/>
        <a:lstStyle/>
        <a:p>
          <a:endParaRPr lang="en-GB"/>
        </a:p>
      </dgm:t>
    </dgm:pt>
    <dgm:pt modelId="{59DB5A8A-4798-7340-8153-52ECDED815FF}">
      <dgm:prSet phldrT="[Text]"/>
      <dgm:spPr/>
      <dgm:t>
        <a:bodyPr/>
        <a:lstStyle/>
        <a:p>
          <a:r>
            <a:rPr lang="en-US" b="0" dirty="0"/>
            <a:t>Step 2: </a:t>
          </a:r>
          <a:r>
            <a:rPr lang="en-US" b="1" dirty="0"/>
            <a:t>Identify disciplines</a:t>
          </a:r>
          <a:endParaRPr lang="en-GB" dirty="0"/>
        </a:p>
      </dgm:t>
    </dgm:pt>
    <dgm:pt modelId="{1A3A2FBC-DAC0-E843-A897-8F1D59086657}" type="parTrans" cxnId="{B584980F-7F79-644D-96EB-A0FBD0A15397}">
      <dgm:prSet/>
      <dgm:spPr/>
      <dgm:t>
        <a:bodyPr/>
        <a:lstStyle/>
        <a:p>
          <a:endParaRPr lang="en-GB"/>
        </a:p>
      </dgm:t>
    </dgm:pt>
    <dgm:pt modelId="{991807FE-7EE9-0D43-8EB0-364876D506A9}" type="sibTrans" cxnId="{B584980F-7F79-644D-96EB-A0FBD0A15397}">
      <dgm:prSet/>
      <dgm:spPr/>
      <dgm:t>
        <a:bodyPr/>
        <a:lstStyle/>
        <a:p>
          <a:endParaRPr lang="en-GB"/>
        </a:p>
      </dgm:t>
    </dgm:pt>
    <dgm:pt modelId="{449A9D9B-6F31-8041-ACF6-30660727FCB6}">
      <dgm:prSet/>
      <dgm:spPr/>
      <dgm:t>
        <a:bodyPr/>
        <a:lstStyle/>
        <a:p>
          <a:r>
            <a:rPr lang="en-US"/>
            <a:t>Step 3: </a:t>
          </a:r>
          <a:r>
            <a:rPr lang="en-US" b="1"/>
            <a:t>Review evidence</a:t>
          </a:r>
          <a:endParaRPr lang="en-GB" dirty="0"/>
        </a:p>
      </dgm:t>
    </dgm:pt>
    <dgm:pt modelId="{342AE72C-0C34-284F-A08E-0C216EAB1601}" type="parTrans" cxnId="{2BC2E297-6E97-564A-991C-B24D0558440F}">
      <dgm:prSet/>
      <dgm:spPr/>
      <dgm:t>
        <a:bodyPr/>
        <a:lstStyle/>
        <a:p>
          <a:endParaRPr lang="en-GB"/>
        </a:p>
      </dgm:t>
    </dgm:pt>
    <dgm:pt modelId="{BDAFBBBD-0795-E44F-A286-E826E5B07751}" type="sibTrans" cxnId="{2BC2E297-6E97-564A-991C-B24D0558440F}">
      <dgm:prSet/>
      <dgm:spPr/>
      <dgm:t>
        <a:bodyPr/>
        <a:lstStyle/>
        <a:p>
          <a:endParaRPr lang="en-GB"/>
        </a:p>
      </dgm:t>
    </dgm:pt>
    <dgm:pt modelId="{B7FC6395-932D-604F-B4D8-B295FA5E4F50}">
      <dgm:prSet/>
      <dgm:spPr/>
      <dgm:t>
        <a:bodyPr/>
        <a:lstStyle/>
        <a:p>
          <a:r>
            <a:rPr lang="en-US" dirty="0"/>
            <a:t>Step 4: </a:t>
          </a:r>
          <a:r>
            <a:rPr lang="en-US" b="1" dirty="0"/>
            <a:t>Integrate insights</a:t>
          </a:r>
          <a:endParaRPr lang="en-GB" dirty="0"/>
        </a:p>
      </dgm:t>
    </dgm:pt>
    <dgm:pt modelId="{82F94B4C-6C26-8B40-BE5F-E01EEF1B1BDC}" type="parTrans" cxnId="{B12FAE8E-D6BD-B844-9242-4611CEADB44A}">
      <dgm:prSet/>
      <dgm:spPr/>
      <dgm:t>
        <a:bodyPr/>
        <a:lstStyle/>
        <a:p>
          <a:endParaRPr lang="en-GB"/>
        </a:p>
      </dgm:t>
    </dgm:pt>
    <dgm:pt modelId="{2F2C1AF8-18EE-CA47-AD4A-25229805200C}" type="sibTrans" cxnId="{B12FAE8E-D6BD-B844-9242-4611CEADB44A}">
      <dgm:prSet/>
      <dgm:spPr/>
      <dgm:t>
        <a:bodyPr/>
        <a:lstStyle/>
        <a:p>
          <a:endParaRPr lang="en-GB"/>
        </a:p>
      </dgm:t>
    </dgm:pt>
    <dgm:pt modelId="{15793EA2-DE17-6644-8D55-CDA489C82E00}" type="pres">
      <dgm:prSet presAssocID="{46EC8F8D-A298-D24A-ACD4-45DE2793AAC5}" presName="arrowDiagram" presStyleCnt="0">
        <dgm:presLayoutVars>
          <dgm:chMax val="5"/>
          <dgm:dir/>
          <dgm:resizeHandles val="exact"/>
        </dgm:presLayoutVars>
      </dgm:prSet>
      <dgm:spPr/>
    </dgm:pt>
    <dgm:pt modelId="{FDBC7514-5A00-D54D-97EF-F3E4847F1C76}" type="pres">
      <dgm:prSet presAssocID="{46EC8F8D-A298-D24A-ACD4-45DE2793AAC5}" presName="arrow" presStyleLbl="bgShp" presStyleIdx="0" presStyleCnt="1" custLinFactNeighborX="-332" custLinFactNeighborY="6118"/>
      <dgm:spPr>
        <a:solidFill>
          <a:schemeClr val="accent6">
            <a:lumMod val="40000"/>
            <a:lumOff val="60000"/>
          </a:schemeClr>
        </a:solidFill>
      </dgm:spPr>
    </dgm:pt>
    <dgm:pt modelId="{BEF70EB2-A8ED-DA4D-AA87-09BAB0710DCB}" type="pres">
      <dgm:prSet presAssocID="{46EC8F8D-A298-D24A-ACD4-45DE2793AAC5}" presName="arrowDiagram4" presStyleCnt="0"/>
      <dgm:spPr/>
    </dgm:pt>
    <dgm:pt modelId="{AE7B2345-049B-394B-9325-BF2648C211AE}" type="pres">
      <dgm:prSet presAssocID="{1710C94F-273E-A846-98AD-CBF609F99707}" presName="bullet4a" presStyleLbl="node1" presStyleIdx="0" presStyleCnt="4"/>
      <dgm:spPr/>
    </dgm:pt>
    <dgm:pt modelId="{0D403258-B8CD-FB48-83CD-7856BED720CE}" type="pres">
      <dgm:prSet presAssocID="{1710C94F-273E-A846-98AD-CBF609F99707}" presName="textBox4a" presStyleLbl="revTx" presStyleIdx="0" presStyleCnt="4" custScaleX="215985">
        <dgm:presLayoutVars>
          <dgm:bulletEnabled val="1"/>
        </dgm:presLayoutVars>
      </dgm:prSet>
      <dgm:spPr/>
    </dgm:pt>
    <dgm:pt modelId="{CFA30F4B-7686-584D-92AF-39BADD8F65AC}" type="pres">
      <dgm:prSet presAssocID="{59DB5A8A-4798-7340-8153-52ECDED815FF}" presName="bullet4b" presStyleLbl="node1" presStyleIdx="1" presStyleCnt="4"/>
      <dgm:spPr/>
    </dgm:pt>
    <dgm:pt modelId="{56CDBDDA-52B3-A843-8380-E2EC6270E5E2}" type="pres">
      <dgm:prSet presAssocID="{59DB5A8A-4798-7340-8153-52ECDED815FF}" presName="textBox4b" presStyleLbl="revTx" presStyleIdx="1" presStyleCnt="4">
        <dgm:presLayoutVars>
          <dgm:bulletEnabled val="1"/>
        </dgm:presLayoutVars>
      </dgm:prSet>
      <dgm:spPr/>
    </dgm:pt>
    <dgm:pt modelId="{EA8F2368-B648-8748-BDD7-FB32D7B88F8E}" type="pres">
      <dgm:prSet presAssocID="{449A9D9B-6F31-8041-ACF6-30660727FCB6}" presName="bullet4c" presStyleLbl="node1" presStyleIdx="2" presStyleCnt="4"/>
      <dgm:spPr/>
    </dgm:pt>
    <dgm:pt modelId="{5FF6AA61-D43E-2843-AD68-3AB354D80046}" type="pres">
      <dgm:prSet presAssocID="{449A9D9B-6F31-8041-ACF6-30660727FCB6}" presName="textBox4c" presStyleLbl="revTx" presStyleIdx="2" presStyleCnt="4">
        <dgm:presLayoutVars>
          <dgm:bulletEnabled val="1"/>
        </dgm:presLayoutVars>
      </dgm:prSet>
      <dgm:spPr/>
    </dgm:pt>
    <dgm:pt modelId="{1D79CD6C-275A-7741-A7BB-281D03825FF4}" type="pres">
      <dgm:prSet presAssocID="{B7FC6395-932D-604F-B4D8-B295FA5E4F50}" presName="bullet4d" presStyleLbl="node1" presStyleIdx="3" presStyleCnt="4"/>
      <dgm:spPr/>
    </dgm:pt>
    <dgm:pt modelId="{6838B6D4-8878-484A-BA6B-C7634AD0C812}" type="pres">
      <dgm:prSet presAssocID="{B7FC6395-932D-604F-B4D8-B295FA5E4F50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F9CBEC09-AB69-AF46-BEBF-D3410D2EAC46}" type="presOf" srcId="{46EC8F8D-A298-D24A-ACD4-45DE2793AAC5}" destId="{15793EA2-DE17-6644-8D55-CDA489C82E00}" srcOrd="0" destOrd="0" presId="urn:microsoft.com/office/officeart/2005/8/layout/arrow2"/>
    <dgm:cxn modelId="{B584980F-7F79-644D-96EB-A0FBD0A15397}" srcId="{46EC8F8D-A298-D24A-ACD4-45DE2793AAC5}" destId="{59DB5A8A-4798-7340-8153-52ECDED815FF}" srcOrd="1" destOrd="0" parTransId="{1A3A2FBC-DAC0-E843-A897-8F1D59086657}" sibTransId="{991807FE-7EE9-0D43-8EB0-364876D506A9}"/>
    <dgm:cxn modelId="{C203F95C-0D0B-C145-9029-852170AE2F33}" type="presOf" srcId="{59DB5A8A-4798-7340-8153-52ECDED815FF}" destId="{56CDBDDA-52B3-A843-8380-E2EC6270E5E2}" srcOrd="0" destOrd="0" presId="urn:microsoft.com/office/officeart/2005/8/layout/arrow2"/>
    <dgm:cxn modelId="{7631FE66-6E87-C044-826C-717AD600D03B}" type="presOf" srcId="{B7FC6395-932D-604F-B4D8-B295FA5E4F50}" destId="{6838B6D4-8878-484A-BA6B-C7634AD0C812}" srcOrd="0" destOrd="0" presId="urn:microsoft.com/office/officeart/2005/8/layout/arrow2"/>
    <dgm:cxn modelId="{B12FAE8E-D6BD-B844-9242-4611CEADB44A}" srcId="{46EC8F8D-A298-D24A-ACD4-45DE2793AAC5}" destId="{B7FC6395-932D-604F-B4D8-B295FA5E4F50}" srcOrd="3" destOrd="0" parTransId="{82F94B4C-6C26-8B40-BE5F-E01EEF1B1BDC}" sibTransId="{2F2C1AF8-18EE-CA47-AD4A-25229805200C}"/>
    <dgm:cxn modelId="{2BC2E297-6E97-564A-991C-B24D0558440F}" srcId="{46EC8F8D-A298-D24A-ACD4-45DE2793AAC5}" destId="{449A9D9B-6F31-8041-ACF6-30660727FCB6}" srcOrd="2" destOrd="0" parTransId="{342AE72C-0C34-284F-A08E-0C216EAB1601}" sibTransId="{BDAFBBBD-0795-E44F-A286-E826E5B07751}"/>
    <dgm:cxn modelId="{F345C7DA-8484-7242-862F-B072B165CC44}" type="presOf" srcId="{449A9D9B-6F31-8041-ACF6-30660727FCB6}" destId="{5FF6AA61-D43E-2843-AD68-3AB354D80046}" srcOrd="0" destOrd="0" presId="urn:microsoft.com/office/officeart/2005/8/layout/arrow2"/>
    <dgm:cxn modelId="{784517F9-ABE6-2043-94F6-8D96BBC04178}" srcId="{46EC8F8D-A298-D24A-ACD4-45DE2793AAC5}" destId="{1710C94F-273E-A846-98AD-CBF609F99707}" srcOrd="0" destOrd="0" parTransId="{666111C6-F323-024E-87C6-309126A1433C}" sibTransId="{5311E177-C57A-8D4D-AD02-24FFFF4B2F99}"/>
    <dgm:cxn modelId="{ED9074FA-99FB-2340-A925-C28159358A2E}" type="presOf" srcId="{1710C94F-273E-A846-98AD-CBF609F99707}" destId="{0D403258-B8CD-FB48-83CD-7856BED720CE}" srcOrd="0" destOrd="0" presId="urn:microsoft.com/office/officeart/2005/8/layout/arrow2"/>
    <dgm:cxn modelId="{00677494-AB70-D249-9E43-9B8F1FB04829}" type="presParOf" srcId="{15793EA2-DE17-6644-8D55-CDA489C82E00}" destId="{FDBC7514-5A00-D54D-97EF-F3E4847F1C76}" srcOrd="0" destOrd="0" presId="urn:microsoft.com/office/officeart/2005/8/layout/arrow2"/>
    <dgm:cxn modelId="{A6452ADA-C657-6846-A20F-FA4EE610B21F}" type="presParOf" srcId="{15793EA2-DE17-6644-8D55-CDA489C82E00}" destId="{BEF70EB2-A8ED-DA4D-AA87-09BAB0710DCB}" srcOrd="1" destOrd="0" presId="urn:microsoft.com/office/officeart/2005/8/layout/arrow2"/>
    <dgm:cxn modelId="{1E7CE517-51AC-FD44-AFA2-26794D2ACCBD}" type="presParOf" srcId="{BEF70EB2-A8ED-DA4D-AA87-09BAB0710DCB}" destId="{AE7B2345-049B-394B-9325-BF2648C211AE}" srcOrd="0" destOrd="0" presId="urn:microsoft.com/office/officeart/2005/8/layout/arrow2"/>
    <dgm:cxn modelId="{0F315D8E-8BDF-B344-ADB6-5850F584FBE3}" type="presParOf" srcId="{BEF70EB2-A8ED-DA4D-AA87-09BAB0710DCB}" destId="{0D403258-B8CD-FB48-83CD-7856BED720CE}" srcOrd="1" destOrd="0" presId="urn:microsoft.com/office/officeart/2005/8/layout/arrow2"/>
    <dgm:cxn modelId="{445F6B8A-D778-7240-862D-3403CA25B423}" type="presParOf" srcId="{BEF70EB2-A8ED-DA4D-AA87-09BAB0710DCB}" destId="{CFA30F4B-7686-584D-92AF-39BADD8F65AC}" srcOrd="2" destOrd="0" presId="urn:microsoft.com/office/officeart/2005/8/layout/arrow2"/>
    <dgm:cxn modelId="{83D776DC-B51C-8A44-9813-F5B5F01A4298}" type="presParOf" srcId="{BEF70EB2-A8ED-DA4D-AA87-09BAB0710DCB}" destId="{56CDBDDA-52B3-A843-8380-E2EC6270E5E2}" srcOrd="3" destOrd="0" presId="urn:microsoft.com/office/officeart/2005/8/layout/arrow2"/>
    <dgm:cxn modelId="{7E8B1A9E-DC47-8E4D-92F4-EBA5768E07A8}" type="presParOf" srcId="{BEF70EB2-A8ED-DA4D-AA87-09BAB0710DCB}" destId="{EA8F2368-B648-8748-BDD7-FB32D7B88F8E}" srcOrd="4" destOrd="0" presId="urn:microsoft.com/office/officeart/2005/8/layout/arrow2"/>
    <dgm:cxn modelId="{381C8304-3F2B-F746-811F-A052F9F02288}" type="presParOf" srcId="{BEF70EB2-A8ED-DA4D-AA87-09BAB0710DCB}" destId="{5FF6AA61-D43E-2843-AD68-3AB354D80046}" srcOrd="5" destOrd="0" presId="urn:microsoft.com/office/officeart/2005/8/layout/arrow2"/>
    <dgm:cxn modelId="{FD458AF1-8F89-E441-AEB3-54C73642BA92}" type="presParOf" srcId="{BEF70EB2-A8ED-DA4D-AA87-09BAB0710DCB}" destId="{1D79CD6C-275A-7741-A7BB-281D03825FF4}" srcOrd="6" destOrd="0" presId="urn:microsoft.com/office/officeart/2005/8/layout/arrow2"/>
    <dgm:cxn modelId="{F012453B-5DBE-6F4F-A0D7-BBB892B03D8F}" type="presParOf" srcId="{BEF70EB2-A8ED-DA4D-AA87-09BAB0710DCB}" destId="{6838B6D4-8878-484A-BA6B-C7634AD0C812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C7514-5A00-D54D-97EF-F3E4847F1C76}">
      <dsp:nvSpPr>
        <dsp:cNvPr id="0" name=""/>
        <dsp:cNvSpPr/>
      </dsp:nvSpPr>
      <dsp:spPr>
        <a:xfrm>
          <a:off x="0" y="949700"/>
          <a:ext cx="5455108" cy="340944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B2345-049B-394B-9325-BF2648C211AE}">
      <dsp:nvSpPr>
        <dsp:cNvPr id="0" name=""/>
        <dsp:cNvSpPr/>
      </dsp:nvSpPr>
      <dsp:spPr>
        <a:xfrm>
          <a:off x="537328" y="3276372"/>
          <a:ext cx="125467" cy="125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03258-B8CD-FB48-83CD-7856BED720CE}">
      <dsp:nvSpPr>
        <dsp:cNvPr id="0" name=""/>
        <dsp:cNvSpPr/>
      </dsp:nvSpPr>
      <dsp:spPr>
        <a:xfrm>
          <a:off x="59094" y="3339105"/>
          <a:ext cx="2014758" cy="811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483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Step 1: </a:t>
          </a:r>
          <a:r>
            <a:rPr lang="en-US" sz="1600" b="1" kern="1200" dirty="0"/>
            <a:t>Build framework (programme theory) </a:t>
          </a:r>
          <a:endParaRPr lang="en-GB" sz="1600" kern="1200" dirty="0"/>
        </a:p>
      </dsp:txBody>
      <dsp:txXfrm>
        <a:off x="59094" y="3339105"/>
        <a:ext cx="2014758" cy="811447"/>
      </dsp:txXfrm>
    </dsp:sp>
    <dsp:sp modelId="{CFA30F4B-7686-584D-92AF-39BADD8F65AC}">
      <dsp:nvSpPr>
        <dsp:cNvPr id="0" name=""/>
        <dsp:cNvSpPr/>
      </dsp:nvSpPr>
      <dsp:spPr>
        <a:xfrm>
          <a:off x="1423783" y="2483335"/>
          <a:ext cx="218204" cy="2182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DBDDA-52B3-A843-8380-E2EC6270E5E2}">
      <dsp:nvSpPr>
        <dsp:cNvPr id="0" name=""/>
        <dsp:cNvSpPr/>
      </dsp:nvSpPr>
      <dsp:spPr>
        <a:xfrm>
          <a:off x="1532885" y="2592438"/>
          <a:ext cx="1145572" cy="15581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622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Step 2: </a:t>
          </a:r>
          <a:r>
            <a:rPr lang="en-US" sz="1600" b="1" kern="1200" dirty="0"/>
            <a:t>Identify disciplines</a:t>
          </a:r>
          <a:endParaRPr lang="en-GB" sz="1600" kern="1200" dirty="0"/>
        </a:p>
      </dsp:txBody>
      <dsp:txXfrm>
        <a:off x="1532885" y="2592438"/>
        <a:ext cx="1145572" cy="1558115"/>
      </dsp:txXfrm>
    </dsp:sp>
    <dsp:sp modelId="{EA8F2368-B648-8748-BDD7-FB32D7B88F8E}">
      <dsp:nvSpPr>
        <dsp:cNvPr id="0" name=""/>
        <dsp:cNvSpPr/>
      </dsp:nvSpPr>
      <dsp:spPr>
        <a:xfrm>
          <a:off x="2555718" y="1898957"/>
          <a:ext cx="289120" cy="2891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6AA61-D43E-2843-AD68-3AB354D80046}">
      <dsp:nvSpPr>
        <dsp:cNvPr id="0" name=""/>
        <dsp:cNvSpPr/>
      </dsp:nvSpPr>
      <dsp:spPr>
        <a:xfrm>
          <a:off x="2700278" y="2043517"/>
          <a:ext cx="1145572" cy="2107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199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Step 3: </a:t>
          </a:r>
          <a:r>
            <a:rPr lang="en-US" sz="1600" b="1" kern="1200"/>
            <a:t>Review evidence</a:t>
          </a:r>
          <a:endParaRPr lang="en-GB" sz="1600" kern="1200" dirty="0"/>
        </a:p>
      </dsp:txBody>
      <dsp:txXfrm>
        <a:off x="2700278" y="2043517"/>
        <a:ext cx="1145572" cy="2107035"/>
      </dsp:txXfrm>
    </dsp:sp>
    <dsp:sp modelId="{1D79CD6C-275A-7741-A7BB-281D03825FF4}">
      <dsp:nvSpPr>
        <dsp:cNvPr id="0" name=""/>
        <dsp:cNvSpPr/>
      </dsp:nvSpPr>
      <dsp:spPr>
        <a:xfrm>
          <a:off x="3788572" y="1512326"/>
          <a:ext cx="387312" cy="3873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8B6D4-8878-484A-BA6B-C7634AD0C812}">
      <dsp:nvSpPr>
        <dsp:cNvPr id="0" name=""/>
        <dsp:cNvSpPr/>
      </dsp:nvSpPr>
      <dsp:spPr>
        <a:xfrm>
          <a:off x="3982228" y="1705982"/>
          <a:ext cx="1145572" cy="2444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229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Step 4: </a:t>
          </a:r>
          <a:r>
            <a:rPr lang="en-US" sz="1600" b="1" kern="1200" dirty="0"/>
            <a:t>Integrate insights</a:t>
          </a:r>
          <a:endParaRPr lang="en-GB" sz="1600" kern="1200" dirty="0"/>
        </a:p>
      </dsp:txBody>
      <dsp:txXfrm>
        <a:off x="3982228" y="1705982"/>
        <a:ext cx="1145572" cy="2444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5B13A-B45D-4241-B1E4-819904E9A35E}" type="datetimeFigureOut">
              <a:rPr lang="en-US" smtClean="0"/>
              <a:t>9/29/25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B6AA91-2889-104B-94FC-49F0B5F3A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79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3C796-7385-3073-122D-0E439A6CF9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037C53-0945-E731-C7AA-A559004AA6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D11D7-A40B-A86F-13B9-F4E0D4472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D0D4A-5739-8958-A8E8-0AD4C9075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6BC13-32A9-D98D-09F4-2056FAB3B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02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D40E3-DE38-4EF6-019F-B17BD3A41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E4443D-4921-0D3E-074A-027053F236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1024C-50F9-50BC-3A58-DC18E0CBF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9F251-D8CC-EC55-44F3-5784B7E19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97A67-1638-6A52-8096-CBE04DB32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887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4B9C7B-8DD1-8FFC-E556-82CCD8C8D3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0770EE-C89E-AB10-B14A-7CE13B213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B5703-44E5-8212-D5AD-C1B4A2881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6A2BA-DEB3-1B7A-575E-15D4D0E2B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97F75-3833-1C62-32A4-0B432DD17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56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C53B4-9FCF-C9EC-7C50-D5ECCE231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AB486-9405-B9CF-E0BE-0D7581192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00F5F-A3DE-0BFE-1BFA-16AD50A3A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DC403-F724-AA9F-CB6A-C8D40C836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4D684-ED7A-C142-4559-25EA53122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33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4CA29-D02A-2137-4EC3-BE0211DA3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8A34F-8F15-9AC0-4BCB-A2A42F064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2CDB53-02D1-0597-9A58-A51840C4E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8E13B-03AF-577D-5DD7-11497C2EF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3F214-7F9A-D35F-AAEA-BA27BD2FC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3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8F88A-EC18-A6A8-21F0-B99340112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F35BE-EF03-8741-BFCB-E2379FC75B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E84A0-CE62-4AB9-5559-04D8A6BFE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BCF9A-EE1D-B3DE-90E6-82BE0F757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082A5-4061-ADAF-A62D-ABF862185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CCB77-DEB9-AA6A-E296-0505015AF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57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C18C1-0AF7-439B-F9FC-D5A1BCAAE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5A70E-3041-2AD9-C613-7E1D7112A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07456-B1D4-E38D-0200-56DAAE543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726330-D2D6-D65E-C020-3CDBF61EE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0508EA-55DB-B4B4-D135-8B8967719E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E7B38-C689-325C-4EE0-967A70A0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8685C8-39B6-89A5-9A18-2E2419ECD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32A5A0-6610-6C8E-E128-0D34B0C3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E413D-EA9D-078E-5BC9-E6243EABA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254EA7-CA60-7494-2107-C99EE9545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D007A8-2EC2-911A-C154-0D381D68B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BD4079-4F32-CCE9-A4F0-28208F15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10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C9B039-A396-E13D-C322-45629209F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C90C22-47BC-26AF-C059-F8EEF1DDB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B3968-2074-819A-F206-576CE6ED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4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D70BE-CC5F-F69D-EF8F-02998173F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E0D27-282C-ADC3-016D-ABAAE81FB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3CE7B-5071-2C80-819F-D849A6B33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4549C-623B-1F57-E2FA-C6F3D60F5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A24BFC-6476-A0D4-DFDD-B0EAF63A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76273-BA21-4AFD-7C08-674F7FFC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5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E11FC-9700-602A-165E-FCC6BB984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7C6110-2F84-BF06-609F-B3364466C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9E5EA1-A07A-61B5-657B-961F8E25A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07D2B0-FFE7-AE1C-1656-DEA06E47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0F1CC-80AA-D068-F64B-CB7CF2425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4E05FE-EFD7-9786-260C-8E419207E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4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9F617D-AD10-D7CA-B8F5-4607348FA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D59DF-3B15-3829-BBF5-EC832D0BC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CACA7-763E-1233-D813-124E7AB449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81C47E-2116-F341-A124-D69DFCDFCDC7}" type="datetimeFigureOut">
              <a:rPr lang="en-US" smtClean="0"/>
              <a:t>9/29/25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583D2-60B4-BB0D-0886-E07AA83648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DDD80-98BF-1F73-E9C4-ED52BEE1F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91A83B-5B6A-6147-B7E8-36D1CC2C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539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26D93-B862-D3E5-CD5B-69A5BCEF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03E27C9-CFEF-B708-706E-C46B10EB58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8567956"/>
              </p:ext>
            </p:extLst>
          </p:nvPr>
        </p:nvGraphicFramePr>
        <p:xfrm>
          <a:off x="204216" y="379704"/>
          <a:ext cx="5455108" cy="4891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40812A8-6D6E-309F-9999-677ECDE14D46}"/>
              </a:ext>
            </a:extLst>
          </p:cNvPr>
          <p:cNvSpPr txBox="1"/>
          <p:nvPr/>
        </p:nvSpPr>
        <p:spPr>
          <a:xfrm>
            <a:off x="7294430" y="152861"/>
            <a:ext cx="3443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Step 5: </a:t>
            </a:r>
            <a:r>
              <a:rPr lang="en-US" b="1" dirty="0"/>
              <a:t>Transdisciplinary theory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601931-E7E5-63A8-45F7-37B12216B4D9}"/>
              </a:ext>
            </a:extLst>
          </p:cNvPr>
          <p:cNvSpPr txBox="1"/>
          <p:nvPr/>
        </p:nvSpPr>
        <p:spPr>
          <a:xfrm>
            <a:off x="106449" y="4617246"/>
            <a:ext cx="3182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>
                    <a:lumMod val="50000"/>
                  </a:schemeClr>
                </a:solidFill>
              </a:rPr>
              <a:t>Step 1: 5 explanatory models </a:t>
            </a:r>
          </a:p>
          <a:p>
            <a:pPr algn="ctr"/>
            <a:endParaRPr lang="en-US" sz="500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Archer’s morphogenic approach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Bonell et al.’s school climate /health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Pearlin’s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social causes of depression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Booker’s emergent psychological mechanisms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Review of SR’s of SBMIs</a:t>
            </a:r>
            <a:endParaRPr lang="en-US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0F8A63-C677-DD92-4B28-03503D71CE58}"/>
              </a:ext>
            </a:extLst>
          </p:cNvPr>
          <p:cNvSpPr txBox="1"/>
          <p:nvPr/>
        </p:nvSpPr>
        <p:spPr>
          <a:xfrm>
            <a:off x="1690018" y="3756833"/>
            <a:ext cx="4447241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62050"/>
            <a:r>
              <a:rPr lang="en-US" sz="1500" b="1" dirty="0">
                <a:solidFill>
                  <a:schemeClr val="bg1">
                    <a:lumMod val="50000"/>
                  </a:schemeClr>
                </a:solidFill>
              </a:rPr>
              <a:t>Step 2: Disciplines identified </a:t>
            </a:r>
          </a:p>
          <a:p>
            <a:pPr marL="1162050"/>
            <a:r>
              <a:rPr lang="en-US" sz="1500" b="1" dirty="0">
                <a:solidFill>
                  <a:schemeClr val="bg1">
                    <a:lumMod val="50000"/>
                  </a:schemeClr>
                </a:solidFill>
              </a:rPr>
              <a:t>using ‘laminated system’ </a:t>
            </a:r>
          </a:p>
          <a:p>
            <a:endParaRPr lang="en-US" sz="500" dirty="0">
              <a:solidFill>
                <a:schemeClr val="bg1">
                  <a:lumMod val="50000"/>
                </a:schemeClr>
              </a:solidFill>
            </a:endParaRPr>
          </a:p>
          <a:p>
            <a:pPr marL="1824038" indent="-304800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Biological/intrapersonal</a:t>
            </a:r>
          </a:p>
          <a:p>
            <a:pPr marL="1824038" indent="-3048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Biology/physiology</a:t>
            </a:r>
          </a:p>
          <a:p>
            <a:pPr marL="1824038" indent="-3048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Psychology </a:t>
            </a:r>
          </a:p>
          <a:p>
            <a:pPr marL="1824038" indent="-304800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Interpersonal</a:t>
            </a:r>
          </a:p>
          <a:p>
            <a:pPr marL="1824038" indent="-3048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Education </a:t>
            </a:r>
          </a:p>
          <a:p>
            <a:pPr marL="1824038" indent="-3048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Sociology</a:t>
            </a:r>
          </a:p>
          <a:p>
            <a:pPr marL="1824038" indent="-304800"/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Macro</a:t>
            </a:r>
          </a:p>
          <a:p>
            <a:pPr marL="1824038" indent="-3048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Sociology</a:t>
            </a:r>
          </a:p>
          <a:p>
            <a:pPr marL="1824038" indent="-3048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Public health </a:t>
            </a:r>
          </a:p>
          <a:p>
            <a:pPr marL="1824038" indent="-3048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Politics</a:t>
            </a:r>
          </a:p>
          <a:p>
            <a:pPr marL="1824038" indent="-3048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Economics  </a:t>
            </a:r>
          </a:p>
          <a:p>
            <a:endParaRPr lang="en-US" sz="1500" b="1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C010F0-A350-A69D-3369-5020B7CB01B9}"/>
              </a:ext>
            </a:extLst>
          </p:cNvPr>
          <p:cNvSpPr txBox="1"/>
          <p:nvPr/>
        </p:nvSpPr>
        <p:spPr>
          <a:xfrm>
            <a:off x="5083147" y="5086000"/>
            <a:ext cx="336822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5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500" b="1" dirty="0">
                <a:solidFill>
                  <a:schemeClr val="bg1">
                    <a:lumMod val="50000"/>
                  </a:schemeClr>
                </a:solidFill>
              </a:rPr>
              <a:t>Step 3: Review used CR tool</a:t>
            </a:r>
          </a:p>
          <a:p>
            <a:endParaRPr lang="en-US" sz="500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ICAMO tool (Archer): Intervention-Context-Agency-Mechanism-Outcome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How interventions work in context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3C52F1-7DAD-7AA4-16D7-54A9A6CEFEDC}"/>
              </a:ext>
            </a:extLst>
          </p:cNvPr>
          <p:cNvSpPr txBox="1"/>
          <p:nvPr/>
        </p:nvSpPr>
        <p:spPr>
          <a:xfrm>
            <a:off x="8335804" y="5249114"/>
            <a:ext cx="270798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chemeClr val="bg1">
                    <a:lumMod val="50000"/>
                  </a:schemeClr>
                </a:solidFill>
              </a:rPr>
              <a:t>Step 4: Synthesis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en-US" sz="400" b="1" dirty="0">
              <a:solidFill>
                <a:schemeClr val="bg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Integrated insights from disciplines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Interpreted findings develop plausible explanations</a:t>
            </a:r>
          </a:p>
        </p:txBody>
      </p:sp>
      <p:pic>
        <p:nvPicPr>
          <p:cNvPr id="10" name="Picture 9" descr="A diagram of a group of people&#10;&#10;AI-generated content may be incorrect.">
            <a:extLst>
              <a:ext uri="{FF2B5EF4-FFF2-40B4-BE49-F238E27FC236}">
                <a16:creationId xmlns:a16="http://schemas.microsoft.com/office/drawing/2014/main" id="{F13C1690-5C5C-C985-F95E-7472A32C27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2192"/>
          <a:stretch>
            <a:fillRect/>
          </a:stretch>
        </p:blipFill>
        <p:spPr>
          <a:xfrm>
            <a:off x="5788991" y="544418"/>
            <a:ext cx="6382584" cy="46219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0382BA-6396-0AEA-BAE2-7C3A42D4B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16" y="619612"/>
            <a:ext cx="10515600" cy="531530"/>
          </a:xfrm>
        </p:spPr>
        <p:txBody>
          <a:bodyPr>
            <a:normAutofit fontScale="90000"/>
          </a:bodyPr>
          <a:lstStyle/>
          <a:p>
            <a:r>
              <a:rPr lang="en-US" sz="3300" b="1" dirty="0">
                <a:latin typeface="Calibri" panose="020F0502020204030204" pitchFamily="34" charset="0"/>
                <a:cs typeface="Calibri" panose="020F0502020204030204" pitchFamily="34" charset="0"/>
              </a:rPr>
              <a:t>Developing transdisciplinary theory:</a:t>
            </a:r>
            <a:br>
              <a:rPr lang="en-US" sz="33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How does mindfulness work in schools </a:t>
            </a:r>
            <a:b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in Ethiopia and Rwanda?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EA60EE-442B-C0A3-6EBA-F655C10863D8}"/>
              </a:ext>
            </a:extLst>
          </p:cNvPr>
          <p:cNvSpPr txBox="1"/>
          <p:nvPr/>
        </p:nvSpPr>
        <p:spPr>
          <a:xfrm>
            <a:off x="5301344" y="6498344"/>
            <a:ext cx="683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b="1" dirty="0"/>
              <a:t>Produced by Pamela Abbott and Lucia D’Ambruoso</a:t>
            </a:r>
          </a:p>
          <a:p>
            <a:pPr algn="r"/>
            <a:r>
              <a:rPr lang="en-GB" sz="800" b="1" dirty="0"/>
              <a:t>NIHR Global Health Research Group on promoting children's and adolescent's mental wellbeing in sub-Saharan Africa (NIHR133712)</a:t>
            </a:r>
            <a:endParaRPr lang="en-US" sz="800" dirty="0"/>
          </a:p>
        </p:txBody>
      </p:sp>
      <p:pic>
        <p:nvPicPr>
          <p:cNvPr id="1026" name="Picture 2" descr="Development Office / UKaid | UNICEF Chad">
            <a:extLst>
              <a:ext uri="{FF2B5EF4-FFF2-40B4-BE49-F238E27FC236}">
                <a16:creationId xmlns:a16="http://schemas.microsoft.com/office/drawing/2014/main" id="{DB81D16D-2A46-6C69-C63B-F85B145FC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34" y="2045182"/>
            <a:ext cx="737589" cy="79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dentity Gateway">
            <a:extLst>
              <a:ext uri="{FF2B5EF4-FFF2-40B4-BE49-F238E27FC236}">
                <a16:creationId xmlns:a16="http://schemas.microsoft.com/office/drawing/2014/main" id="{5DCD5281-6CF9-229D-8EBA-DC8A8045F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34" y="1666517"/>
            <a:ext cx="2851015" cy="28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R Code Image">
            <a:extLst>
              <a:ext uri="{FF2B5EF4-FFF2-40B4-BE49-F238E27FC236}">
                <a16:creationId xmlns:a16="http://schemas.microsoft.com/office/drawing/2014/main" id="{B1C4BB1F-AFF8-ACF9-08F1-812828938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1360" y="5496795"/>
            <a:ext cx="816787" cy="81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699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160</Words>
  <Application>Microsoft Macintosh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Courier New</vt:lpstr>
      <vt:lpstr>Office Theme</vt:lpstr>
      <vt:lpstr>Developing transdisciplinary theory: How does mindfulness work in schools  in Ethiopia and Rwanda?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D'Ambruoso, Lucia</dc:creator>
  <cp:lastModifiedBy>D'Ambruoso, Lucia</cp:lastModifiedBy>
  <cp:revision>11</cp:revision>
  <dcterms:created xsi:type="dcterms:W3CDTF">2025-09-18T17:16:12Z</dcterms:created>
  <dcterms:modified xsi:type="dcterms:W3CDTF">2025-09-29T07:59:23Z</dcterms:modified>
</cp:coreProperties>
</file>