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9"/>
  </p:notesMasterIdLst>
  <p:sldIdLst>
    <p:sldId id="256" r:id="rId2"/>
    <p:sldId id="261" r:id="rId3"/>
    <p:sldId id="262" r:id="rId4"/>
    <p:sldId id="257" r:id="rId5"/>
    <p:sldId id="258" r:id="rId6"/>
    <p:sldId id="259" r:id="rId7"/>
    <p:sldId id="260"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0" d="100"/>
          <a:sy n="60" d="100"/>
        </p:scale>
        <p:origin x="256"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reth Richards" userId="ef431710-3f37-4190-b96f-2d961a02c9a3" providerId="ADAL" clId="{569A5BBE-D9C9-4D7A-9496-2098AE15A0A7}"/>
    <pc:docChg chg="modSld">
      <pc:chgData name="Gareth Richards" userId="ef431710-3f37-4190-b96f-2d961a02c9a3" providerId="ADAL" clId="{569A5BBE-D9C9-4D7A-9496-2098AE15A0A7}" dt="2024-09-16T07:35:31.697" v="7" actId="20577"/>
      <pc:docMkLst>
        <pc:docMk/>
      </pc:docMkLst>
      <pc:sldChg chg="modSp">
        <pc:chgData name="Gareth Richards" userId="ef431710-3f37-4190-b96f-2d961a02c9a3" providerId="ADAL" clId="{569A5BBE-D9C9-4D7A-9496-2098AE15A0A7}" dt="2024-09-16T07:35:31.697" v="7" actId="20577"/>
        <pc:sldMkLst>
          <pc:docMk/>
          <pc:sldMk cId="2095341857" sldId="258"/>
        </pc:sldMkLst>
        <pc:spChg chg="mod">
          <ac:chgData name="Gareth Richards" userId="ef431710-3f37-4190-b96f-2d961a02c9a3" providerId="ADAL" clId="{569A5BBE-D9C9-4D7A-9496-2098AE15A0A7}" dt="2024-09-16T07:35:31.697" v="7" actId="20577"/>
          <ac:spMkLst>
            <pc:docMk/>
            <pc:sldMk cId="2095341857" sldId="258"/>
            <ac:spMk id="3" creationId="{073AAE18-ABB9-4C3D-83EB-710E4C96051D}"/>
          </ac:spMkLst>
        </pc:spChg>
      </pc:sldChg>
    </pc:docChg>
  </pc:docChgLst>
  <pc:docChgLst>
    <pc:chgData name="Pasaric, Marin" userId="36fce185-392f-41ae-830c-889e4ce6a3fb" providerId="ADAL" clId="{1BC08107-1166-4D28-97E3-D5A9AB4F4A7D}"/>
    <pc:docChg chg="modSld">
      <pc:chgData name="Pasaric, Marin" userId="36fce185-392f-41ae-830c-889e4ce6a3fb" providerId="ADAL" clId="{1BC08107-1166-4D28-97E3-D5A9AB4F4A7D}" dt="2024-12-09T14:58:02.441" v="9" actId="962"/>
      <pc:docMkLst>
        <pc:docMk/>
      </pc:docMkLst>
      <pc:sldChg chg="modSp mod">
        <pc:chgData name="Pasaric, Marin" userId="36fce185-392f-41ae-830c-889e4ce6a3fb" providerId="ADAL" clId="{1BC08107-1166-4D28-97E3-D5A9AB4F4A7D}" dt="2024-12-09T14:57:44.657" v="0" actId="962"/>
        <pc:sldMkLst>
          <pc:docMk/>
          <pc:sldMk cId="1789029536" sldId="256"/>
        </pc:sldMkLst>
        <pc:picChg chg="mod">
          <ac:chgData name="Pasaric, Marin" userId="36fce185-392f-41ae-830c-889e4ce6a3fb" providerId="ADAL" clId="{1BC08107-1166-4D28-97E3-D5A9AB4F4A7D}" dt="2024-12-09T14:57:44.657" v="0" actId="962"/>
          <ac:picMkLst>
            <pc:docMk/>
            <pc:sldMk cId="1789029536" sldId="256"/>
            <ac:picMk id="4" creationId="{D20E228E-D905-4A89-9644-2555896A69C4}"/>
          </ac:picMkLst>
        </pc:picChg>
      </pc:sldChg>
      <pc:sldChg chg="modSp mod">
        <pc:chgData name="Pasaric, Marin" userId="36fce185-392f-41ae-830c-889e4ce6a3fb" providerId="ADAL" clId="{1BC08107-1166-4D28-97E3-D5A9AB4F4A7D}" dt="2024-12-09T14:57:51.697" v="3" actId="962"/>
        <pc:sldMkLst>
          <pc:docMk/>
          <pc:sldMk cId="4016274696" sldId="257"/>
        </pc:sldMkLst>
        <pc:picChg chg="mod">
          <ac:chgData name="Pasaric, Marin" userId="36fce185-392f-41ae-830c-889e4ce6a3fb" providerId="ADAL" clId="{1BC08107-1166-4D28-97E3-D5A9AB4F4A7D}" dt="2024-12-09T14:57:51.697" v="3" actId="962"/>
          <ac:picMkLst>
            <pc:docMk/>
            <pc:sldMk cId="4016274696" sldId="257"/>
            <ac:picMk id="4" creationId="{EED3657B-62D3-482D-9F78-3FA08098BADD}"/>
          </ac:picMkLst>
        </pc:picChg>
      </pc:sldChg>
      <pc:sldChg chg="modSp mod">
        <pc:chgData name="Pasaric, Marin" userId="36fce185-392f-41ae-830c-889e4ce6a3fb" providerId="ADAL" clId="{1BC08107-1166-4D28-97E3-D5A9AB4F4A7D}" dt="2024-12-09T14:57:58.305" v="7" actId="962"/>
        <pc:sldMkLst>
          <pc:docMk/>
          <pc:sldMk cId="2095341857" sldId="258"/>
        </pc:sldMkLst>
        <pc:picChg chg="mod">
          <ac:chgData name="Pasaric, Marin" userId="36fce185-392f-41ae-830c-889e4ce6a3fb" providerId="ADAL" clId="{1BC08107-1166-4D28-97E3-D5A9AB4F4A7D}" dt="2024-12-09T14:57:53.781" v="4" actId="962"/>
          <ac:picMkLst>
            <pc:docMk/>
            <pc:sldMk cId="2095341857" sldId="258"/>
            <ac:picMk id="4" creationId="{50B3FBC9-B8D1-4455-A0D2-628C274E5F77}"/>
          </ac:picMkLst>
        </pc:picChg>
        <pc:picChg chg="mod">
          <ac:chgData name="Pasaric, Marin" userId="36fce185-392f-41ae-830c-889e4ce6a3fb" providerId="ADAL" clId="{1BC08107-1166-4D28-97E3-D5A9AB4F4A7D}" dt="2024-12-09T14:57:55.706" v="5" actId="962"/>
          <ac:picMkLst>
            <pc:docMk/>
            <pc:sldMk cId="2095341857" sldId="258"/>
            <ac:picMk id="5" creationId="{E7AB466B-8D81-4119-8B04-BF182F21A689}"/>
          </ac:picMkLst>
        </pc:picChg>
        <pc:picChg chg="mod">
          <ac:chgData name="Pasaric, Marin" userId="36fce185-392f-41ae-830c-889e4ce6a3fb" providerId="ADAL" clId="{1BC08107-1166-4D28-97E3-D5A9AB4F4A7D}" dt="2024-12-09T14:57:57.004" v="6" actId="962"/>
          <ac:picMkLst>
            <pc:docMk/>
            <pc:sldMk cId="2095341857" sldId="258"/>
            <ac:picMk id="6" creationId="{C4AF0DDC-2D26-4025-B491-61D8CFE4D5DF}"/>
          </ac:picMkLst>
        </pc:picChg>
        <pc:picChg chg="mod">
          <ac:chgData name="Pasaric, Marin" userId="36fce185-392f-41ae-830c-889e4ce6a3fb" providerId="ADAL" clId="{1BC08107-1166-4D28-97E3-D5A9AB4F4A7D}" dt="2024-12-09T14:57:58.305" v="7" actId="962"/>
          <ac:picMkLst>
            <pc:docMk/>
            <pc:sldMk cId="2095341857" sldId="258"/>
            <ac:picMk id="7" creationId="{52A7DA68-BBA3-4203-A025-C2FD25D3293B}"/>
          </ac:picMkLst>
        </pc:picChg>
      </pc:sldChg>
      <pc:sldChg chg="modSp mod">
        <pc:chgData name="Pasaric, Marin" userId="36fce185-392f-41ae-830c-889e4ce6a3fb" providerId="ADAL" clId="{1BC08107-1166-4D28-97E3-D5A9AB4F4A7D}" dt="2024-12-09T14:57:59.975" v="8" actId="962"/>
        <pc:sldMkLst>
          <pc:docMk/>
          <pc:sldMk cId="2831564764" sldId="259"/>
        </pc:sldMkLst>
        <pc:picChg chg="mod">
          <ac:chgData name="Pasaric, Marin" userId="36fce185-392f-41ae-830c-889e4ce6a3fb" providerId="ADAL" clId="{1BC08107-1166-4D28-97E3-D5A9AB4F4A7D}" dt="2024-12-09T14:57:59.975" v="8" actId="962"/>
          <ac:picMkLst>
            <pc:docMk/>
            <pc:sldMk cId="2831564764" sldId="259"/>
            <ac:picMk id="4" creationId="{EF3BA59D-8772-4F59-959F-444833D38C22}"/>
          </ac:picMkLst>
        </pc:picChg>
      </pc:sldChg>
      <pc:sldChg chg="modSp mod">
        <pc:chgData name="Pasaric, Marin" userId="36fce185-392f-41ae-830c-889e4ce6a3fb" providerId="ADAL" clId="{1BC08107-1166-4D28-97E3-D5A9AB4F4A7D}" dt="2024-12-09T14:58:02.441" v="9" actId="962"/>
        <pc:sldMkLst>
          <pc:docMk/>
          <pc:sldMk cId="632505159" sldId="260"/>
        </pc:sldMkLst>
        <pc:cxnChg chg="mod">
          <ac:chgData name="Pasaric, Marin" userId="36fce185-392f-41ae-830c-889e4ce6a3fb" providerId="ADAL" clId="{1BC08107-1166-4D28-97E3-D5A9AB4F4A7D}" dt="2024-12-09T14:58:02.441" v="9" actId="962"/>
          <ac:cxnSpMkLst>
            <pc:docMk/>
            <pc:sldMk cId="632505159" sldId="260"/>
            <ac:cxnSpMk id="8" creationId="{A0505B1E-6D2F-40FA-9AA0-D230054B0DA8}"/>
          </ac:cxnSpMkLst>
        </pc:cxnChg>
      </pc:sldChg>
      <pc:sldChg chg="modSp mod">
        <pc:chgData name="Pasaric, Marin" userId="36fce185-392f-41ae-830c-889e4ce6a3fb" providerId="ADAL" clId="{1BC08107-1166-4D28-97E3-D5A9AB4F4A7D}" dt="2024-12-09T14:57:46.818" v="1" actId="962"/>
        <pc:sldMkLst>
          <pc:docMk/>
          <pc:sldMk cId="1309246952" sldId="261"/>
        </pc:sldMkLst>
        <pc:picChg chg="mod">
          <ac:chgData name="Pasaric, Marin" userId="36fce185-392f-41ae-830c-889e4ce6a3fb" providerId="ADAL" clId="{1BC08107-1166-4D28-97E3-D5A9AB4F4A7D}" dt="2024-12-09T14:57:46.818" v="1" actId="962"/>
          <ac:picMkLst>
            <pc:docMk/>
            <pc:sldMk cId="1309246952" sldId="261"/>
            <ac:picMk id="4" creationId="{5BD98AEA-1661-4FF0-BDBD-E6E8F95D2158}"/>
          </ac:picMkLst>
        </pc:picChg>
      </pc:sldChg>
      <pc:sldChg chg="modSp mod">
        <pc:chgData name="Pasaric, Marin" userId="36fce185-392f-41ae-830c-889e4ce6a3fb" providerId="ADAL" clId="{1BC08107-1166-4D28-97E3-D5A9AB4F4A7D}" dt="2024-12-09T14:57:49.360" v="2" actId="962"/>
        <pc:sldMkLst>
          <pc:docMk/>
          <pc:sldMk cId="4222045012" sldId="262"/>
        </pc:sldMkLst>
        <pc:picChg chg="mod">
          <ac:chgData name="Pasaric, Marin" userId="36fce185-392f-41ae-830c-889e4ce6a3fb" providerId="ADAL" clId="{1BC08107-1166-4D28-97E3-D5A9AB4F4A7D}" dt="2024-12-09T14:57:49.360" v="2" actId="962"/>
          <ac:picMkLst>
            <pc:docMk/>
            <pc:sldMk cId="4222045012" sldId="262"/>
            <ac:picMk id="4" creationId="{C492DD18-A018-4B0F-A9C7-49597F1042D7}"/>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902A4D-0451-4999-AFF3-44B04883F9E9}" type="datetimeFigureOut">
              <a:rPr lang="en-GB" smtClean="0"/>
              <a:t>09/12/2024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3539BA-DD27-4114-8A22-F6F39D4E2EB1}" type="slidenum">
              <a:rPr lang="en-GB" smtClean="0"/>
              <a:t>‹#›</a:t>
            </a:fld>
            <a:endParaRPr lang="en-GB"/>
          </a:p>
        </p:txBody>
      </p:sp>
    </p:spTree>
    <p:extLst>
      <p:ext uri="{BB962C8B-B14F-4D97-AF65-F5344CB8AC3E}">
        <p14:creationId xmlns:p14="http://schemas.microsoft.com/office/powerpoint/2010/main" val="19925742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Hopefully this will spark some fruitful discussion. Try to guide students towards the inability of humans to FLOURISH in such conditions.</a:t>
            </a:r>
          </a:p>
        </p:txBody>
      </p:sp>
      <p:sp>
        <p:nvSpPr>
          <p:cNvPr id="4" name="Slide Number Placeholder 3"/>
          <p:cNvSpPr>
            <a:spLocks noGrp="1"/>
          </p:cNvSpPr>
          <p:nvPr>
            <p:ph type="sldNum" sz="quarter" idx="5"/>
          </p:nvPr>
        </p:nvSpPr>
        <p:spPr/>
        <p:txBody>
          <a:bodyPr/>
          <a:lstStyle/>
          <a:p>
            <a:fld id="{7F3539BA-DD27-4114-8A22-F6F39D4E2EB1}" type="slidenum">
              <a:rPr lang="en-GB" smtClean="0"/>
              <a:t>3</a:t>
            </a:fld>
            <a:endParaRPr lang="en-GB"/>
          </a:p>
        </p:txBody>
      </p:sp>
    </p:spTree>
    <p:extLst>
      <p:ext uri="{BB962C8B-B14F-4D97-AF65-F5344CB8AC3E}">
        <p14:creationId xmlns:p14="http://schemas.microsoft.com/office/powerpoint/2010/main" val="31830991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Extension Answer: A fish. This is because the Greek for fish, ‘</a:t>
            </a:r>
            <a:r>
              <a:rPr lang="en-GB" dirty="0" err="1"/>
              <a:t>icthys</a:t>
            </a:r>
            <a:r>
              <a:rPr lang="en-GB" dirty="0"/>
              <a:t>’, was used as an acronym for ‘Jesus Christ, Son of God and Savour’.</a:t>
            </a:r>
          </a:p>
        </p:txBody>
      </p:sp>
      <p:sp>
        <p:nvSpPr>
          <p:cNvPr id="4" name="Slide Number Placeholder 3"/>
          <p:cNvSpPr>
            <a:spLocks noGrp="1"/>
          </p:cNvSpPr>
          <p:nvPr>
            <p:ph type="sldNum" sz="quarter" idx="5"/>
          </p:nvPr>
        </p:nvSpPr>
        <p:spPr/>
        <p:txBody>
          <a:bodyPr/>
          <a:lstStyle/>
          <a:p>
            <a:fld id="{7F3539BA-DD27-4114-8A22-F6F39D4E2EB1}" type="slidenum">
              <a:rPr lang="en-GB" smtClean="0"/>
              <a:t>4</a:t>
            </a:fld>
            <a:endParaRPr lang="en-GB"/>
          </a:p>
        </p:txBody>
      </p:sp>
    </p:spTree>
    <p:extLst>
      <p:ext uri="{BB962C8B-B14F-4D97-AF65-F5344CB8AC3E}">
        <p14:creationId xmlns:p14="http://schemas.microsoft.com/office/powerpoint/2010/main" val="1847626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12/9/2024</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12/9/2024</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12/9/2024</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12/9/2024</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12/9/2024</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1FEE18-743A-4E48-A98A-1BFE31FE773A}"/>
              </a:ext>
            </a:extLst>
          </p:cNvPr>
          <p:cNvSpPr>
            <a:spLocks noGrp="1"/>
          </p:cNvSpPr>
          <p:nvPr>
            <p:ph type="ctrTitle"/>
          </p:nvPr>
        </p:nvSpPr>
        <p:spPr/>
        <p:txBody>
          <a:bodyPr/>
          <a:lstStyle/>
          <a:p>
            <a:r>
              <a:rPr lang="en-GB" dirty="0"/>
              <a:t>Why should farmed animal welfare matter to Christians in the 21</a:t>
            </a:r>
            <a:r>
              <a:rPr lang="en-GB" baseline="30000" dirty="0"/>
              <a:t>st</a:t>
            </a:r>
            <a:r>
              <a:rPr lang="en-GB" dirty="0"/>
              <a:t> Century?</a:t>
            </a:r>
          </a:p>
        </p:txBody>
      </p:sp>
      <p:sp>
        <p:nvSpPr>
          <p:cNvPr id="3" name="Subtitle 2">
            <a:extLst>
              <a:ext uri="{FF2B5EF4-FFF2-40B4-BE49-F238E27FC236}">
                <a16:creationId xmlns:a16="http://schemas.microsoft.com/office/drawing/2014/main" id="{2F471AE3-52A0-4DD8-9040-65DABE971AE2}"/>
              </a:ext>
            </a:extLst>
          </p:cNvPr>
          <p:cNvSpPr>
            <a:spLocks noGrp="1"/>
          </p:cNvSpPr>
          <p:nvPr>
            <p:ph type="subTitle" idx="1"/>
          </p:nvPr>
        </p:nvSpPr>
        <p:spPr/>
        <p:txBody>
          <a:bodyPr/>
          <a:lstStyle/>
          <a:p>
            <a:endParaRPr lang="en-GB"/>
          </a:p>
        </p:txBody>
      </p:sp>
      <p:pic>
        <p:nvPicPr>
          <p:cNvPr id="4" name="Picture 3">
            <a:extLst>
              <a:ext uri="{FF2B5EF4-FFF2-40B4-BE49-F238E27FC236}">
                <a16:creationId xmlns:a16="http://schemas.microsoft.com/office/drawing/2014/main" id="{D20E228E-D905-4A89-9644-2555896A69C4}"/>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4342982" y="2790605"/>
            <a:ext cx="3336353" cy="3336353"/>
          </a:xfrm>
          <a:prstGeom prst="rect">
            <a:avLst/>
          </a:prstGeom>
        </p:spPr>
      </p:pic>
    </p:spTree>
    <p:extLst>
      <p:ext uri="{BB962C8B-B14F-4D97-AF65-F5344CB8AC3E}">
        <p14:creationId xmlns:p14="http://schemas.microsoft.com/office/powerpoint/2010/main" val="17890295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5878B-F651-464A-AF3F-201205D66CCE}"/>
              </a:ext>
            </a:extLst>
          </p:cNvPr>
          <p:cNvSpPr>
            <a:spLocks noGrp="1"/>
          </p:cNvSpPr>
          <p:nvPr>
            <p:ph type="title"/>
          </p:nvPr>
        </p:nvSpPr>
        <p:spPr/>
        <p:txBody>
          <a:bodyPr/>
          <a:lstStyle/>
          <a:p>
            <a:r>
              <a:rPr lang="en-GB" dirty="0"/>
              <a:t>Learning Objectives</a:t>
            </a:r>
          </a:p>
        </p:txBody>
      </p:sp>
      <p:sp>
        <p:nvSpPr>
          <p:cNvPr id="3" name="Content Placeholder 2">
            <a:extLst>
              <a:ext uri="{FF2B5EF4-FFF2-40B4-BE49-F238E27FC236}">
                <a16:creationId xmlns:a16="http://schemas.microsoft.com/office/drawing/2014/main" id="{B355A2D9-E7A9-41A3-AC18-313D10D9C6B0}"/>
              </a:ext>
            </a:extLst>
          </p:cNvPr>
          <p:cNvSpPr>
            <a:spLocks noGrp="1"/>
          </p:cNvSpPr>
          <p:nvPr>
            <p:ph idx="1"/>
          </p:nvPr>
        </p:nvSpPr>
        <p:spPr>
          <a:xfrm>
            <a:off x="715946" y="1314222"/>
            <a:ext cx="11029615" cy="3678303"/>
          </a:xfrm>
        </p:spPr>
        <p:txBody>
          <a:bodyPr/>
          <a:lstStyle/>
          <a:p>
            <a:r>
              <a:rPr lang="en-GB" sz="2400" dirty="0"/>
              <a:t>To understand Biblical views on the role of animals in creation.</a:t>
            </a:r>
          </a:p>
          <a:p>
            <a:r>
              <a:rPr lang="en-GB" sz="2400" dirty="0"/>
              <a:t>To examine and evaluate the importance of flourishing for humans and other animals.</a:t>
            </a:r>
          </a:p>
          <a:p>
            <a:r>
              <a:rPr lang="en-GB" sz="2400" dirty="0"/>
              <a:t>To begin to reach a judgement on the moral value of meat-eating and if this can promote flourishing.</a:t>
            </a:r>
          </a:p>
          <a:p>
            <a:endParaRPr lang="en-GB" dirty="0"/>
          </a:p>
        </p:txBody>
      </p:sp>
      <p:pic>
        <p:nvPicPr>
          <p:cNvPr id="4" name="Picture 3">
            <a:extLst>
              <a:ext uri="{FF2B5EF4-FFF2-40B4-BE49-F238E27FC236}">
                <a16:creationId xmlns:a16="http://schemas.microsoft.com/office/drawing/2014/main" id="{5BD98AEA-1661-4FF0-BDBD-E6E8F95D2158}"/>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3764537" y="4265774"/>
            <a:ext cx="4279074" cy="2139537"/>
          </a:xfrm>
          <a:prstGeom prst="rect">
            <a:avLst/>
          </a:prstGeom>
        </p:spPr>
      </p:pic>
    </p:spTree>
    <p:extLst>
      <p:ext uri="{BB962C8B-B14F-4D97-AF65-F5344CB8AC3E}">
        <p14:creationId xmlns:p14="http://schemas.microsoft.com/office/powerpoint/2010/main" val="13092469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507003-155D-406C-A1C6-8CAEBC472896}"/>
              </a:ext>
            </a:extLst>
          </p:cNvPr>
          <p:cNvSpPr>
            <a:spLocks noGrp="1"/>
          </p:cNvSpPr>
          <p:nvPr>
            <p:ph type="title"/>
          </p:nvPr>
        </p:nvSpPr>
        <p:spPr/>
        <p:txBody>
          <a:bodyPr/>
          <a:lstStyle/>
          <a:p>
            <a:r>
              <a:rPr lang="en-GB" dirty="0"/>
              <a:t>Starter</a:t>
            </a:r>
          </a:p>
        </p:txBody>
      </p:sp>
      <p:pic>
        <p:nvPicPr>
          <p:cNvPr id="4" name="Content Placeholder 3">
            <a:extLst>
              <a:ext uri="{FF2B5EF4-FFF2-40B4-BE49-F238E27FC236}">
                <a16:creationId xmlns:a16="http://schemas.microsoft.com/office/drawing/2014/main" id="{C492DD18-A018-4B0F-A9C7-49597F1042D7}"/>
              </a:ext>
              <a:ext uri="{C183D7F6-B498-43B3-948B-1728B52AA6E4}">
                <adec:decorative xmlns:adec="http://schemas.microsoft.com/office/drawing/2017/decorative" val="1"/>
              </a:ext>
            </a:extLst>
          </p:cNvPr>
          <p:cNvPicPr>
            <a:picLocks noGrp="1" noChangeAspect="1"/>
          </p:cNvPicPr>
          <p:nvPr>
            <p:ph idx="1"/>
          </p:nvPr>
        </p:nvPicPr>
        <p:blipFill>
          <a:blip r:embed="rId3"/>
          <a:stretch>
            <a:fillRect/>
          </a:stretch>
        </p:blipFill>
        <p:spPr>
          <a:xfrm>
            <a:off x="3927107" y="1919803"/>
            <a:ext cx="4652661" cy="3018393"/>
          </a:xfrm>
          <a:prstGeom prst="rect">
            <a:avLst/>
          </a:prstGeom>
        </p:spPr>
      </p:pic>
      <p:sp>
        <p:nvSpPr>
          <p:cNvPr id="5" name="TextBox 4">
            <a:extLst>
              <a:ext uri="{FF2B5EF4-FFF2-40B4-BE49-F238E27FC236}">
                <a16:creationId xmlns:a16="http://schemas.microsoft.com/office/drawing/2014/main" id="{B8F5A064-0DD1-4EB5-8F11-2937B0466BAC}"/>
              </a:ext>
            </a:extLst>
          </p:cNvPr>
          <p:cNvSpPr txBox="1"/>
          <p:nvPr/>
        </p:nvSpPr>
        <p:spPr>
          <a:xfrm>
            <a:off x="1099108" y="5226518"/>
            <a:ext cx="10308657" cy="1200329"/>
          </a:xfrm>
          <a:prstGeom prst="rect">
            <a:avLst/>
          </a:prstGeom>
          <a:noFill/>
        </p:spPr>
        <p:txBody>
          <a:bodyPr wrap="square" rtlCol="0">
            <a:spAutoFit/>
          </a:bodyPr>
          <a:lstStyle/>
          <a:p>
            <a:r>
              <a:rPr lang="en-GB" sz="2400" dirty="0"/>
              <a:t>What is your reaction to this image?</a:t>
            </a:r>
          </a:p>
          <a:p>
            <a:endParaRPr lang="en-GB" sz="2400" dirty="0"/>
          </a:p>
          <a:p>
            <a:r>
              <a:rPr lang="en-GB" sz="2400" dirty="0"/>
              <a:t>Why might human beings protest being kept in cages?</a:t>
            </a:r>
          </a:p>
        </p:txBody>
      </p:sp>
    </p:spTree>
    <p:extLst>
      <p:ext uri="{BB962C8B-B14F-4D97-AF65-F5344CB8AC3E}">
        <p14:creationId xmlns:p14="http://schemas.microsoft.com/office/powerpoint/2010/main" val="42220450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F54D6-E0AE-45E2-97E4-E33BCAE50D73}"/>
              </a:ext>
            </a:extLst>
          </p:cNvPr>
          <p:cNvSpPr>
            <a:spLocks noGrp="1"/>
          </p:cNvSpPr>
          <p:nvPr>
            <p:ph type="title"/>
          </p:nvPr>
        </p:nvSpPr>
        <p:spPr>
          <a:xfrm>
            <a:off x="581191" y="129786"/>
            <a:ext cx="11029616" cy="1013800"/>
          </a:xfrm>
        </p:spPr>
        <p:txBody>
          <a:bodyPr/>
          <a:lstStyle/>
          <a:p>
            <a:r>
              <a:rPr lang="en-GB" dirty="0"/>
              <a:t>What does the bible say about the role of other animals?</a:t>
            </a:r>
          </a:p>
        </p:txBody>
      </p:sp>
      <p:sp>
        <p:nvSpPr>
          <p:cNvPr id="3" name="Content Placeholder 2">
            <a:extLst>
              <a:ext uri="{FF2B5EF4-FFF2-40B4-BE49-F238E27FC236}">
                <a16:creationId xmlns:a16="http://schemas.microsoft.com/office/drawing/2014/main" id="{E9EFC092-27B3-4FB1-9A6F-A0F0F48AB640}"/>
              </a:ext>
            </a:extLst>
          </p:cNvPr>
          <p:cNvSpPr>
            <a:spLocks noGrp="1"/>
          </p:cNvSpPr>
          <p:nvPr>
            <p:ph idx="1"/>
          </p:nvPr>
        </p:nvSpPr>
        <p:spPr>
          <a:xfrm>
            <a:off x="-73423" y="2679384"/>
            <a:ext cx="12031744" cy="3678303"/>
          </a:xfrm>
        </p:spPr>
        <p:txBody>
          <a:bodyPr>
            <a:normAutofit/>
          </a:bodyPr>
          <a:lstStyle/>
          <a:p>
            <a:r>
              <a:rPr lang="en-GB" sz="2000" dirty="0"/>
              <a:t>Christians still turn to the Bible as a source of moral guidance. Other animals feature throughout the Bible and often help Christians to understand God’s purpose for Creation.</a:t>
            </a:r>
          </a:p>
          <a:p>
            <a:r>
              <a:rPr lang="en-GB" sz="2000" dirty="0"/>
              <a:t>Turn to the handout to find out how this relationship between humans and other animals has been illustrated in the Bible.</a:t>
            </a:r>
          </a:p>
          <a:p>
            <a:r>
              <a:rPr lang="en-GB" sz="2000" b="1" dirty="0"/>
              <a:t>EXTENSION: </a:t>
            </a:r>
            <a:r>
              <a:rPr lang="en-GB" sz="2000" dirty="0"/>
              <a:t>Can you find out which animal was used by Christians as a secret ID when they faced persecution after the death of Jesus? Bonus points if you can find out why they used this particular animal!</a:t>
            </a:r>
          </a:p>
        </p:txBody>
      </p:sp>
      <p:pic>
        <p:nvPicPr>
          <p:cNvPr id="4" name="Picture 3">
            <a:extLst>
              <a:ext uri="{FF2B5EF4-FFF2-40B4-BE49-F238E27FC236}">
                <a16:creationId xmlns:a16="http://schemas.microsoft.com/office/drawing/2014/main" id="{EED3657B-62D3-482D-9F78-3FA08098BADD}"/>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4509362" y="1317585"/>
            <a:ext cx="3173275" cy="1995912"/>
          </a:xfrm>
          <a:prstGeom prst="rect">
            <a:avLst/>
          </a:prstGeom>
        </p:spPr>
      </p:pic>
      <p:sp>
        <p:nvSpPr>
          <p:cNvPr id="5" name="TextBox 4">
            <a:extLst>
              <a:ext uri="{FF2B5EF4-FFF2-40B4-BE49-F238E27FC236}">
                <a16:creationId xmlns:a16="http://schemas.microsoft.com/office/drawing/2014/main" id="{60F87BD4-985E-479A-B38F-8B67A4788EA9}"/>
              </a:ext>
            </a:extLst>
          </p:cNvPr>
          <p:cNvSpPr txBox="1"/>
          <p:nvPr/>
        </p:nvSpPr>
        <p:spPr>
          <a:xfrm>
            <a:off x="162560" y="5882640"/>
            <a:ext cx="11795761" cy="6463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GB" dirty="0"/>
              <a:t>In the Genesis extract, it mentions that humans ought to RULE over other animals. What does it mean to rule over others? </a:t>
            </a:r>
          </a:p>
          <a:p>
            <a:endParaRPr lang="en-GB" dirty="0"/>
          </a:p>
        </p:txBody>
      </p:sp>
    </p:spTree>
    <p:extLst>
      <p:ext uri="{BB962C8B-B14F-4D97-AF65-F5344CB8AC3E}">
        <p14:creationId xmlns:p14="http://schemas.microsoft.com/office/powerpoint/2010/main" val="40162746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1C4211-C508-4CE0-A4CF-DA794BDD02BF}"/>
              </a:ext>
            </a:extLst>
          </p:cNvPr>
          <p:cNvSpPr>
            <a:spLocks noGrp="1"/>
          </p:cNvSpPr>
          <p:nvPr>
            <p:ph type="title"/>
          </p:nvPr>
        </p:nvSpPr>
        <p:spPr/>
        <p:txBody>
          <a:bodyPr/>
          <a:lstStyle/>
          <a:p>
            <a:r>
              <a:rPr lang="en-GB" dirty="0"/>
              <a:t>Flourishing	</a:t>
            </a:r>
          </a:p>
        </p:txBody>
      </p:sp>
      <p:sp>
        <p:nvSpPr>
          <p:cNvPr id="3" name="Content Placeholder 2">
            <a:extLst>
              <a:ext uri="{FF2B5EF4-FFF2-40B4-BE49-F238E27FC236}">
                <a16:creationId xmlns:a16="http://schemas.microsoft.com/office/drawing/2014/main" id="{073AAE18-ABB9-4C3D-83EB-710E4C96051D}"/>
              </a:ext>
            </a:extLst>
          </p:cNvPr>
          <p:cNvSpPr>
            <a:spLocks noGrp="1"/>
          </p:cNvSpPr>
          <p:nvPr>
            <p:ph idx="1"/>
          </p:nvPr>
        </p:nvSpPr>
        <p:spPr>
          <a:xfrm>
            <a:off x="1058712" y="808798"/>
            <a:ext cx="11029615" cy="3678303"/>
          </a:xfrm>
        </p:spPr>
        <p:txBody>
          <a:bodyPr/>
          <a:lstStyle/>
          <a:p>
            <a:r>
              <a:rPr lang="en-GB" dirty="0"/>
              <a:t>Chat with a friend, what does ‘flourishing’ mean?</a:t>
            </a:r>
          </a:p>
          <a:p>
            <a:r>
              <a:rPr lang="en-GB" dirty="0"/>
              <a:t>What do you think you need to flourish?</a:t>
            </a:r>
          </a:p>
          <a:p>
            <a:r>
              <a:rPr lang="en-GB" dirty="0"/>
              <a:t>What about any pets that you have/would like to have? What do they need to flourish? </a:t>
            </a:r>
          </a:p>
          <a:p>
            <a:r>
              <a:rPr lang="en-GB" dirty="0"/>
              <a:t>Now consider your favourite farm animal, what do they need to flourish?</a:t>
            </a:r>
          </a:p>
        </p:txBody>
      </p:sp>
      <p:pic>
        <p:nvPicPr>
          <p:cNvPr id="4" name="Picture 3">
            <a:extLst>
              <a:ext uri="{FF2B5EF4-FFF2-40B4-BE49-F238E27FC236}">
                <a16:creationId xmlns:a16="http://schemas.microsoft.com/office/drawing/2014/main" id="{50B3FBC9-B8D1-4455-A0D2-628C274E5F7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2739355" y="4816626"/>
            <a:ext cx="3560955" cy="1902269"/>
          </a:xfrm>
          <a:prstGeom prst="rect">
            <a:avLst/>
          </a:prstGeom>
        </p:spPr>
      </p:pic>
      <p:pic>
        <p:nvPicPr>
          <p:cNvPr id="5" name="Picture 4">
            <a:extLst>
              <a:ext uri="{FF2B5EF4-FFF2-40B4-BE49-F238E27FC236}">
                <a16:creationId xmlns:a16="http://schemas.microsoft.com/office/drawing/2014/main" id="{E7AB466B-8D81-4119-8B04-BF182F21A689}"/>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581192" y="3688866"/>
            <a:ext cx="2633663" cy="1888287"/>
          </a:xfrm>
          <a:prstGeom prst="rect">
            <a:avLst/>
          </a:prstGeom>
        </p:spPr>
      </p:pic>
      <p:pic>
        <p:nvPicPr>
          <p:cNvPr id="6" name="Picture 5">
            <a:extLst>
              <a:ext uri="{FF2B5EF4-FFF2-40B4-BE49-F238E27FC236}">
                <a16:creationId xmlns:a16="http://schemas.microsoft.com/office/drawing/2014/main" id="{C4AF0DDC-2D26-4025-B491-61D8CFE4D5DF}"/>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5926455" y="3707720"/>
            <a:ext cx="2643602" cy="1888287"/>
          </a:xfrm>
          <a:prstGeom prst="rect">
            <a:avLst/>
          </a:prstGeom>
        </p:spPr>
      </p:pic>
      <p:pic>
        <p:nvPicPr>
          <p:cNvPr id="7" name="Picture 6">
            <a:extLst>
              <a:ext uri="{FF2B5EF4-FFF2-40B4-BE49-F238E27FC236}">
                <a16:creationId xmlns:a16="http://schemas.microsoft.com/office/drawing/2014/main" id="{52A7DA68-BBA3-4203-A025-C2FD25D3293B}"/>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8382952" y="4796986"/>
            <a:ext cx="2619375" cy="1888287"/>
          </a:xfrm>
          <a:prstGeom prst="rect">
            <a:avLst/>
          </a:prstGeom>
        </p:spPr>
      </p:pic>
    </p:spTree>
    <p:extLst>
      <p:ext uri="{BB962C8B-B14F-4D97-AF65-F5344CB8AC3E}">
        <p14:creationId xmlns:p14="http://schemas.microsoft.com/office/powerpoint/2010/main" val="20953418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526868-F6B5-4DC2-8721-FDE8A56F0EB9}"/>
              </a:ext>
            </a:extLst>
          </p:cNvPr>
          <p:cNvSpPr>
            <a:spLocks noGrp="1"/>
          </p:cNvSpPr>
          <p:nvPr>
            <p:ph type="title"/>
          </p:nvPr>
        </p:nvSpPr>
        <p:spPr/>
        <p:txBody>
          <a:bodyPr/>
          <a:lstStyle/>
          <a:p>
            <a:r>
              <a:rPr lang="en-GB" dirty="0"/>
              <a:t>Why is flourishing important for Christians?</a:t>
            </a:r>
          </a:p>
        </p:txBody>
      </p:sp>
      <p:sp>
        <p:nvSpPr>
          <p:cNvPr id="3" name="Content Placeholder 2">
            <a:extLst>
              <a:ext uri="{FF2B5EF4-FFF2-40B4-BE49-F238E27FC236}">
                <a16:creationId xmlns:a16="http://schemas.microsoft.com/office/drawing/2014/main" id="{443C1B32-A735-465A-A190-AABBF3CB0827}"/>
              </a:ext>
            </a:extLst>
          </p:cNvPr>
          <p:cNvSpPr>
            <a:spLocks noGrp="1"/>
          </p:cNvSpPr>
          <p:nvPr>
            <p:ph idx="1"/>
          </p:nvPr>
        </p:nvSpPr>
        <p:spPr>
          <a:xfrm>
            <a:off x="581192" y="2180496"/>
            <a:ext cx="6724383" cy="3678303"/>
          </a:xfrm>
        </p:spPr>
        <p:txBody>
          <a:bodyPr>
            <a:normAutofit lnSpcReduction="10000"/>
          </a:bodyPr>
          <a:lstStyle/>
          <a:p>
            <a:r>
              <a:rPr lang="en-GB" dirty="0"/>
              <a:t>Some Christians believe that humans and animals are able to praise God by flourishing.</a:t>
            </a:r>
          </a:p>
          <a:p>
            <a:r>
              <a:rPr lang="en-GB" dirty="0"/>
              <a:t>This means that they use the gifts given to them by God.</a:t>
            </a:r>
          </a:p>
          <a:p>
            <a:r>
              <a:rPr lang="en-GB" dirty="0"/>
              <a:t>Humans could do this through prayers and good actions.</a:t>
            </a:r>
          </a:p>
          <a:p>
            <a:r>
              <a:rPr lang="en-GB" dirty="0"/>
              <a:t>Other animals do this by doing what comes naturally to them. For farmed animals that could be grazing, caring for their young, rooting and having positive relationships.</a:t>
            </a:r>
          </a:p>
          <a:p>
            <a:r>
              <a:rPr lang="en-GB" b="1" dirty="0"/>
              <a:t>How could famers and communities best support the flourishing of farmed animals? In groups, imagine you are members of a small village. What could the farmer, shopkeepers and shoppers in the village do to help farmed animals flourish?</a:t>
            </a:r>
          </a:p>
        </p:txBody>
      </p:sp>
      <p:pic>
        <p:nvPicPr>
          <p:cNvPr id="4" name="Picture 3">
            <a:extLst>
              <a:ext uri="{FF2B5EF4-FFF2-40B4-BE49-F238E27FC236}">
                <a16:creationId xmlns:a16="http://schemas.microsoft.com/office/drawing/2014/main" id="{EF3BA59D-8772-4F59-959F-444833D38C2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692340" y="2591703"/>
            <a:ext cx="3993072" cy="2990950"/>
          </a:xfrm>
          <a:prstGeom prst="rect">
            <a:avLst/>
          </a:prstGeom>
        </p:spPr>
      </p:pic>
    </p:spTree>
    <p:extLst>
      <p:ext uri="{BB962C8B-B14F-4D97-AF65-F5344CB8AC3E}">
        <p14:creationId xmlns:p14="http://schemas.microsoft.com/office/powerpoint/2010/main" val="28315647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DF75F6-44C3-4180-801F-03A7E14A522E}"/>
              </a:ext>
            </a:extLst>
          </p:cNvPr>
          <p:cNvSpPr>
            <a:spLocks noGrp="1"/>
          </p:cNvSpPr>
          <p:nvPr>
            <p:ph type="title"/>
          </p:nvPr>
        </p:nvSpPr>
        <p:spPr/>
        <p:txBody>
          <a:bodyPr/>
          <a:lstStyle/>
          <a:p>
            <a:r>
              <a:rPr lang="en-GB" dirty="0"/>
              <a:t>The Bible &amp; Eating Meat	</a:t>
            </a:r>
          </a:p>
        </p:txBody>
      </p:sp>
      <p:sp>
        <p:nvSpPr>
          <p:cNvPr id="3" name="Content Placeholder 2">
            <a:extLst>
              <a:ext uri="{FF2B5EF4-FFF2-40B4-BE49-F238E27FC236}">
                <a16:creationId xmlns:a16="http://schemas.microsoft.com/office/drawing/2014/main" id="{3283F824-8361-4337-B4DF-1637626E5CB6}"/>
              </a:ext>
            </a:extLst>
          </p:cNvPr>
          <p:cNvSpPr>
            <a:spLocks noGrp="1"/>
          </p:cNvSpPr>
          <p:nvPr>
            <p:ph idx="1"/>
          </p:nvPr>
        </p:nvSpPr>
        <p:spPr>
          <a:xfrm>
            <a:off x="581193" y="1750019"/>
            <a:ext cx="11029615" cy="1013800"/>
          </a:xfrm>
        </p:spPr>
        <p:txBody>
          <a:bodyPr>
            <a:normAutofit lnSpcReduction="10000"/>
          </a:bodyPr>
          <a:lstStyle/>
          <a:p>
            <a:r>
              <a:rPr lang="en-GB" dirty="0"/>
              <a:t>One of the big questions that we will be looking at over the next few lessons is whether Christians should eat meat or not.</a:t>
            </a:r>
          </a:p>
          <a:p>
            <a:r>
              <a:rPr lang="en-GB" dirty="0"/>
              <a:t>Two important stories in the Old Testament have led to debate over whether humans should eat meat.</a:t>
            </a:r>
          </a:p>
        </p:txBody>
      </p:sp>
      <p:sp>
        <p:nvSpPr>
          <p:cNvPr id="4" name="TextBox 3">
            <a:extLst>
              <a:ext uri="{FF2B5EF4-FFF2-40B4-BE49-F238E27FC236}">
                <a16:creationId xmlns:a16="http://schemas.microsoft.com/office/drawing/2014/main" id="{188A9B41-132D-456B-82E3-2FCF0ED8E93E}"/>
              </a:ext>
            </a:extLst>
          </p:cNvPr>
          <p:cNvSpPr txBox="1"/>
          <p:nvPr/>
        </p:nvSpPr>
        <p:spPr>
          <a:xfrm>
            <a:off x="510139" y="2833721"/>
            <a:ext cx="5178392" cy="2585323"/>
          </a:xfrm>
          <a:prstGeom prst="rect">
            <a:avLst/>
          </a:prstGeom>
          <a:noFill/>
        </p:spPr>
        <p:txBody>
          <a:bodyPr wrap="square" rtlCol="0">
            <a:spAutoFit/>
          </a:bodyPr>
          <a:lstStyle/>
          <a:p>
            <a:pPr algn="just"/>
            <a:r>
              <a:rPr lang="en-GB" b="1" dirty="0"/>
              <a:t>Genesis 1</a:t>
            </a:r>
          </a:p>
          <a:p>
            <a:pPr algn="just"/>
            <a:r>
              <a:rPr lang="en-GB" dirty="0"/>
              <a:t>On the Sixth Day of Creation, God says to the humans he has created: </a:t>
            </a:r>
            <a:r>
              <a:rPr lang="en-US" dirty="0"/>
              <a:t>“I give you every seed-bearing plant on the face of the whole earth and every tree that has fruit with seed in it. They will be yours for food. </a:t>
            </a:r>
            <a:r>
              <a:rPr lang="en-US" b="1" baseline="30000" dirty="0"/>
              <a:t> </a:t>
            </a:r>
            <a:r>
              <a:rPr lang="en-US" dirty="0"/>
              <a:t>And to all the beasts of the earth and all the birds in the sky and all the creatures that move along the ground—everything that has the breath of life in it—I give every green plant for food.”</a:t>
            </a:r>
            <a:endParaRPr lang="en-GB" dirty="0"/>
          </a:p>
        </p:txBody>
      </p:sp>
      <p:sp>
        <p:nvSpPr>
          <p:cNvPr id="6" name="TextBox 5">
            <a:extLst>
              <a:ext uri="{FF2B5EF4-FFF2-40B4-BE49-F238E27FC236}">
                <a16:creationId xmlns:a16="http://schemas.microsoft.com/office/drawing/2014/main" id="{2CDCF84E-21D3-44A6-A8D3-5C6DB13E1CBC}"/>
              </a:ext>
            </a:extLst>
          </p:cNvPr>
          <p:cNvSpPr txBox="1"/>
          <p:nvPr/>
        </p:nvSpPr>
        <p:spPr>
          <a:xfrm>
            <a:off x="6448925" y="2833721"/>
            <a:ext cx="5419023" cy="3139321"/>
          </a:xfrm>
          <a:prstGeom prst="rect">
            <a:avLst/>
          </a:prstGeom>
          <a:noFill/>
        </p:spPr>
        <p:txBody>
          <a:bodyPr wrap="square" rtlCol="0">
            <a:spAutoFit/>
          </a:bodyPr>
          <a:lstStyle/>
          <a:p>
            <a:pPr algn="just"/>
            <a:r>
              <a:rPr lang="en-GB" b="1" dirty="0"/>
              <a:t>Genesis 6-9</a:t>
            </a:r>
          </a:p>
          <a:p>
            <a:pPr algn="just"/>
            <a:r>
              <a:rPr lang="en-GB" dirty="0"/>
              <a:t>God sent a great flood to wash away evil in the world, Noah saves his family and two of every living creature in a gigantic ark. God then issues a decree:  “</a:t>
            </a:r>
            <a:r>
              <a:rPr lang="en-US" dirty="0"/>
              <a:t>Everything that lives and moves about will be food for you. Just as I gave you the green plants, I now give you everything.</a:t>
            </a:r>
          </a:p>
          <a:p>
            <a:r>
              <a:rPr lang="en-US" b="1" baseline="30000" dirty="0"/>
              <a:t> </a:t>
            </a:r>
            <a:r>
              <a:rPr lang="en-US" dirty="0"/>
              <a:t>“But you must not eat meat that has its lifeblood still in it. </a:t>
            </a:r>
            <a:r>
              <a:rPr lang="en-US" b="1" baseline="30000" dirty="0"/>
              <a:t> </a:t>
            </a:r>
            <a:r>
              <a:rPr lang="en-US" dirty="0"/>
              <a:t>And for your lifeblood I will surely demand an accounting. I will demand an accounting from every animal. ”</a:t>
            </a:r>
          </a:p>
          <a:p>
            <a:endParaRPr lang="en-GB" dirty="0"/>
          </a:p>
        </p:txBody>
      </p:sp>
      <p:cxnSp>
        <p:nvCxnSpPr>
          <p:cNvPr id="8" name="Straight Connector 7">
            <a:extLst>
              <a:ext uri="{FF2B5EF4-FFF2-40B4-BE49-F238E27FC236}">
                <a16:creationId xmlns:a16="http://schemas.microsoft.com/office/drawing/2014/main" id="{A0505B1E-6D2F-40FA-9AA0-D230054B0DA8}"/>
              </a:ext>
              <a:ext uri="{C183D7F6-B498-43B3-948B-1728B52AA6E4}">
                <adec:decorative xmlns:adec="http://schemas.microsoft.com/office/drawing/2017/decorative" val="1"/>
              </a:ext>
            </a:extLst>
          </p:cNvPr>
          <p:cNvCxnSpPr/>
          <p:nvPr/>
        </p:nvCxnSpPr>
        <p:spPr>
          <a:xfrm>
            <a:off x="6096000" y="2906829"/>
            <a:ext cx="0" cy="2656573"/>
          </a:xfrm>
          <a:prstGeom prst="line">
            <a:avLst/>
          </a:prstGeom>
          <a:ln w="76200"/>
        </p:spPr>
        <p:style>
          <a:lnRef idx="1">
            <a:schemeClr val="accent5"/>
          </a:lnRef>
          <a:fillRef idx="0">
            <a:schemeClr val="accent5"/>
          </a:fillRef>
          <a:effectRef idx="0">
            <a:schemeClr val="accent5"/>
          </a:effectRef>
          <a:fontRef idx="minor">
            <a:schemeClr val="tx1"/>
          </a:fontRef>
        </p:style>
      </p:cxnSp>
      <p:sp>
        <p:nvSpPr>
          <p:cNvPr id="9" name="TextBox 8">
            <a:extLst>
              <a:ext uri="{FF2B5EF4-FFF2-40B4-BE49-F238E27FC236}">
                <a16:creationId xmlns:a16="http://schemas.microsoft.com/office/drawing/2014/main" id="{6ACFF178-3E50-449D-B31B-76C03A6BA731}"/>
              </a:ext>
            </a:extLst>
          </p:cNvPr>
          <p:cNvSpPr txBox="1"/>
          <p:nvPr/>
        </p:nvSpPr>
        <p:spPr>
          <a:xfrm>
            <a:off x="664143" y="5623113"/>
            <a:ext cx="11271173" cy="1200329"/>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pPr marL="285750" indent="-285750">
              <a:buFontTx/>
              <a:buChar char="-"/>
            </a:pPr>
            <a:r>
              <a:rPr lang="en-GB" dirty="0"/>
              <a:t>What is being commanded in each story?</a:t>
            </a:r>
          </a:p>
          <a:p>
            <a:pPr marL="285750" indent="-285750">
              <a:buFontTx/>
              <a:buChar char="-"/>
            </a:pPr>
            <a:r>
              <a:rPr lang="en-GB" dirty="0"/>
              <a:t>Why might some Christians think that Genesis 1 is right?</a:t>
            </a:r>
          </a:p>
          <a:p>
            <a:pPr marL="285750" indent="-285750">
              <a:buFontTx/>
              <a:buChar char="-"/>
            </a:pPr>
            <a:r>
              <a:rPr lang="en-GB" dirty="0"/>
              <a:t>Why is there an exception in Genesis 6? How might that guide how Christians look after farmed animals?</a:t>
            </a:r>
          </a:p>
          <a:p>
            <a:pPr algn="ctr"/>
            <a:r>
              <a:rPr lang="en-GB" b="1" dirty="0"/>
              <a:t>PLENARY: What do you think? Is eating meat acceptable?</a:t>
            </a:r>
          </a:p>
        </p:txBody>
      </p:sp>
    </p:spTree>
    <p:extLst>
      <p:ext uri="{BB962C8B-B14F-4D97-AF65-F5344CB8AC3E}">
        <p14:creationId xmlns:p14="http://schemas.microsoft.com/office/powerpoint/2010/main" val="632505159"/>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366658"/>
      </a:accent1>
      <a:accent2>
        <a:srgbClr val="8CB64A"/>
      </a:accent2>
      <a:accent3>
        <a:srgbClr val="88D5A9"/>
      </a:accent3>
      <a:accent4>
        <a:srgbClr val="969FA7"/>
      </a:accent4>
      <a:accent5>
        <a:srgbClr val="E8A844"/>
      </a:accent5>
      <a:accent6>
        <a:srgbClr val="A1561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Dividend</Template>
  <TotalTime>97</TotalTime>
  <Words>736</Words>
  <Application>Microsoft Office PowerPoint</Application>
  <PresentationFormat>Widescreen</PresentationFormat>
  <Paragraphs>41</Paragraphs>
  <Slides>7</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Calibri</vt:lpstr>
      <vt:lpstr>Gill Sans MT</vt:lpstr>
      <vt:lpstr>Wingdings 2</vt:lpstr>
      <vt:lpstr>Dividend</vt:lpstr>
      <vt:lpstr>Why should farmed animal welfare matter to Christians in the 21st Century?</vt:lpstr>
      <vt:lpstr>Learning Objectives</vt:lpstr>
      <vt:lpstr>Starter</vt:lpstr>
      <vt:lpstr>What does the bible say about the role of other animals?</vt:lpstr>
      <vt:lpstr>Flourishing </vt:lpstr>
      <vt:lpstr>Why is flourishing important for Christians?</vt:lpstr>
      <vt:lpstr>The Bible &amp; Eating Meat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Why should farmed animal welfare matter to Christians in the 21st Century?</dc:title>
  <dc:creator>Gareth Richards</dc:creator>
  <cp:lastModifiedBy>Pasaric, Marin</cp:lastModifiedBy>
  <cp:revision>9</cp:revision>
  <dcterms:created xsi:type="dcterms:W3CDTF">2024-07-22T13:29:47Z</dcterms:created>
  <dcterms:modified xsi:type="dcterms:W3CDTF">2024-12-09T14:58:02Z</dcterms:modified>
</cp:coreProperties>
</file>