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5" r:id="rId4"/>
    <p:sldId id="258" r:id="rId5"/>
    <p:sldId id="263" r:id="rId6"/>
    <p:sldId id="266" r:id="rId7"/>
    <p:sldId id="264" r:id="rId8"/>
    <p:sldId id="262" r:id="rId9"/>
    <p:sldId id="261" r:id="rId10"/>
    <p:sldId id="260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549FE9"/>
    <a:srgbClr val="0066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>
        <p:scale>
          <a:sx n="100" d="100"/>
          <a:sy n="100" d="100"/>
        </p:scale>
        <p:origin x="-294" y="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CBC9D5-EE37-4032-A835-4AABFFDE503F}" type="datetimeFigureOut">
              <a:rPr lang="en-US"/>
              <a:pPr>
                <a:defRPr/>
              </a:pPr>
              <a:t>5/12/2009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543D21-2D1E-4185-B5EA-3C9DB0082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450505-0D77-47C3-A58D-AA29D9AEE155}" type="datetimeFigureOut">
              <a:rPr lang="en-US"/>
              <a:pPr>
                <a:defRPr/>
              </a:pPr>
              <a:t>5/12/2009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D9C1F4-2BC0-4E9D-8F3C-D918BD5A6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54780A-56D7-4812-A1F7-C46C704A87E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  <p:sp>
        <p:nvSpPr>
          <p:cNvPr id="16388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07F405-8929-478F-8E8D-30F62C49D55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cs typeface="Arial" charset="0"/>
            </a:endParaRPr>
          </a:p>
        </p:txBody>
      </p:sp>
      <p:sp>
        <p:nvSpPr>
          <p:cNvPr id="34820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C3B137-4D54-4CE0-91EB-79D69F415C7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  <p:sp>
        <p:nvSpPr>
          <p:cNvPr id="18436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FE55FC-E2BF-4501-BBFC-1D31C049AB3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  <p:sp>
        <p:nvSpPr>
          <p:cNvPr id="20484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6242B6-75CC-4FBE-BB06-992B01B1A58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  <p:sp>
        <p:nvSpPr>
          <p:cNvPr id="22532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E2C1D1-2FF5-4E2A-A6A7-6C3C2D724B4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  <p:sp>
        <p:nvSpPr>
          <p:cNvPr id="24580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9F4C23-4035-4718-9EAF-9ED3C0864D2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  <p:sp>
        <p:nvSpPr>
          <p:cNvPr id="26628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9EAA3C-1824-4C73-99B3-479B52CA54D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  <p:sp>
        <p:nvSpPr>
          <p:cNvPr id="28676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B4E8CB-2E00-476F-8140-652D07035F7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  <p:sp>
        <p:nvSpPr>
          <p:cNvPr id="30724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F061F4-3B25-456C-B283-014E8638081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cs typeface="Arial" charset="0"/>
            </a:endParaRPr>
          </a:p>
        </p:txBody>
      </p:sp>
      <p:sp>
        <p:nvSpPr>
          <p:cNvPr id="32772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A4755-0520-4BFA-9057-08A5443B25BC}" type="datetimeFigureOut">
              <a:rPr lang="en-US"/>
              <a:pPr>
                <a:defRPr/>
              </a:pPr>
              <a:t>5/12/2009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2B82F-E1C2-485A-9362-DFB87CFD6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3829F-1395-43EE-87BD-E8BF535929D6}" type="datetimeFigureOut">
              <a:rPr lang="en-US"/>
              <a:pPr>
                <a:defRPr/>
              </a:pPr>
              <a:t>5/12/2009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95EA7-907C-4E23-A682-2BE341358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B636C-1329-4769-B62C-2EC7626D1DBF}" type="datetimeFigureOut">
              <a:rPr lang="en-US"/>
              <a:pPr>
                <a:defRPr/>
              </a:pPr>
              <a:t>5/12/2009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07A21-D60A-48E0-A158-BCD850281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71D5D-EE11-4251-8979-9345D51957FE}" type="datetimeFigureOut">
              <a:rPr lang="en-US"/>
              <a:pPr>
                <a:defRPr/>
              </a:pPr>
              <a:t>5/12/2009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A514F-E68D-4DA7-85AB-B4F2F8F22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8923D-A934-4BFA-895E-2E8043057E96}" type="datetimeFigureOut">
              <a:rPr lang="en-US"/>
              <a:pPr>
                <a:defRPr/>
              </a:pPr>
              <a:t>5/12/2009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7B790-514D-4D4A-AA45-9EBB3C35F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CB17D-5DA7-47EF-ABB1-8061FB0174C0}" type="datetimeFigureOut">
              <a:rPr lang="en-US"/>
              <a:pPr>
                <a:defRPr/>
              </a:pPr>
              <a:t>5/12/2009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CF027-91BF-4864-B35E-1FC57F908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52515-EF39-4107-9220-13E4E5DB39CE}" type="datetimeFigureOut">
              <a:rPr lang="en-US"/>
              <a:pPr>
                <a:defRPr/>
              </a:pPr>
              <a:t>5/12/2009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E1EF2-463F-4640-8BDD-102F1D31B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6B17A-4402-4828-AD03-6081DBB447A0}" type="datetimeFigureOut">
              <a:rPr lang="en-US"/>
              <a:pPr>
                <a:defRPr/>
              </a:pPr>
              <a:t>5/12/2009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630C5-68EB-41C1-B276-1D5F12451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0173F-BA6F-49C0-AB12-FFBF165C5790}" type="datetimeFigureOut">
              <a:rPr lang="en-US"/>
              <a:pPr>
                <a:defRPr/>
              </a:pPr>
              <a:t>5/12/2009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79CF2-36DD-4218-8174-392640B82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DB4DC-A569-4452-8743-03A5F5E2C281}" type="datetimeFigureOut">
              <a:rPr lang="en-US"/>
              <a:pPr>
                <a:defRPr/>
              </a:pPr>
              <a:t>5/12/2009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E7BD9-4A51-4759-828F-E0BD81C11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821D6-98B1-40E4-B4EE-32F68CE75C2B}" type="datetimeFigureOut">
              <a:rPr lang="en-US"/>
              <a:pPr>
                <a:defRPr/>
              </a:pPr>
              <a:t>5/12/2009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14DB-50C5-4968-8B9A-9E77E86F0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041A28-5ACC-49A9-8C0D-A40C903FD07C}" type="datetimeFigureOut">
              <a:rPr lang="en-US"/>
              <a:pPr>
                <a:defRPr/>
              </a:pPr>
              <a:t>5/12/2009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06583C-E3C4-405E-BC87-3732F6439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3" r:id="rId3"/>
    <p:sldLayoutId id="2147483752" r:id="rId4"/>
    <p:sldLayoutId id="2147483751" r:id="rId5"/>
    <p:sldLayoutId id="2147483750" r:id="rId6"/>
    <p:sldLayoutId id="2147483749" r:id="rId7"/>
    <p:sldLayoutId id="2147483748" r:id="rId8"/>
    <p:sldLayoutId id="2147483747" r:id="rId9"/>
    <p:sldLayoutId id="2147483746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4213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66FF"/>
                </a:solidFill>
              </a:rPr>
              <a:t>Study Site Presentation </a:t>
            </a:r>
            <a:r>
              <a:rPr lang="en-GB" sz="2400" dirty="0">
                <a:solidFill>
                  <a:srgbClr val="0066FF"/>
                </a:solidFill>
              </a:rPr>
              <a:t>– </a:t>
            </a:r>
            <a:r>
              <a:rPr lang="en-GB" sz="2400" b="1" dirty="0">
                <a:solidFill>
                  <a:srgbClr val="0066FF"/>
                </a:solidFill>
              </a:rPr>
              <a:t>NIGG BAY</a:t>
            </a:r>
            <a:endParaRPr lang="en-US" sz="2400" b="1" dirty="0">
              <a:solidFill>
                <a:srgbClr val="0066FF"/>
              </a:solidFill>
            </a:endParaRPr>
          </a:p>
        </p:txBody>
      </p:sp>
      <p:pic>
        <p:nvPicPr>
          <p:cNvPr id="15362" name="Content Placeholder 17" descr="DSC01727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33338" y="714375"/>
            <a:ext cx="9177338" cy="6143625"/>
          </a:xfrm>
        </p:spPr>
      </p:pic>
      <p:pic>
        <p:nvPicPr>
          <p:cNvPr id="15363" name="Picture 4" descr="SmallCrest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71438"/>
            <a:ext cx="7540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0" descr="IMCORE_logo_colour_withname"/>
          <p:cNvPicPr>
            <a:picLocks noChangeAspect="1" noChangeArrowheads="1"/>
          </p:cNvPicPr>
          <p:nvPr/>
        </p:nvPicPr>
        <p:blipFill>
          <a:blip r:embed="rId5"/>
          <a:srcRect l="-2602" t="-6432" r="-1733" b="8574"/>
          <a:stretch>
            <a:fillRect/>
          </a:stretch>
        </p:blipFill>
        <p:spPr bwMode="auto">
          <a:xfrm>
            <a:off x="142875" y="144463"/>
            <a:ext cx="12858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joint_signature_project_level_cmyk"/>
          <p:cNvPicPr>
            <a:picLocks noChangeAspect="1" noChangeArrowheads="1"/>
          </p:cNvPicPr>
          <p:nvPr/>
        </p:nvPicPr>
        <p:blipFill>
          <a:blip r:embed="rId6"/>
          <a:srcRect l="47031" t="29395" r="17636" b="29395"/>
          <a:stretch>
            <a:fillRect/>
          </a:stretch>
        </p:blipFill>
        <p:spPr bwMode="auto">
          <a:xfrm>
            <a:off x="1500188" y="36513"/>
            <a:ext cx="5524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p-18554.jpg"/>
          <p:cNvPicPr>
            <a:picLocks noChangeAspect="1"/>
          </p:cNvPicPr>
          <p:nvPr/>
        </p:nvPicPr>
        <p:blipFill>
          <a:blip r:embed="rId7"/>
          <a:srcRect l="2835" t="25513" r="3780" b="34961"/>
          <a:stretch>
            <a:fillRect/>
          </a:stretch>
        </p:blipFill>
        <p:spPr bwMode="auto">
          <a:xfrm>
            <a:off x="7143750" y="142875"/>
            <a:ext cx="10715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18"/>
          <p:cNvSpPr>
            <a:spLocks noChangeArrowheads="1"/>
          </p:cNvSpPr>
          <p:nvPr/>
        </p:nvSpPr>
        <p:spPr bwMode="auto">
          <a:xfrm>
            <a:off x="285750" y="1143000"/>
            <a:ext cx="8501063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rgbClr val="FF0000"/>
                </a:solidFill>
                <a:latin typeface="Calibri" pitchFamily="34" charset="0"/>
              </a:rPr>
              <a:t>TORRY REGENERATION PROJECT</a:t>
            </a:r>
            <a:br>
              <a:rPr lang="en-GB" sz="4400">
                <a:solidFill>
                  <a:srgbClr val="FF0000"/>
                </a:solidFill>
                <a:latin typeface="Calibri" pitchFamily="34" charset="0"/>
              </a:rPr>
            </a:br>
            <a:r>
              <a:rPr lang="en-GB" sz="4400">
                <a:solidFill>
                  <a:srgbClr val="FF0000"/>
                </a:solidFill>
                <a:latin typeface="Calibri" pitchFamily="34" charset="0"/>
              </a:rPr>
              <a:t>NIGG BAY</a:t>
            </a:r>
          </a:p>
          <a:p>
            <a:pPr algn="ctr"/>
            <a:r>
              <a:rPr lang="en-GB" sz="4400">
                <a:solidFill>
                  <a:srgbClr val="FF0000"/>
                </a:solidFill>
                <a:latin typeface="Calibri" pitchFamily="34" charset="0"/>
              </a:rPr>
              <a:t>Barry Bleichner – Univ. of Aberdeen</a:t>
            </a:r>
          </a:p>
          <a:p>
            <a:pPr algn="ctr"/>
            <a:r>
              <a:rPr lang="en-GB" sz="4400">
                <a:solidFill>
                  <a:srgbClr val="FF0000"/>
                </a:solidFill>
                <a:latin typeface="Calibri" pitchFamily="34" charset="0"/>
              </a:rPr>
              <a:t>Peter Inglis – Aberdeen City Council</a:t>
            </a:r>
            <a:endParaRPr lang="en-US" sz="4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4213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66FF"/>
                </a:solidFill>
              </a:rPr>
              <a:t>Study Site Presentation </a:t>
            </a:r>
            <a:r>
              <a:rPr lang="en-GB" sz="2400" dirty="0">
                <a:solidFill>
                  <a:srgbClr val="0066FF"/>
                </a:solidFill>
              </a:rPr>
              <a:t>– </a:t>
            </a:r>
            <a:r>
              <a:rPr lang="en-GB" sz="2400" b="1" dirty="0">
                <a:solidFill>
                  <a:srgbClr val="0066FF"/>
                </a:solidFill>
              </a:rPr>
              <a:t>NIGG BAY</a:t>
            </a:r>
            <a:endParaRPr lang="en-US" sz="2400" b="1" dirty="0">
              <a:solidFill>
                <a:srgbClr val="0066FF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857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Influencing change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795" name="Content Placeholder 11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5006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3000" smtClean="0"/>
              <a:t>The Torry Regeneration Project has been reported on several times through various media and discussed at community events.  One workshop has been conducted with Torry residents</a:t>
            </a:r>
          </a:p>
          <a:p>
            <a:pPr eaLnBrk="1" hangingPunct="1">
              <a:lnSpc>
                <a:spcPct val="80000"/>
              </a:lnSpc>
            </a:pPr>
            <a:r>
              <a:rPr lang="en-GB" sz="3000" smtClean="0"/>
              <a:t>Project website is being developed which will link to IMCORE</a:t>
            </a:r>
          </a:p>
          <a:p>
            <a:pPr eaLnBrk="1" hangingPunct="1">
              <a:lnSpc>
                <a:spcPct val="80000"/>
              </a:lnSpc>
            </a:pPr>
            <a:r>
              <a:rPr lang="en-GB" sz="3000" smtClean="0"/>
              <a:t>IMCORE has been discussed in multiple steering committee meetings.  An IMCORE poster summarising project to be presented at ICZM stakeholder conference</a:t>
            </a:r>
          </a:p>
          <a:p>
            <a:pPr eaLnBrk="1" hangingPunct="1">
              <a:lnSpc>
                <a:spcPct val="80000"/>
              </a:lnSpc>
            </a:pPr>
            <a:r>
              <a:rPr lang="en-GB" sz="3000" smtClean="0"/>
              <a:t>Adaptive management strategy to be made available through project website</a:t>
            </a:r>
          </a:p>
          <a:p>
            <a:pPr eaLnBrk="1" hangingPunct="1">
              <a:lnSpc>
                <a:spcPct val="80000"/>
              </a:lnSpc>
            </a:pPr>
            <a:endParaRPr lang="en-US" sz="3000" smtClean="0"/>
          </a:p>
        </p:txBody>
      </p:sp>
      <p:pic>
        <p:nvPicPr>
          <p:cNvPr id="33796" name="Picture 4" descr="SmallCres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71438"/>
            <a:ext cx="7540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0" descr="IMCORE_logo_colour_withname"/>
          <p:cNvPicPr>
            <a:picLocks noChangeAspect="1" noChangeArrowheads="1"/>
          </p:cNvPicPr>
          <p:nvPr/>
        </p:nvPicPr>
        <p:blipFill>
          <a:blip r:embed="rId4"/>
          <a:srcRect l="-2602" t="-6432" r="-1733" b="8574"/>
          <a:stretch>
            <a:fillRect/>
          </a:stretch>
        </p:blipFill>
        <p:spPr bwMode="auto">
          <a:xfrm>
            <a:off x="142875" y="144463"/>
            <a:ext cx="12858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9" descr="joint_signature_project_level_cmyk"/>
          <p:cNvPicPr>
            <a:picLocks noChangeAspect="1" noChangeArrowheads="1"/>
          </p:cNvPicPr>
          <p:nvPr/>
        </p:nvPicPr>
        <p:blipFill>
          <a:blip r:embed="rId5"/>
          <a:srcRect l="47031" t="29395" r="17636" b="29395"/>
          <a:stretch>
            <a:fillRect/>
          </a:stretch>
        </p:blipFill>
        <p:spPr bwMode="auto">
          <a:xfrm>
            <a:off x="1500188" y="36513"/>
            <a:ext cx="5524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8" descr="p-18554.jpg"/>
          <p:cNvPicPr>
            <a:picLocks noChangeAspect="1"/>
          </p:cNvPicPr>
          <p:nvPr/>
        </p:nvPicPr>
        <p:blipFill>
          <a:blip r:embed="rId6"/>
          <a:srcRect l="2835" t="25513" r="3780" b="34961"/>
          <a:stretch>
            <a:fillRect/>
          </a:stretch>
        </p:blipFill>
        <p:spPr bwMode="auto">
          <a:xfrm>
            <a:off x="7143750" y="142875"/>
            <a:ext cx="10715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4213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66FF"/>
                </a:solidFill>
              </a:rPr>
              <a:t>Study Site Presentation </a:t>
            </a:r>
            <a:r>
              <a:rPr lang="en-GB" sz="2400" dirty="0">
                <a:solidFill>
                  <a:srgbClr val="0066FF"/>
                </a:solidFill>
              </a:rPr>
              <a:t>– </a:t>
            </a:r>
            <a:r>
              <a:rPr lang="en-GB" sz="2400" b="1" dirty="0">
                <a:solidFill>
                  <a:srgbClr val="0066FF"/>
                </a:solidFill>
              </a:rPr>
              <a:t>NIGG BAY</a:t>
            </a:r>
            <a:endParaRPr lang="en-US" sz="2400" b="1" dirty="0">
              <a:solidFill>
                <a:srgbClr val="0066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7032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Geographical location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411" name="Subtitle 2"/>
          <p:cNvSpPr>
            <a:spLocks noGrp="1"/>
          </p:cNvSpPr>
          <p:nvPr>
            <p:ph sz="half" idx="1"/>
          </p:nvPr>
        </p:nvSpPr>
        <p:spPr>
          <a:xfrm>
            <a:off x="214313" y="1500188"/>
            <a:ext cx="5286375" cy="5143500"/>
          </a:xfrm>
        </p:spPr>
        <p:txBody>
          <a:bodyPr/>
          <a:lstStyle/>
          <a:p>
            <a:pPr marL="180975" indent="-180975" eaLnBrk="1" hangingPunct="1">
              <a:lnSpc>
                <a:spcPct val="80000"/>
              </a:lnSpc>
              <a:spcBef>
                <a:spcPct val="75000"/>
              </a:spcBef>
              <a:buClr>
                <a:srgbClr val="0000FF"/>
              </a:buClr>
              <a:buFontTx/>
              <a:buChar char="•"/>
            </a:pPr>
            <a:r>
              <a:rPr lang="en-IE" sz="2200" b="1" smtClean="0">
                <a:solidFill>
                  <a:srgbClr val="F2F2F2"/>
                </a:solidFill>
                <a:latin typeface="Arial" charset="0"/>
              </a:rPr>
              <a:t>Torry – neighbourhood south of Aberdeen along bank of River Dee</a:t>
            </a:r>
          </a:p>
          <a:p>
            <a:pPr marL="180975" indent="-180975" eaLnBrk="1" hangingPunct="1">
              <a:lnSpc>
                <a:spcPct val="80000"/>
              </a:lnSpc>
              <a:spcBef>
                <a:spcPct val="75000"/>
              </a:spcBef>
              <a:buClr>
                <a:srgbClr val="0000FF"/>
              </a:buClr>
              <a:buFontTx/>
              <a:buChar char="•"/>
            </a:pPr>
            <a:r>
              <a:rPr lang="en-IE" sz="2200" b="1" smtClean="0">
                <a:solidFill>
                  <a:srgbClr val="F2F2F2"/>
                </a:solidFill>
                <a:latin typeface="Arial" charset="0"/>
              </a:rPr>
              <a:t>Project centered on Nigg Bay</a:t>
            </a:r>
          </a:p>
          <a:p>
            <a:pPr marL="180975" indent="-180975" eaLnBrk="1" hangingPunct="1">
              <a:lnSpc>
                <a:spcPct val="80000"/>
              </a:lnSpc>
              <a:spcBef>
                <a:spcPct val="75000"/>
              </a:spcBef>
              <a:buClr>
                <a:srgbClr val="0000FF"/>
              </a:buClr>
              <a:buFontTx/>
              <a:buChar char="•"/>
            </a:pPr>
            <a:r>
              <a:rPr lang="en-IE" sz="2200" b="1" smtClean="0">
                <a:solidFill>
                  <a:srgbClr val="F2F2F2"/>
                </a:solidFill>
                <a:latin typeface="Arial" charset="0"/>
              </a:rPr>
              <a:t>Torry managed by South Aberdeen section of Aberdeen City Council</a:t>
            </a:r>
          </a:p>
          <a:p>
            <a:pPr marL="180975" indent="-180975" eaLnBrk="1" hangingPunct="1">
              <a:lnSpc>
                <a:spcPct val="80000"/>
              </a:lnSpc>
              <a:spcBef>
                <a:spcPct val="75000"/>
              </a:spcBef>
              <a:buClr>
                <a:srgbClr val="0000FF"/>
              </a:buClr>
              <a:buFontTx/>
              <a:buChar char="•"/>
            </a:pPr>
            <a:r>
              <a:rPr lang="en-IE" sz="2200" b="1" smtClean="0">
                <a:solidFill>
                  <a:srgbClr val="F2F2F2"/>
                </a:solidFill>
                <a:latin typeface="Arial" charset="0"/>
              </a:rPr>
              <a:t>Population approx. 8800</a:t>
            </a:r>
          </a:p>
          <a:p>
            <a:pPr marL="180975" indent="-180975" eaLnBrk="1" hangingPunct="1">
              <a:lnSpc>
                <a:spcPct val="80000"/>
              </a:lnSpc>
              <a:spcBef>
                <a:spcPct val="75000"/>
              </a:spcBef>
              <a:buClr>
                <a:srgbClr val="0000FF"/>
              </a:buClr>
              <a:buFontTx/>
              <a:buChar char="•"/>
            </a:pPr>
            <a:r>
              <a:rPr lang="en-IE" sz="2200" b="1" smtClean="0">
                <a:solidFill>
                  <a:srgbClr val="F2F2F2"/>
                </a:solidFill>
                <a:latin typeface="Arial" charset="0"/>
              </a:rPr>
              <a:t>Unemployment high relative to rest of Aberdeen</a:t>
            </a:r>
          </a:p>
          <a:p>
            <a:pPr marL="180975" indent="-180975" eaLnBrk="1" hangingPunct="1">
              <a:lnSpc>
                <a:spcPct val="80000"/>
              </a:lnSpc>
              <a:spcBef>
                <a:spcPct val="75000"/>
              </a:spcBef>
              <a:buClr>
                <a:srgbClr val="0000FF"/>
              </a:buClr>
              <a:buFontTx/>
              <a:buChar char="•"/>
            </a:pPr>
            <a:r>
              <a:rPr lang="en-IE" sz="2200" b="1" smtClean="0">
                <a:solidFill>
                  <a:srgbClr val="F2F2F2"/>
                </a:solidFill>
                <a:latin typeface="Arial" charset="0"/>
              </a:rPr>
              <a:t>Nigg Bay suffers from large quantity of debris and low water quality</a:t>
            </a:r>
          </a:p>
          <a:p>
            <a:pPr marL="180975" indent="-180975" eaLnBrk="1" hangingPunct="1">
              <a:lnSpc>
                <a:spcPct val="80000"/>
              </a:lnSpc>
              <a:spcBef>
                <a:spcPct val="75000"/>
              </a:spcBef>
              <a:buClr>
                <a:srgbClr val="0000FF"/>
              </a:buClr>
              <a:buFontTx/>
              <a:buChar char="•"/>
            </a:pPr>
            <a:r>
              <a:rPr lang="en-IE" sz="2200" b="1" smtClean="0">
                <a:solidFill>
                  <a:srgbClr val="F2F2F2"/>
                </a:solidFill>
                <a:latin typeface="Arial" charset="0"/>
              </a:rPr>
              <a:t>Sewage treatment plant and landfill located on or near Nigg Bay</a:t>
            </a:r>
          </a:p>
          <a:p>
            <a:pPr marL="180975" indent="-180975" eaLnBrk="1" hangingPunct="1">
              <a:lnSpc>
                <a:spcPct val="80000"/>
              </a:lnSpc>
              <a:buFont typeface="Arial" charset="0"/>
              <a:buNone/>
            </a:pPr>
            <a:endParaRPr lang="en-US" sz="2200" smtClean="0"/>
          </a:p>
        </p:txBody>
      </p:sp>
      <p:pic>
        <p:nvPicPr>
          <p:cNvPr id="17412" name="Content Placeholder 11" descr="nigg bay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43384" t="10226" r="11031" b="8591"/>
          <a:stretch>
            <a:fillRect/>
          </a:stretch>
        </p:blipFill>
        <p:spPr>
          <a:xfrm>
            <a:off x="5719763" y="1357313"/>
            <a:ext cx="3281362" cy="5251450"/>
          </a:xfrm>
        </p:spPr>
      </p:pic>
      <p:pic>
        <p:nvPicPr>
          <p:cNvPr id="17413" name="Picture 4" descr="SmallCrest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71438"/>
            <a:ext cx="7540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" descr="IMCORE_logo_colour_withname"/>
          <p:cNvPicPr>
            <a:picLocks noChangeAspect="1" noChangeArrowheads="1"/>
          </p:cNvPicPr>
          <p:nvPr/>
        </p:nvPicPr>
        <p:blipFill>
          <a:blip r:embed="rId5"/>
          <a:srcRect l="-2602" t="-6432" r="-1733" b="8574"/>
          <a:stretch>
            <a:fillRect/>
          </a:stretch>
        </p:blipFill>
        <p:spPr bwMode="auto">
          <a:xfrm>
            <a:off x="142875" y="144463"/>
            <a:ext cx="12858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" descr="joint_signature_project_level_cmyk"/>
          <p:cNvPicPr>
            <a:picLocks noChangeAspect="1" noChangeArrowheads="1"/>
          </p:cNvPicPr>
          <p:nvPr/>
        </p:nvPicPr>
        <p:blipFill>
          <a:blip r:embed="rId6"/>
          <a:srcRect l="47031" t="29395" r="17636" b="29395"/>
          <a:stretch>
            <a:fillRect/>
          </a:stretch>
        </p:blipFill>
        <p:spPr bwMode="auto">
          <a:xfrm>
            <a:off x="1500188" y="36513"/>
            <a:ext cx="5524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p-18554.jpg"/>
          <p:cNvPicPr>
            <a:picLocks noChangeAspect="1"/>
          </p:cNvPicPr>
          <p:nvPr/>
        </p:nvPicPr>
        <p:blipFill>
          <a:blip r:embed="rId7"/>
          <a:srcRect l="2835" t="25513" r="3780" b="34961"/>
          <a:stretch>
            <a:fillRect/>
          </a:stretch>
        </p:blipFill>
        <p:spPr bwMode="auto">
          <a:xfrm>
            <a:off x="7143750" y="142875"/>
            <a:ext cx="10715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reeform 19"/>
          <p:cNvSpPr/>
          <p:nvPr/>
        </p:nvSpPr>
        <p:spPr>
          <a:xfrm>
            <a:off x="7491413" y="4062413"/>
            <a:ext cx="1223962" cy="785812"/>
          </a:xfrm>
          <a:custGeom>
            <a:avLst/>
            <a:gdLst>
              <a:gd name="connsiteX0" fmla="*/ 28639 w 1223291"/>
              <a:gd name="connsiteY0" fmla="*/ 276672 h 786547"/>
              <a:gd name="connsiteX1" fmla="*/ 83871 w 1223291"/>
              <a:gd name="connsiteY1" fmla="*/ 178482 h 786547"/>
              <a:gd name="connsiteX2" fmla="*/ 169788 w 1223291"/>
              <a:gd name="connsiteY2" fmla="*/ 144729 h 786547"/>
              <a:gd name="connsiteX3" fmla="*/ 310937 w 1223291"/>
              <a:gd name="connsiteY3" fmla="*/ 144729 h 786547"/>
              <a:gd name="connsiteX4" fmla="*/ 593235 w 1223291"/>
              <a:gd name="connsiteY4" fmla="*/ 135523 h 786547"/>
              <a:gd name="connsiteX5" fmla="*/ 663809 w 1223291"/>
              <a:gd name="connsiteY5" fmla="*/ 89496 h 786547"/>
              <a:gd name="connsiteX6" fmla="*/ 715973 w 1223291"/>
              <a:gd name="connsiteY6" fmla="*/ 52675 h 786547"/>
              <a:gd name="connsiteX7" fmla="*/ 765068 w 1223291"/>
              <a:gd name="connsiteY7" fmla="*/ 37333 h 786547"/>
              <a:gd name="connsiteX8" fmla="*/ 820300 w 1223291"/>
              <a:gd name="connsiteY8" fmla="*/ 31196 h 786547"/>
              <a:gd name="connsiteX9" fmla="*/ 847916 w 1223291"/>
              <a:gd name="connsiteY9" fmla="*/ 6648 h 786547"/>
              <a:gd name="connsiteX10" fmla="*/ 906217 w 1223291"/>
              <a:gd name="connsiteY10" fmla="*/ 3580 h 786547"/>
              <a:gd name="connsiteX11" fmla="*/ 964518 w 1223291"/>
              <a:gd name="connsiteY11" fmla="*/ 6648 h 786547"/>
              <a:gd name="connsiteX12" fmla="*/ 1041229 w 1223291"/>
              <a:gd name="connsiteY12" fmla="*/ 43470 h 786547"/>
              <a:gd name="connsiteX13" fmla="*/ 1059640 w 1223291"/>
              <a:gd name="connsiteY13" fmla="*/ 64949 h 786547"/>
              <a:gd name="connsiteX14" fmla="*/ 1050435 w 1223291"/>
              <a:gd name="connsiteY14" fmla="*/ 110976 h 786547"/>
              <a:gd name="connsiteX15" fmla="*/ 1050435 w 1223291"/>
              <a:gd name="connsiteY15" fmla="*/ 138592 h 786547"/>
              <a:gd name="connsiteX16" fmla="*/ 1093393 w 1223291"/>
              <a:gd name="connsiteY16" fmla="*/ 126318 h 786547"/>
              <a:gd name="connsiteX17" fmla="*/ 1124078 w 1223291"/>
              <a:gd name="connsiteY17" fmla="*/ 98702 h 786547"/>
              <a:gd name="connsiteX18" fmla="*/ 1179310 w 1223291"/>
              <a:gd name="connsiteY18" fmla="*/ 104839 h 786547"/>
              <a:gd name="connsiteX19" fmla="*/ 1216131 w 1223291"/>
              <a:gd name="connsiteY19" fmla="*/ 163139 h 786547"/>
              <a:gd name="connsiteX20" fmla="*/ 1219200 w 1223291"/>
              <a:gd name="connsiteY20" fmla="*/ 203029 h 786547"/>
              <a:gd name="connsiteX21" fmla="*/ 1191584 w 1223291"/>
              <a:gd name="connsiteY21" fmla="*/ 245988 h 786547"/>
              <a:gd name="connsiteX22" fmla="*/ 1117941 w 1223291"/>
              <a:gd name="connsiteY22" fmla="*/ 249056 h 786547"/>
              <a:gd name="connsiteX23" fmla="*/ 1068845 w 1223291"/>
              <a:gd name="connsiteY23" fmla="*/ 285878 h 786547"/>
              <a:gd name="connsiteX24" fmla="*/ 1019750 w 1223291"/>
              <a:gd name="connsiteY24" fmla="*/ 301220 h 786547"/>
              <a:gd name="connsiteX25" fmla="*/ 955312 w 1223291"/>
              <a:gd name="connsiteY25" fmla="*/ 295083 h 786547"/>
              <a:gd name="connsiteX26" fmla="*/ 933833 w 1223291"/>
              <a:gd name="connsiteY26" fmla="*/ 322699 h 786547"/>
              <a:gd name="connsiteX27" fmla="*/ 915422 w 1223291"/>
              <a:gd name="connsiteY27" fmla="*/ 362589 h 786547"/>
              <a:gd name="connsiteX28" fmla="*/ 912354 w 1223291"/>
              <a:gd name="connsiteY28" fmla="*/ 423958 h 786547"/>
              <a:gd name="connsiteX29" fmla="*/ 915422 w 1223291"/>
              <a:gd name="connsiteY29" fmla="*/ 494533 h 786547"/>
              <a:gd name="connsiteX30" fmla="*/ 936902 w 1223291"/>
              <a:gd name="connsiteY30" fmla="*/ 549765 h 786547"/>
              <a:gd name="connsiteX31" fmla="*/ 1010545 w 1223291"/>
              <a:gd name="connsiteY31" fmla="*/ 562039 h 786547"/>
              <a:gd name="connsiteX32" fmla="*/ 1139420 w 1223291"/>
              <a:gd name="connsiteY32" fmla="*/ 595792 h 786547"/>
              <a:gd name="connsiteX33" fmla="*/ 1163967 w 1223291"/>
              <a:gd name="connsiteY33" fmla="*/ 660229 h 786547"/>
              <a:gd name="connsiteX34" fmla="*/ 1096461 w 1223291"/>
              <a:gd name="connsiteY34" fmla="*/ 721598 h 786547"/>
              <a:gd name="connsiteX35" fmla="*/ 1062708 w 1223291"/>
              <a:gd name="connsiteY35" fmla="*/ 767625 h 786547"/>
              <a:gd name="connsiteX36" fmla="*/ 946107 w 1223291"/>
              <a:gd name="connsiteY36" fmla="*/ 608066 h 786547"/>
              <a:gd name="connsiteX37" fmla="*/ 823369 w 1223291"/>
              <a:gd name="connsiteY37" fmla="*/ 540560 h 786547"/>
              <a:gd name="connsiteX38" fmla="*/ 602440 w 1223291"/>
              <a:gd name="connsiteY38" fmla="*/ 516012 h 786547"/>
              <a:gd name="connsiteX39" fmla="*/ 461291 w 1223291"/>
              <a:gd name="connsiteY39" fmla="*/ 565107 h 786547"/>
              <a:gd name="connsiteX40" fmla="*/ 252636 w 1223291"/>
              <a:gd name="connsiteY40" fmla="*/ 654092 h 786547"/>
              <a:gd name="connsiteX41" fmla="*/ 83871 w 1223291"/>
              <a:gd name="connsiteY41" fmla="*/ 641819 h 786547"/>
              <a:gd name="connsiteX42" fmla="*/ 10228 w 1223291"/>
              <a:gd name="connsiteY42" fmla="*/ 473054 h 786547"/>
              <a:gd name="connsiteX43" fmla="*/ 22502 w 1223291"/>
              <a:gd name="connsiteY43" fmla="*/ 359521 h 786547"/>
              <a:gd name="connsiteX44" fmla="*/ 28639 w 1223291"/>
              <a:gd name="connsiteY44" fmla="*/ 276672 h 78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23291" h="786547">
                <a:moveTo>
                  <a:pt x="28639" y="276672"/>
                </a:moveTo>
                <a:cubicBezTo>
                  <a:pt x="38867" y="246499"/>
                  <a:pt x="60346" y="200473"/>
                  <a:pt x="83871" y="178482"/>
                </a:cubicBezTo>
                <a:cubicBezTo>
                  <a:pt x="107396" y="156491"/>
                  <a:pt x="131944" y="150354"/>
                  <a:pt x="169788" y="144729"/>
                </a:cubicBezTo>
                <a:cubicBezTo>
                  <a:pt x="207632" y="139104"/>
                  <a:pt x="240363" y="146263"/>
                  <a:pt x="310937" y="144729"/>
                </a:cubicBezTo>
                <a:cubicBezTo>
                  <a:pt x="381511" y="143195"/>
                  <a:pt x="534423" y="144729"/>
                  <a:pt x="593235" y="135523"/>
                </a:cubicBezTo>
                <a:cubicBezTo>
                  <a:pt x="652047" y="126318"/>
                  <a:pt x="643353" y="103304"/>
                  <a:pt x="663809" y="89496"/>
                </a:cubicBezTo>
                <a:cubicBezTo>
                  <a:pt x="684265" y="75688"/>
                  <a:pt x="699097" y="61369"/>
                  <a:pt x="715973" y="52675"/>
                </a:cubicBezTo>
                <a:cubicBezTo>
                  <a:pt x="732850" y="43981"/>
                  <a:pt x="747680" y="40913"/>
                  <a:pt x="765068" y="37333"/>
                </a:cubicBezTo>
                <a:cubicBezTo>
                  <a:pt x="782456" y="33753"/>
                  <a:pt x="806492" y="36310"/>
                  <a:pt x="820300" y="31196"/>
                </a:cubicBezTo>
                <a:cubicBezTo>
                  <a:pt x="834108" y="26082"/>
                  <a:pt x="833597" y="11251"/>
                  <a:pt x="847916" y="6648"/>
                </a:cubicBezTo>
                <a:cubicBezTo>
                  <a:pt x="862236" y="2045"/>
                  <a:pt x="886783" y="3580"/>
                  <a:pt x="906217" y="3580"/>
                </a:cubicBezTo>
                <a:cubicBezTo>
                  <a:pt x="925651" y="3580"/>
                  <a:pt x="942016" y="0"/>
                  <a:pt x="964518" y="6648"/>
                </a:cubicBezTo>
                <a:cubicBezTo>
                  <a:pt x="987020" y="13296"/>
                  <a:pt x="1025375" y="33753"/>
                  <a:pt x="1041229" y="43470"/>
                </a:cubicBezTo>
                <a:cubicBezTo>
                  <a:pt x="1057083" y="53187"/>
                  <a:pt x="1058106" y="53698"/>
                  <a:pt x="1059640" y="64949"/>
                </a:cubicBezTo>
                <a:cubicBezTo>
                  <a:pt x="1061174" y="76200"/>
                  <a:pt x="1051969" y="98702"/>
                  <a:pt x="1050435" y="110976"/>
                </a:cubicBezTo>
                <a:cubicBezTo>
                  <a:pt x="1048901" y="123250"/>
                  <a:pt x="1043275" y="136035"/>
                  <a:pt x="1050435" y="138592"/>
                </a:cubicBezTo>
                <a:cubicBezTo>
                  <a:pt x="1057595" y="141149"/>
                  <a:pt x="1081119" y="132966"/>
                  <a:pt x="1093393" y="126318"/>
                </a:cubicBezTo>
                <a:cubicBezTo>
                  <a:pt x="1105667" y="119670"/>
                  <a:pt x="1109759" y="102282"/>
                  <a:pt x="1124078" y="98702"/>
                </a:cubicBezTo>
                <a:cubicBezTo>
                  <a:pt x="1138397" y="95122"/>
                  <a:pt x="1163968" y="94100"/>
                  <a:pt x="1179310" y="104839"/>
                </a:cubicBezTo>
                <a:cubicBezTo>
                  <a:pt x="1194652" y="115578"/>
                  <a:pt x="1209483" y="146774"/>
                  <a:pt x="1216131" y="163139"/>
                </a:cubicBezTo>
                <a:cubicBezTo>
                  <a:pt x="1222779" y="179504"/>
                  <a:pt x="1223291" y="189221"/>
                  <a:pt x="1219200" y="203029"/>
                </a:cubicBezTo>
                <a:cubicBezTo>
                  <a:pt x="1215109" y="216837"/>
                  <a:pt x="1208460" y="238317"/>
                  <a:pt x="1191584" y="245988"/>
                </a:cubicBezTo>
                <a:cubicBezTo>
                  <a:pt x="1174708" y="253659"/>
                  <a:pt x="1138397" y="242408"/>
                  <a:pt x="1117941" y="249056"/>
                </a:cubicBezTo>
                <a:cubicBezTo>
                  <a:pt x="1097485" y="255704"/>
                  <a:pt x="1085210" y="277184"/>
                  <a:pt x="1068845" y="285878"/>
                </a:cubicBezTo>
                <a:cubicBezTo>
                  <a:pt x="1052480" y="294572"/>
                  <a:pt x="1038672" y="299686"/>
                  <a:pt x="1019750" y="301220"/>
                </a:cubicBezTo>
                <a:cubicBezTo>
                  <a:pt x="1000828" y="302754"/>
                  <a:pt x="969631" y="291503"/>
                  <a:pt x="955312" y="295083"/>
                </a:cubicBezTo>
                <a:cubicBezTo>
                  <a:pt x="940993" y="298663"/>
                  <a:pt x="940481" y="311448"/>
                  <a:pt x="933833" y="322699"/>
                </a:cubicBezTo>
                <a:cubicBezTo>
                  <a:pt x="927185" y="333950"/>
                  <a:pt x="919002" y="345713"/>
                  <a:pt x="915422" y="362589"/>
                </a:cubicBezTo>
                <a:cubicBezTo>
                  <a:pt x="911842" y="379466"/>
                  <a:pt x="912354" y="401967"/>
                  <a:pt x="912354" y="423958"/>
                </a:cubicBezTo>
                <a:cubicBezTo>
                  <a:pt x="912354" y="445949"/>
                  <a:pt x="911331" y="473565"/>
                  <a:pt x="915422" y="494533"/>
                </a:cubicBezTo>
                <a:cubicBezTo>
                  <a:pt x="919513" y="515501"/>
                  <a:pt x="921048" y="538514"/>
                  <a:pt x="936902" y="549765"/>
                </a:cubicBezTo>
                <a:cubicBezTo>
                  <a:pt x="952756" y="561016"/>
                  <a:pt x="976792" y="554368"/>
                  <a:pt x="1010545" y="562039"/>
                </a:cubicBezTo>
                <a:cubicBezTo>
                  <a:pt x="1044298" y="569710"/>
                  <a:pt x="1113850" y="579427"/>
                  <a:pt x="1139420" y="595792"/>
                </a:cubicBezTo>
                <a:cubicBezTo>
                  <a:pt x="1164990" y="612157"/>
                  <a:pt x="1171127" y="639261"/>
                  <a:pt x="1163967" y="660229"/>
                </a:cubicBezTo>
                <a:cubicBezTo>
                  <a:pt x="1156807" y="681197"/>
                  <a:pt x="1113337" y="703699"/>
                  <a:pt x="1096461" y="721598"/>
                </a:cubicBezTo>
                <a:cubicBezTo>
                  <a:pt x="1079585" y="739497"/>
                  <a:pt x="1087767" y="786547"/>
                  <a:pt x="1062708" y="767625"/>
                </a:cubicBezTo>
                <a:cubicBezTo>
                  <a:pt x="1037649" y="748703"/>
                  <a:pt x="985997" y="645910"/>
                  <a:pt x="946107" y="608066"/>
                </a:cubicBezTo>
                <a:cubicBezTo>
                  <a:pt x="906217" y="570222"/>
                  <a:pt x="880647" y="555902"/>
                  <a:pt x="823369" y="540560"/>
                </a:cubicBezTo>
                <a:cubicBezTo>
                  <a:pt x="766091" y="525218"/>
                  <a:pt x="662786" y="511921"/>
                  <a:pt x="602440" y="516012"/>
                </a:cubicBezTo>
                <a:cubicBezTo>
                  <a:pt x="542094" y="520103"/>
                  <a:pt x="519592" y="542094"/>
                  <a:pt x="461291" y="565107"/>
                </a:cubicBezTo>
                <a:cubicBezTo>
                  <a:pt x="402990" y="588120"/>
                  <a:pt x="315539" y="641307"/>
                  <a:pt x="252636" y="654092"/>
                </a:cubicBezTo>
                <a:cubicBezTo>
                  <a:pt x="189733" y="666877"/>
                  <a:pt x="124272" y="671992"/>
                  <a:pt x="83871" y="641819"/>
                </a:cubicBezTo>
                <a:cubicBezTo>
                  <a:pt x="43470" y="611646"/>
                  <a:pt x="20456" y="520104"/>
                  <a:pt x="10228" y="473054"/>
                </a:cubicBezTo>
                <a:cubicBezTo>
                  <a:pt x="0" y="426004"/>
                  <a:pt x="18922" y="391740"/>
                  <a:pt x="22502" y="359521"/>
                </a:cubicBezTo>
                <a:cubicBezTo>
                  <a:pt x="26082" y="327302"/>
                  <a:pt x="18411" y="306845"/>
                  <a:pt x="28639" y="276672"/>
                </a:cubicBezTo>
                <a:close/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0800000">
            <a:off x="8643938" y="4357688"/>
            <a:ext cx="334962" cy="2857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4213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66FF"/>
                </a:solidFill>
              </a:rPr>
              <a:t>Study Site Presentation </a:t>
            </a:r>
            <a:r>
              <a:rPr lang="en-GB" sz="2400" dirty="0">
                <a:solidFill>
                  <a:srgbClr val="0066FF"/>
                </a:solidFill>
              </a:rPr>
              <a:t>– </a:t>
            </a:r>
            <a:r>
              <a:rPr lang="en-GB" sz="2400" b="1" dirty="0">
                <a:solidFill>
                  <a:srgbClr val="0066FF"/>
                </a:solidFill>
              </a:rPr>
              <a:t>NIGG BAY</a:t>
            </a:r>
            <a:endParaRPr lang="en-US" sz="2400" b="1" dirty="0">
              <a:solidFill>
                <a:srgbClr val="0066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0063" y="857250"/>
            <a:ext cx="8229600" cy="774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Torry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Regeneration Project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9459" name="Picture 4" descr="SmallCres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71438"/>
            <a:ext cx="7540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0" descr="IMCORE_logo_colour_withname"/>
          <p:cNvPicPr>
            <a:picLocks noChangeAspect="1" noChangeArrowheads="1"/>
          </p:cNvPicPr>
          <p:nvPr/>
        </p:nvPicPr>
        <p:blipFill>
          <a:blip r:embed="rId4"/>
          <a:srcRect l="-2602" t="-6432" r="-1733" b="8574"/>
          <a:stretch>
            <a:fillRect/>
          </a:stretch>
        </p:blipFill>
        <p:spPr bwMode="auto">
          <a:xfrm>
            <a:off x="142875" y="144463"/>
            <a:ext cx="12858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joint_signature_project_level_cmyk"/>
          <p:cNvPicPr>
            <a:picLocks noChangeAspect="1" noChangeArrowheads="1"/>
          </p:cNvPicPr>
          <p:nvPr/>
        </p:nvPicPr>
        <p:blipFill>
          <a:blip r:embed="rId5"/>
          <a:srcRect l="47031" t="29395" r="17636" b="29395"/>
          <a:stretch>
            <a:fillRect/>
          </a:stretch>
        </p:blipFill>
        <p:spPr bwMode="auto">
          <a:xfrm>
            <a:off x="1500188" y="36513"/>
            <a:ext cx="5524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p-18554.jpg"/>
          <p:cNvPicPr>
            <a:picLocks noChangeAspect="1"/>
          </p:cNvPicPr>
          <p:nvPr/>
        </p:nvPicPr>
        <p:blipFill>
          <a:blip r:embed="rId6"/>
          <a:srcRect l="2835" t="25513" r="3780" b="34961"/>
          <a:stretch>
            <a:fillRect/>
          </a:stretch>
        </p:blipFill>
        <p:spPr bwMode="auto">
          <a:xfrm>
            <a:off x="7143750" y="142875"/>
            <a:ext cx="10715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Content Placeholder 21" descr="DSC01707.JPG"/>
          <p:cNvPicPr>
            <a:picLocks noGrp="1" noChangeAspect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>
          <a:xfrm>
            <a:off x="4572000" y="2571750"/>
            <a:ext cx="4375150" cy="2928938"/>
          </a:xfrm>
          <a:ln w="38100">
            <a:solidFill>
              <a:schemeClr val="bg1"/>
            </a:solidFill>
          </a:ln>
        </p:spPr>
      </p:pic>
      <p:pic>
        <p:nvPicPr>
          <p:cNvPr id="23" name="Content Placeholder 6" descr="Daytrippers at The Bay of Nigg, Aberdeen, 1934.jpg"/>
          <p:cNvPicPr>
            <a:picLocks noGrp="1" noChangeAspect="1"/>
          </p:cNvPicPr>
          <p:nvPr>
            <p:ph sz="half" idx="1"/>
          </p:nvPr>
        </p:nvPicPr>
        <p:blipFill>
          <a:blip r:embed="rId8"/>
          <a:srcRect/>
          <a:stretch>
            <a:fillRect/>
          </a:stretch>
        </p:blipFill>
        <p:spPr>
          <a:xfrm>
            <a:off x="357188" y="2571750"/>
            <a:ext cx="4071937" cy="294322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857250" y="1857375"/>
            <a:ext cx="33575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err="1">
                <a:solidFill>
                  <a:schemeClr val="tx1">
                    <a:lumMod val="95000"/>
                  </a:schemeClr>
                </a:solidFill>
                <a:latin typeface="+mn-lt"/>
                <a:cs typeface="+mn-cs"/>
              </a:rPr>
              <a:t>Nigg</a:t>
            </a:r>
            <a:r>
              <a:rPr lang="en-GB" sz="3200" dirty="0">
                <a:solidFill>
                  <a:schemeClr val="tx1">
                    <a:lumMod val="95000"/>
                  </a:schemeClr>
                </a:solidFill>
                <a:latin typeface="+mn-lt"/>
                <a:cs typeface="+mn-cs"/>
              </a:rPr>
              <a:t> Bay in 1934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86375" y="1857375"/>
            <a:ext cx="29575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err="1">
                <a:solidFill>
                  <a:schemeClr val="tx1">
                    <a:lumMod val="95000"/>
                  </a:schemeClr>
                </a:solidFill>
                <a:latin typeface="+mn-lt"/>
                <a:cs typeface="+mn-cs"/>
              </a:rPr>
              <a:t>Nigg</a:t>
            </a:r>
            <a:r>
              <a:rPr lang="en-GB" sz="3200" dirty="0">
                <a:solidFill>
                  <a:schemeClr val="tx1">
                    <a:lumMod val="95000"/>
                  </a:schemeClr>
                </a:solidFill>
                <a:latin typeface="+mn-lt"/>
                <a:cs typeface="+mn-cs"/>
              </a:rPr>
              <a:t> Bay in 2009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4213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66FF"/>
                </a:solidFill>
              </a:rPr>
              <a:t>Study Site Presentation </a:t>
            </a:r>
            <a:r>
              <a:rPr lang="en-GB" sz="2400" dirty="0">
                <a:solidFill>
                  <a:srgbClr val="0066FF"/>
                </a:solidFill>
              </a:rPr>
              <a:t>– </a:t>
            </a:r>
            <a:r>
              <a:rPr lang="en-GB" sz="2400" b="1" dirty="0">
                <a:solidFill>
                  <a:srgbClr val="0066FF"/>
                </a:solidFill>
              </a:rPr>
              <a:t>NIGG BAY</a:t>
            </a:r>
            <a:endParaRPr lang="en-US" sz="2400" b="1" dirty="0">
              <a:solidFill>
                <a:srgbClr val="0066FF"/>
              </a:solidFill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46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Approaches to coastal management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507" name="Content Placeholder 22" descr="South Nigg Bay1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5705" t="7068" r="21658" b="7741"/>
          <a:stretch>
            <a:fillRect/>
          </a:stretch>
        </p:blipFill>
        <p:spPr>
          <a:xfrm>
            <a:off x="357188" y="1785938"/>
            <a:ext cx="3805237" cy="4357687"/>
          </a:xfrm>
        </p:spPr>
      </p:pic>
      <p:sp>
        <p:nvSpPr>
          <p:cNvPr id="21508" name="Content Placeholder 21"/>
          <p:cNvSpPr>
            <a:spLocks noGrp="1"/>
          </p:cNvSpPr>
          <p:nvPr>
            <p:ph sz="half" idx="2"/>
          </p:nvPr>
        </p:nvSpPr>
        <p:spPr>
          <a:xfrm>
            <a:off x="4214813" y="1428750"/>
            <a:ext cx="4929187" cy="5214938"/>
          </a:xfrm>
        </p:spPr>
        <p:txBody>
          <a:bodyPr/>
          <a:lstStyle/>
          <a:p>
            <a:pPr eaLnBrk="1" hangingPunct="1"/>
            <a:r>
              <a:rPr lang="en-GB" smtClean="0"/>
              <a:t>ACC and Univ. Of Aberdeen have collaborated since October 2007 on waterfront regeneration project</a:t>
            </a:r>
          </a:p>
          <a:p>
            <a:pPr eaLnBrk="1" hangingPunct="1"/>
            <a:r>
              <a:rPr lang="en-GB" smtClean="0"/>
              <a:t>Issues:</a:t>
            </a:r>
          </a:p>
          <a:p>
            <a:pPr lvl="1" eaLnBrk="1" hangingPunct="1"/>
            <a:r>
              <a:rPr lang="en-GB" smtClean="0"/>
              <a:t>Sea level rise</a:t>
            </a:r>
          </a:p>
          <a:p>
            <a:pPr lvl="1" eaLnBrk="1" hangingPunct="1"/>
            <a:r>
              <a:rPr lang="en-GB" smtClean="0"/>
              <a:t>Maritime education (lack of)</a:t>
            </a:r>
          </a:p>
          <a:p>
            <a:pPr lvl="1" eaLnBrk="1" hangingPunct="1"/>
            <a:r>
              <a:rPr lang="en-GB" smtClean="0"/>
              <a:t>Pollution</a:t>
            </a:r>
          </a:p>
          <a:p>
            <a:pPr lvl="1" eaLnBrk="1" hangingPunct="1"/>
            <a:r>
              <a:rPr lang="en-GB" smtClean="0"/>
              <a:t>Lack of data</a:t>
            </a:r>
          </a:p>
          <a:p>
            <a:pPr lvl="1" eaLnBrk="1" hangingPunct="1"/>
            <a:r>
              <a:rPr lang="en-GB" smtClean="0"/>
              <a:t>Lack of funding</a:t>
            </a:r>
          </a:p>
          <a:p>
            <a:pPr lvl="1" eaLnBrk="1" hangingPunct="1"/>
            <a:r>
              <a:rPr lang="en-GB" smtClean="0"/>
              <a:t>Local apathy to project</a:t>
            </a:r>
          </a:p>
          <a:p>
            <a:pPr eaLnBrk="1" hangingPunct="1"/>
            <a:endParaRPr lang="en-GB" smtClean="0"/>
          </a:p>
          <a:p>
            <a:pPr lvl="1" eaLnBrk="1" hangingPunct="1"/>
            <a:endParaRPr lang="en-GB" smtClean="0"/>
          </a:p>
          <a:p>
            <a:pPr eaLnBrk="1" hangingPunct="1"/>
            <a:endParaRPr lang="en-US" smtClean="0"/>
          </a:p>
        </p:txBody>
      </p:sp>
      <p:pic>
        <p:nvPicPr>
          <p:cNvPr id="21509" name="Picture 4" descr="SmallCrest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71438"/>
            <a:ext cx="7540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0" descr="IMCORE_logo_colour_withname"/>
          <p:cNvPicPr>
            <a:picLocks noChangeAspect="1" noChangeArrowheads="1"/>
          </p:cNvPicPr>
          <p:nvPr/>
        </p:nvPicPr>
        <p:blipFill>
          <a:blip r:embed="rId5"/>
          <a:srcRect l="-2602" t="-6432" r="-1733" b="8574"/>
          <a:stretch>
            <a:fillRect/>
          </a:stretch>
        </p:blipFill>
        <p:spPr bwMode="auto">
          <a:xfrm>
            <a:off x="142875" y="144463"/>
            <a:ext cx="12858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 descr="joint_signature_project_level_cmyk"/>
          <p:cNvPicPr>
            <a:picLocks noChangeAspect="1" noChangeArrowheads="1"/>
          </p:cNvPicPr>
          <p:nvPr/>
        </p:nvPicPr>
        <p:blipFill>
          <a:blip r:embed="rId6"/>
          <a:srcRect l="47031" t="29395" r="17636" b="29395"/>
          <a:stretch>
            <a:fillRect/>
          </a:stretch>
        </p:blipFill>
        <p:spPr bwMode="auto">
          <a:xfrm>
            <a:off x="1500188" y="36513"/>
            <a:ext cx="5524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p-18554.jpg"/>
          <p:cNvPicPr>
            <a:picLocks noChangeAspect="1"/>
          </p:cNvPicPr>
          <p:nvPr/>
        </p:nvPicPr>
        <p:blipFill>
          <a:blip r:embed="rId7"/>
          <a:srcRect l="2835" t="25513" r="3780" b="34961"/>
          <a:stretch>
            <a:fillRect/>
          </a:stretch>
        </p:blipFill>
        <p:spPr bwMode="auto">
          <a:xfrm>
            <a:off x="7143750" y="142875"/>
            <a:ext cx="10715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4213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66FF"/>
                </a:solidFill>
              </a:rPr>
              <a:t>Study Site Presentation </a:t>
            </a:r>
            <a:r>
              <a:rPr lang="en-GB" sz="2400" dirty="0">
                <a:solidFill>
                  <a:srgbClr val="0066FF"/>
                </a:solidFill>
              </a:rPr>
              <a:t>– </a:t>
            </a:r>
            <a:r>
              <a:rPr lang="en-GB" sz="2400" b="1" dirty="0">
                <a:solidFill>
                  <a:srgbClr val="0066FF"/>
                </a:solidFill>
              </a:rPr>
              <a:t>NIGG BAY</a:t>
            </a:r>
            <a:endParaRPr lang="en-US" sz="2400" b="1" dirty="0">
              <a:solidFill>
                <a:srgbClr val="0066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Drivers for climate change and related issues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555" name="Content Placeholder 10"/>
          <p:cNvSpPr>
            <a:spLocks noGrp="1"/>
          </p:cNvSpPr>
          <p:nvPr>
            <p:ph idx="1"/>
          </p:nvPr>
        </p:nvSpPr>
        <p:spPr>
          <a:xfrm>
            <a:off x="285750" y="1357313"/>
            <a:ext cx="8643938" cy="5214937"/>
          </a:xfrm>
        </p:spPr>
        <p:txBody>
          <a:bodyPr/>
          <a:lstStyle/>
          <a:p>
            <a:pPr eaLnBrk="1" hangingPunct="1"/>
            <a:r>
              <a:rPr lang="en-GB" smtClean="0"/>
              <a:t>Potential climate changes issues affecting Aberdeen and NE Scotland</a:t>
            </a:r>
          </a:p>
          <a:p>
            <a:pPr lvl="1" eaLnBrk="1" hangingPunct="1"/>
            <a:r>
              <a:rPr lang="en-GB" smtClean="0"/>
              <a:t>Sea level rise, biodiversity, health, economics, changes in sea surface temperature and currents</a:t>
            </a:r>
          </a:p>
          <a:p>
            <a:pPr lvl="1" eaLnBrk="1" hangingPunct="1"/>
            <a:r>
              <a:rPr lang="en-GB" smtClean="0"/>
              <a:t>Two most significant climate change issues affecting regeneration project is increased storm activity = increased pollution incidents; and effect on North Atlantic Drift</a:t>
            </a:r>
          </a:p>
          <a:p>
            <a:pPr eaLnBrk="1" hangingPunct="1"/>
            <a:r>
              <a:rPr lang="en-GB" smtClean="0"/>
              <a:t>Effects of climate change will factor in spatial planning and location of project features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US" smtClean="0"/>
          </a:p>
        </p:txBody>
      </p:sp>
      <p:pic>
        <p:nvPicPr>
          <p:cNvPr id="23556" name="Picture 4" descr="SmallCres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71438"/>
            <a:ext cx="7540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0" descr="IMCORE_logo_colour_withname"/>
          <p:cNvPicPr>
            <a:picLocks noChangeAspect="1" noChangeArrowheads="1"/>
          </p:cNvPicPr>
          <p:nvPr/>
        </p:nvPicPr>
        <p:blipFill>
          <a:blip r:embed="rId4"/>
          <a:srcRect l="-2602" t="-6432" r="-1733" b="8574"/>
          <a:stretch>
            <a:fillRect/>
          </a:stretch>
        </p:blipFill>
        <p:spPr bwMode="auto">
          <a:xfrm>
            <a:off x="142875" y="144463"/>
            <a:ext cx="12858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joint_signature_project_level_cmyk"/>
          <p:cNvPicPr>
            <a:picLocks noChangeAspect="1" noChangeArrowheads="1"/>
          </p:cNvPicPr>
          <p:nvPr/>
        </p:nvPicPr>
        <p:blipFill>
          <a:blip r:embed="rId5"/>
          <a:srcRect l="47031" t="29395" r="17636" b="29395"/>
          <a:stretch>
            <a:fillRect/>
          </a:stretch>
        </p:blipFill>
        <p:spPr bwMode="auto">
          <a:xfrm>
            <a:off x="1500188" y="36513"/>
            <a:ext cx="5524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 descr="p-18554.jpg"/>
          <p:cNvPicPr>
            <a:picLocks noChangeAspect="1"/>
          </p:cNvPicPr>
          <p:nvPr/>
        </p:nvPicPr>
        <p:blipFill>
          <a:blip r:embed="rId6"/>
          <a:srcRect l="2835" t="25513" r="3780" b="34961"/>
          <a:stretch>
            <a:fillRect/>
          </a:stretch>
        </p:blipFill>
        <p:spPr bwMode="auto">
          <a:xfrm>
            <a:off x="7143750" y="142875"/>
            <a:ext cx="10715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4213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66FF"/>
                </a:solidFill>
              </a:rPr>
              <a:t>Study Site Presentation </a:t>
            </a:r>
            <a:r>
              <a:rPr lang="en-GB" sz="2400" dirty="0">
                <a:solidFill>
                  <a:srgbClr val="0066FF"/>
                </a:solidFill>
              </a:rPr>
              <a:t>– </a:t>
            </a:r>
            <a:r>
              <a:rPr lang="en-GB" sz="2400" b="1" dirty="0">
                <a:solidFill>
                  <a:srgbClr val="0066FF"/>
                </a:solidFill>
              </a:rPr>
              <a:t>NIGG BAY</a:t>
            </a:r>
            <a:endParaRPr lang="en-US" sz="2400" b="1" dirty="0">
              <a:solidFill>
                <a:srgbClr val="0066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Proposed project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5603" name="Picture 4" descr="SmallCres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71438"/>
            <a:ext cx="7540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0" descr="IMCORE_logo_colour_withname"/>
          <p:cNvPicPr>
            <a:picLocks noChangeAspect="1" noChangeArrowheads="1"/>
          </p:cNvPicPr>
          <p:nvPr/>
        </p:nvPicPr>
        <p:blipFill>
          <a:blip r:embed="rId4"/>
          <a:srcRect l="-2602" t="-6432" r="-1733" b="8574"/>
          <a:stretch>
            <a:fillRect/>
          </a:stretch>
        </p:blipFill>
        <p:spPr bwMode="auto">
          <a:xfrm>
            <a:off x="142875" y="144463"/>
            <a:ext cx="12858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9" descr="joint_signature_project_level_cmyk"/>
          <p:cNvPicPr>
            <a:picLocks noChangeAspect="1" noChangeArrowheads="1"/>
          </p:cNvPicPr>
          <p:nvPr/>
        </p:nvPicPr>
        <p:blipFill>
          <a:blip r:embed="rId5"/>
          <a:srcRect l="47031" t="29395" r="17636" b="29395"/>
          <a:stretch>
            <a:fillRect/>
          </a:stretch>
        </p:blipFill>
        <p:spPr bwMode="auto">
          <a:xfrm>
            <a:off x="1500188" y="36513"/>
            <a:ext cx="5524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8" descr="p-18554.jpg"/>
          <p:cNvPicPr>
            <a:picLocks noChangeAspect="1"/>
          </p:cNvPicPr>
          <p:nvPr/>
        </p:nvPicPr>
        <p:blipFill>
          <a:blip r:embed="rId6"/>
          <a:srcRect l="2835" t="25513" r="3780" b="34961"/>
          <a:stretch>
            <a:fillRect/>
          </a:stretch>
        </p:blipFill>
        <p:spPr bwMode="auto">
          <a:xfrm>
            <a:off x="7143750" y="142875"/>
            <a:ext cx="10715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Content Placeholder 3" descr="University plan 2.bmp"/>
          <p:cNvPicPr>
            <a:picLocks noGrp="1" noChangeAspect="1"/>
          </p:cNvPicPr>
          <p:nvPr>
            <p:ph idx="1"/>
          </p:nvPr>
        </p:nvPicPr>
        <p:blipFill>
          <a:blip r:embed="rId7"/>
          <a:srcRect t="-2522" r="18921" b="11351"/>
          <a:stretch>
            <a:fillRect/>
          </a:stretch>
        </p:blipFill>
        <p:spPr>
          <a:xfrm>
            <a:off x="714348" y="1593721"/>
            <a:ext cx="7693864" cy="4807087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4213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66FF"/>
                </a:solidFill>
              </a:rPr>
              <a:t>Study Site Presentation </a:t>
            </a:r>
            <a:r>
              <a:rPr lang="en-GB" sz="2400" dirty="0">
                <a:solidFill>
                  <a:srgbClr val="0066FF"/>
                </a:solidFill>
              </a:rPr>
              <a:t>– </a:t>
            </a:r>
            <a:r>
              <a:rPr lang="en-GB" sz="2400" b="1" dirty="0">
                <a:solidFill>
                  <a:srgbClr val="0066FF"/>
                </a:solidFill>
              </a:rPr>
              <a:t>NIGG BAY</a:t>
            </a:r>
            <a:endParaRPr lang="en-US" sz="2400" b="1" dirty="0">
              <a:solidFill>
                <a:srgbClr val="0066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Drivers for climate change and related issues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2149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Wave buoy at </a:t>
            </a:r>
            <a:r>
              <a:rPr lang="en-GB" dirty="0" err="1" smtClean="0"/>
              <a:t>Nigg</a:t>
            </a:r>
            <a:r>
              <a:rPr lang="en-GB" dirty="0" smtClean="0"/>
              <a:t> Bay to collect data on wave energy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Ultimate goal of project is to establish Marine/Coastal Resource Centre at </a:t>
            </a:r>
            <a:r>
              <a:rPr lang="en-GB" dirty="0" err="1" smtClean="0"/>
              <a:t>Nigg</a:t>
            </a:r>
            <a:r>
              <a:rPr lang="en-GB" dirty="0" smtClean="0"/>
              <a:t> Bay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Planning for climate change will be featured in educational courses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Possible sea level rise will inform placement of structures around </a:t>
            </a:r>
            <a:r>
              <a:rPr lang="en-GB" dirty="0" err="1" smtClean="0"/>
              <a:t>Nigg</a:t>
            </a:r>
            <a:r>
              <a:rPr lang="en-GB" dirty="0" smtClean="0"/>
              <a:t> Bay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Issues: Impacts of climate change sometimes viewed as too speculative to warrant serious consideration in planning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7652" name="Picture 4" descr="SmallCres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71438"/>
            <a:ext cx="7540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0" descr="IMCORE_logo_colour_withname"/>
          <p:cNvPicPr>
            <a:picLocks noChangeAspect="1" noChangeArrowheads="1"/>
          </p:cNvPicPr>
          <p:nvPr/>
        </p:nvPicPr>
        <p:blipFill>
          <a:blip r:embed="rId4"/>
          <a:srcRect l="-2602" t="-6432" r="-1733" b="8574"/>
          <a:stretch>
            <a:fillRect/>
          </a:stretch>
        </p:blipFill>
        <p:spPr bwMode="auto">
          <a:xfrm>
            <a:off x="142875" y="144463"/>
            <a:ext cx="12858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9" descr="joint_signature_project_level_cmyk"/>
          <p:cNvPicPr>
            <a:picLocks noChangeAspect="1" noChangeArrowheads="1"/>
          </p:cNvPicPr>
          <p:nvPr/>
        </p:nvPicPr>
        <p:blipFill>
          <a:blip r:embed="rId5"/>
          <a:srcRect l="47031" t="29395" r="17636" b="29395"/>
          <a:stretch>
            <a:fillRect/>
          </a:stretch>
        </p:blipFill>
        <p:spPr bwMode="auto">
          <a:xfrm>
            <a:off x="1500188" y="36513"/>
            <a:ext cx="5524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8" descr="p-18554.jpg"/>
          <p:cNvPicPr>
            <a:picLocks noChangeAspect="1"/>
          </p:cNvPicPr>
          <p:nvPr/>
        </p:nvPicPr>
        <p:blipFill>
          <a:blip r:embed="rId6"/>
          <a:srcRect l="2835" t="25513" r="3780" b="34961"/>
          <a:stretch>
            <a:fillRect/>
          </a:stretch>
        </p:blipFill>
        <p:spPr bwMode="auto">
          <a:xfrm>
            <a:off x="7143750" y="142875"/>
            <a:ext cx="10715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4213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66FF"/>
                </a:solidFill>
              </a:rPr>
              <a:t>Study Site Presentation </a:t>
            </a:r>
            <a:r>
              <a:rPr lang="en-GB" sz="2400" dirty="0">
                <a:solidFill>
                  <a:srgbClr val="0066FF"/>
                </a:solidFill>
              </a:rPr>
              <a:t>– </a:t>
            </a:r>
            <a:r>
              <a:rPr lang="en-GB" sz="2400" b="1" dirty="0">
                <a:solidFill>
                  <a:srgbClr val="0066FF"/>
                </a:solidFill>
              </a:rPr>
              <a:t>NIGG BAY</a:t>
            </a:r>
            <a:endParaRPr lang="en-US" sz="2400" b="1" dirty="0">
              <a:solidFill>
                <a:srgbClr val="0066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7858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Future scenario building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07206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Future scenarios for marine recreation are of primary importance to </a:t>
            </a:r>
            <a:r>
              <a:rPr lang="en-GB" dirty="0" err="1" smtClean="0"/>
              <a:t>Nigg</a:t>
            </a:r>
            <a:r>
              <a:rPr lang="en-GB" dirty="0" smtClean="0"/>
              <a:t> Bay project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Local issues/considerations: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Marine spatial planning, community involvement and participation, sustainability of project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Visualisation – GIS, Google Earth, Google Ocean, and VR simulations (Virtual Reality)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Local schoolchildren introduced to GIS and geospatial technologies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Goal is to educate new generation about spatial planning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 digital database and Internet GIS will be produced as component of Coastal Atlas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9700" name="Picture 4" descr="SmallCres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71438"/>
            <a:ext cx="7540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0" descr="IMCORE_logo_colour_withname"/>
          <p:cNvPicPr>
            <a:picLocks noChangeAspect="1" noChangeArrowheads="1"/>
          </p:cNvPicPr>
          <p:nvPr/>
        </p:nvPicPr>
        <p:blipFill>
          <a:blip r:embed="rId4"/>
          <a:srcRect l="-2602" t="-6432" r="-1733" b="8574"/>
          <a:stretch>
            <a:fillRect/>
          </a:stretch>
        </p:blipFill>
        <p:spPr bwMode="auto">
          <a:xfrm>
            <a:off x="142875" y="144463"/>
            <a:ext cx="12858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9" descr="joint_signature_project_level_cmyk"/>
          <p:cNvPicPr>
            <a:picLocks noChangeAspect="1" noChangeArrowheads="1"/>
          </p:cNvPicPr>
          <p:nvPr/>
        </p:nvPicPr>
        <p:blipFill>
          <a:blip r:embed="rId5"/>
          <a:srcRect l="47031" t="29395" r="17636" b="29395"/>
          <a:stretch>
            <a:fillRect/>
          </a:stretch>
        </p:blipFill>
        <p:spPr bwMode="auto">
          <a:xfrm>
            <a:off x="1500188" y="36513"/>
            <a:ext cx="5524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8" descr="p-18554.jpg"/>
          <p:cNvPicPr>
            <a:picLocks noChangeAspect="1"/>
          </p:cNvPicPr>
          <p:nvPr/>
        </p:nvPicPr>
        <p:blipFill>
          <a:blip r:embed="rId6"/>
          <a:srcRect l="2835" t="25513" r="3780" b="34961"/>
          <a:stretch>
            <a:fillRect/>
          </a:stretch>
        </p:blipFill>
        <p:spPr bwMode="auto">
          <a:xfrm>
            <a:off x="7143750" y="142875"/>
            <a:ext cx="10715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4213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66FF"/>
                </a:solidFill>
              </a:rPr>
              <a:t>Study Site Presentation </a:t>
            </a:r>
            <a:r>
              <a:rPr lang="en-GB" sz="2400" dirty="0">
                <a:solidFill>
                  <a:srgbClr val="0066FF"/>
                </a:solidFill>
              </a:rPr>
              <a:t>– </a:t>
            </a:r>
            <a:r>
              <a:rPr lang="en-GB" sz="2400" b="1" dirty="0">
                <a:solidFill>
                  <a:srgbClr val="0066FF"/>
                </a:solidFill>
              </a:rPr>
              <a:t>NIGG BAY</a:t>
            </a:r>
            <a:endParaRPr lang="en-US" sz="2400" b="1" dirty="0">
              <a:solidFill>
                <a:srgbClr val="0066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774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Learning to adapt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521493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The GIS and visualisation tools will be used in future workshops devoted to project planning and adaptation.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University of Aberdeen has produced maps and other visualisations for workshops and committee meetings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Aberdeen’s ECN has personnel with expertise in policy and legislation interpretation and available to consult with other partners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Open to other sites’ experiences relative to community participation and education on climate change issues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31748" name="Picture 4" descr="SmallCres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71438"/>
            <a:ext cx="7540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0" descr="IMCORE_logo_colour_withname"/>
          <p:cNvPicPr>
            <a:picLocks noChangeAspect="1" noChangeArrowheads="1"/>
          </p:cNvPicPr>
          <p:nvPr/>
        </p:nvPicPr>
        <p:blipFill>
          <a:blip r:embed="rId4"/>
          <a:srcRect l="-2602" t="-6432" r="-1733" b="8574"/>
          <a:stretch>
            <a:fillRect/>
          </a:stretch>
        </p:blipFill>
        <p:spPr bwMode="auto">
          <a:xfrm>
            <a:off x="142875" y="144463"/>
            <a:ext cx="12858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9" descr="joint_signature_project_level_cmyk"/>
          <p:cNvPicPr>
            <a:picLocks noChangeAspect="1" noChangeArrowheads="1"/>
          </p:cNvPicPr>
          <p:nvPr/>
        </p:nvPicPr>
        <p:blipFill>
          <a:blip r:embed="rId5"/>
          <a:srcRect l="47031" t="29395" r="17636" b="29395"/>
          <a:stretch>
            <a:fillRect/>
          </a:stretch>
        </p:blipFill>
        <p:spPr bwMode="auto">
          <a:xfrm>
            <a:off x="1500188" y="36513"/>
            <a:ext cx="5524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8" descr="p-18554.jpg"/>
          <p:cNvPicPr>
            <a:picLocks noChangeAspect="1"/>
          </p:cNvPicPr>
          <p:nvPr/>
        </p:nvPicPr>
        <p:blipFill>
          <a:blip r:embed="rId6"/>
          <a:srcRect l="2835" t="25513" r="3780" b="34961"/>
          <a:stretch>
            <a:fillRect/>
          </a:stretch>
        </p:blipFill>
        <p:spPr bwMode="auto">
          <a:xfrm>
            <a:off x="7143750" y="142875"/>
            <a:ext cx="10715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igg Ba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Nigg Bay</Template>
  <TotalTime>857</TotalTime>
  <Words>525</Words>
  <Application>Microsoft Office PowerPoint</Application>
  <PresentationFormat>On-screen Show (4:3)</PresentationFormat>
  <Paragraphs>85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Nigg Bay</vt:lpstr>
      <vt:lpstr>Slide 1</vt:lpstr>
      <vt:lpstr>Geographical location</vt:lpstr>
      <vt:lpstr>Torry Regeneration Project</vt:lpstr>
      <vt:lpstr>Approaches to coastal management</vt:lpstr>
      <vt:lpstr>Drivers for climate change and related issues</vt:lpstr>
      <vt:lpstr>Proposed project</vt:lpstr>
      <vt:lpstr>Drivers for climate change and related issues</vt:lpstr>
      <vt:lpstr>Future scenario building</vt:lpstr>
      <vt:lpstr>Learning to adapt</vt:lpstr>
      <vt:lpstr>Influencing change</vt:lpstr>
    </vt:vector>
  </TitlesOfParts>
  <Company>University of Aberdeen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geo569</dc:creator>
  <cp:lastModifiedBy>Barry J Bleichner</cp:lastModifiedBy>
  <cp:revision>93</cp:revision>
  <dcterms:created xsi:type="dcterms:W3CDTF">2009-05-04T13:40:57Z</dcterms:created>
  <dcterms:modified xsi:type="dcterms:W3CDTF">2009-05-12T06:21:15Z</dcterms:modified>
</cp:coreProperties>
</file>