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B6D270"/>
    <a:srgbClr val="3FAA22"/>
    <a:srgbClr val="FFFFFF"/>
    <a:srgbClr val="C4C9F4"/>
    <a:srgbClr val="DF86EE"/>
    <a:srgbClr val="9696DE"/>
    <a:srgbClr val="C5D2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B0585-163D-4E58-9285-91C50F57A5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38C-092C-4A23-B2C2-926CD6BAD2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5260-7E78-4514-9947-6423402B8D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477D-8796-4F70-8B36-3B37FC5B06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60C8-EAE5-40BA-A787-90D9EDD9DF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EA218-143A-4272-B772-33E6C0BEB2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5E0C2-CDCC-4901-9525-2800FE14E4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4181D-1839-4BEC-B5B5-2A6A69C576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20E9-D6A1-4F1A-AB50-336989241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01C9-4977-44F3-B701-76D4532E09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47B6-7957-403E-BC20-9AD88BBBD9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917ED-9593-4955-B5ED-07EC88359C3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N1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962025"/>
            <a:ext cx="9144000" cy="366713"/>
          </a:xfrm>
          <a:prstGeom prst="rect">
            <a:avLst/>
          </a:prstGeom>
          <a:gradFill rotWithShape="1">
            <a:gsLst>
              <a:gs pos="0">
                <a:schemeClr val="accent2">
                  <a:alpha val="25999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b="1">
                <a:solidFill>
                  <a:schemeClr val="accent2"/>
                </a:solidFill>
              </a:rPr>
              <a:t>Professor William Ritchie &amp; David R. Green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468313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accent2"/>
                </a:solidFill>
              </a:rPr>
              <a:t>Aberdeen Institute of Coastal Science &amp; Management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376238"/>
            <a:ext cx="15113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1908175" y="1341438"/>
            <a:ext cx="4968875" cy="4824412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94" name="AutoShape 46"/>
          <p:cNvSpPr>
            <a:spLocks noChangeArrowheads="1"/>
          </p:cNvSpPr>
          <p:nvPr/>
        </p:nvSpPr>
        <p:spPr bwMode="auto">
          <a:xfrm>
            <a:off x="4148138" y="4132263"/>
            <a:ext cx="673100" cy="1116012"/>
          </a:xfrm>
          <a:prstGeom prst="downArrow">
            <a:avLst>
              <a:gd name="adj1" fmla="val 50000"/>
              <a:gd name="adj2" fmla="val 41450"/>
            </a:avLst>
          </a:prstGeom>
          <a:solidFill>
            <a:srgbClr val="333399"/>
          </a:solidFill>
          <a:ln w="9525">
            <a:solidFill>
              <a:srgbClr val="FFFF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106" name="Picture 58" descr="torr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136525"/>
            <a:ext cx="2060575" cy="2054225"/>
          </a:xfrm>
          <a:prstGeom prst="rect">
            <a:avLst/>
          </a:prstGeom>
          <a:noFill/>
        </p:spPr>
      </p:pic>
      <p:pic>
        <p:nvPicPr>
          <p:cNvPr id="2101" name="Picture 53" descr="DSCN1592"/>
          <p:cNvPicPr>
            <a:picLocks noChangeAspect="1" noChangeArrowheads="1"/>
          </p:cNvPicPr>
          <p:nvPr/>
        </p:nvPicPr>
        <p:blipFill>
          <a:blip r:embed="rId4" cstate="print"/>
          <a:srcRect t="1651"/>
          <a:stretch>
            <a:fillRect/>
          </a:stretch>
        </p:blipFill>
        <p:spPr bwMode="auto">
          <a:xfrm>
            <a:off x="5535613" y="3146425"/>
            <a:ext cx="3446462" cy="3473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0"/>
            <a:ext cx="3357563" cy="3000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99" name="Picture 51" descr="DSCN15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0" y="3343275"/>
            <a:ext cx="1514475" cy="2506663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6200" y="0"/>
            <a:ext cx="3348038" cy="3068638"/>
          </a:xfrm>
          <a:prstGeom prst="rect">
            <a:avLst/>
          </a:prstGeom>
          <a:solidFill>
            <a:schemeClr val="bg1">
              <a:alpha val="14999"/>
            </a:schemeClr>
          </a:solidFill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1739900" y="6569075"/>
            <a:ext cx="3627438" cy="1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3003550" y="2373313"/>
            <a:ext cx="2735263" cy="2735262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>
            <a:off x="2700338" y="1989138"/>
            <a:ext cx="3384550" cy="3455987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2268538" y="1628775"/>
            <a:ext cx="4175125" cy="4176713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47675" y="2074863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GIS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655763" y="3328988"/>
            <a:ext cx="1744662" cy="503237"/>
          </a:xfrm>
          <a:prstGeom prst="rect">
            <a:avLst/>
          </a:prstGeom>
          <a:solidFill>
            <a:srgbClr val="CCCDF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Public Access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749675" y="115888"/>
            <a:ext cx="1728788" cy="649287"/>
          </a:xfrm>
          <a:prstGeom prst="rect">
            <a:avLst/>
          </a:prstGeom>
          <a:solidFill>
            <a:srgbClr val="CCCDF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Aberdeen City </a:t>
            </a:r>
          </a:p>
          <a:p>
            <a:pPr algn="ctr"/>
            <a:r>
              <a:rPr lang="en-GB" b="1">
                <a:solidFill>
                  <a:schemeClr val="accent2"/>
                </a:solidFill>
              </a:rPr>
              <a:t>Council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371725" y="2809875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987675" y="26035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619250" y="188913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GIS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508625" y="3141663"/>
            <a:ext cx="3455988" cy="3473450"/>
          </a:xfrm>
          <a:prstGeom prst="rect">
            <a:avLst/>
          </a:prstGeom>
          <a:solidFill>
            <a:srgbClr val="FFFFFF">
              <a:alpha val="25000"/>
            </a:srgbClr>
          </a:solidFill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6443663" y="112713"/>
            <a:ext cx="2133600" cy="210185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Sustainable </a:t>
            </a:r>
          </a:p>
          <a:p>
            <a:pPr algn="ctr"/>
            <a:r>
              <a:rPr lang="en-GB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Landscape </a:t>
            </a:r>
          </a:p>
          <a:p>
            <a:pPr algn="ctr"/>
            <a:r>
              <a:rPr lang="en-GB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Communities</a:t>
            </a: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6791325" y="2370138"/>
            <a:ext cx="1008063" cy="6477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1655763" y="3881438"/>
            <a:ext cx="1744662" cy="503237"/>
          </a:xfrm>
          <a:prstGeom prst="rect">
            <a:avLst/>
          </a:prstGeom>
          <a:gradFill rotWithShape="1">
            <a:gsLst>
              <a:gs pos="0">
                <a:srgbClr val="CCCDFC">
                  <a:gamma/>
                  <a:shade val="46275"/>
                  <a:invGamma/>
                </a:srgbClr>
              </a:gs>
              <a:gs pos="50000">
                <a:srgbClr val="CCCDFC"/>
              </a:gs>
              <a:gs pos="100000">
                <a:srgbClr val="CCCDF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Coastal Atlas</a:t>
            </a: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954088" y="3702050"/>
            <a:ext cx="0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1766888" y="4389438"/>
            <a:ext cx="0" cy="21701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2279650" y="6375400"/>
            <a:ext cx="1574800" cy="428625"/>
          </a:xfrm>
          <a:prstGeom prst="rect">
            <a:avLst/>
          </a:prstGeom>
          <a:solidFill>
            <a:srgbClr val="C4C9F4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Resource</a:t>
            </a: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4121150" y="773113"/>
            <a:ext cx="563563" cy="1868487"/>
          </a:xfrm>
          <a:prstGeom prst="downArrow">
            <a:avLst>
              <a:gd name="adj1" fmla="val 50000"/>
              <a:gd name="adj2" fmla="val 82887"/>
            </a:avLst>
          </a:prstGeom>
          <a:solidFill>
            <a:srgbClr val="CCCDF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309563" y="1516063"/>
            <a:ext cx="14287" cy="18335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 rot="2325310">
            <a:off x="1050925" y="850900"/>
            <a:ext cx="965200" cy="901700"/>
          </a:xfrm>
          <a:prstGeom prst="rightArrow">
            <a:avLst>
              <a:gd name="adj1" fmla="val 50000"/>
              <a:gd name="adj2" fmla="val 26761"/>
            </a:avLst>
          </a:prstGeom>
          <a:solidFill>
            <a:srgbClr val="C4C9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6538913" y="3355975"/>
            <a:ext cx="23399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Coastal Park</a:t>
            </a:r>
          </a:p>
          <a:p>
            <a:pPr algn="ctr"/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Coastal/Marine Resource Centre</a:t>
            </a:r>
          </a:p>
          <a:p>
            <a:pPr algn="ctr"/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Activities e.g. sailing (marina), diving (artificial reef), walking</a:t>
            </a:r>
          </a:p>
          <a:p>
            <a:pPr algn="ctr"/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Coastal Heritage</a:t>
            </a:r>
          </a:p>
          <a:p>
            <a:pPr algn="ctr"/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Historical Heritage</a:t>
            </a:r>
          </a:p>
          <a:p>
            <a:pPr algn="ctr"/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Coastal Footpaths</a:t>
            </a:r>
          </a:p>
          <a:p>
            <a:pPr algn="ctr"/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Tourism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3678238" y="5638800"/>
            <a:ext cx="1693862" cy="646113"/>
          </a:xfrm>
          <a:prstGeom prst="rect">
            <a:avLst/>
          </a:prstGeom>
          <a:solidFill>
            <a:srgbClr val="FFFF4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333399"/>
                </a:solidFill>
              </a:rPr>
              <a:t>IMCORE</a:t>
            </a:r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-3024861">
            <a:off x="2967831" y="4752182"/>
            <a:ext cx="1265237" cy="615950"/>
          </a:xfrm>
          <a:prstGeom prst="rightArrow">
            <a:avLst>
              <a:gd name="adj1" fmla="val 50000"/>
              <a:gd name="adj2" fmla="val 51353"/>
            </a:avLst>
          </a:prstGeom>
          <a:solidFill>
            <a:srgbClr val="DF86EE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1858963" y="5008563"/>
            <a:ext cx="1492250" cy="646112"/>
          </a:xfrm>
          <a:prstGeom prst="rect">
            <a:avLst/>
          </a:prstGeom>
          <a:solidFill>
            <a:srgbClr val="DF86EE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333399"/>
                </a:solidFill>
              </a:rPr>
              <a:t>COREPOINT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388" y="188913"/>
            <a:ext cx="1225550" cy="1296987"/>
          </a:xfrm>
          <a:prstGeom prst="rect">
            <a:avLst/>
          </a:prstGeom>
          <a:solidFill>
            <a:srgbClr val="CCCDF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979613" y="1644650"/>
            <a:ext cx="1368425" cy="1296988"/>
          </a:xfrm>
          <a:prstGeom prst="rect">
            <a:avLst/>
          </a:prstGeom>
          <a:solidFill>
            <a:srgbClr val="CCCDF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Local</a:t>
            </a:r>
          </a:p>
          <a:p>
            <a:pPr algn="ctr"/>
            <a:r>
              <a:rPr lang="en-GB" b="1">
                <a:solidFill>
                  <a:schemeClr val="accent2"/>
                </a:solidFill>
              </a:rPr>
              <a:t>Information</a:t>
            </a:r>
          </a:p>
          <a:p>
            <a:pPr algn="ctr"/>
            <a:r>
              <a:rPr lang="en-GB" b="1">
                <a:solidFill>
                  <a:schemeClr val="accent2"/>
                </a:solidFill>
              </a:rPr>
              <a:t>System</a:t>
            </a:r>
          </a:p>
          <a:p>
            <a:pPr algn="ctr"/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2205038" y="887413"/>
            <a:ext cx="619125" cy="577850"/>
          </a:xfrm>
          <a:prstGeom prst="ellipse">
            <a:avLst/>
          </a:prstGeom>
          <a:solidFill>
            <a:srgbClr val="F75535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33438" y="5953125"/>
            <a:ext cx="619125" cy="577850"/>
          </a:xfrm>
          <a:prstGeom prst="ellipse">
            <a:avLst/>
          </a:prstGeom>
          <a:solidFill>
            <a:srgbClr val="F75535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127000" y="5943600"/>
            <a:ext cx="619125" cy="577850"/>
          </a:xfrm>
          <a:prstGeom prst="ellipse">
            <a:avLst/>
          </a:prstGeom>
          <a:solidFill>
            <a:srgbClr val="F75535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5854700" y="3763963"/>
            <a:ext cx="619125" cy="577850"/>
          </a:xfrm>
          <a:prstGeom prst="ellipse">
            <a:avLst/>
          </a:prstGeom>
          <a:solidFill>
            <a:srgbClr val="F75535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5716588" y="174625"/>
            <a:ext cx="619125" cy="577850"/>
          </a:xfrm>
          <a:prstGeom prst="ellipse">
            <a:avLst/>
          </a:prstGeom>
          <a:solidFill>
            <a:srgbClr val="F75535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2687638" y="5691188"/>
            <a:ext cx="619125" cy="577850"/>
          </a:xfrm>
          <a:prstGeom prst="ellipse">
            <a:avLst/>
          </a:prstGeom>
          <a:solidFill>
            <a:srgbClr val="F75535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3676650" y="5265738"/>
            <a:ext cx="1703388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4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</a:rPr>
              <a:t>Demonstrator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860550" y="4503738"/>
            <a:ext cx="1500188" cy="466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F86EE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chemeClr val="accent2"/>
                </a:solidFill>
              </a:rPr>
              <a:t>VR/GIS/ User Conflict  Mapping</a:t>
            </a:r>
          </a:p>
        </p:txBody>
      </p:sp>
      <p:sp>
        <p:nvSpPr>
          <p:cNvPr id="2117" name="AutoShape 69"/>
          <p:cNvSpPr>
            <a:spLocks noChangeArrowheads="1"/>
          </p:cNvSpPr>
          <p:nvPr/>
        </p:nvSpPr>
        <p:spPr bwMode="auto">
          <a:xfrm flipH="1" flipV="1">
            <a:off x="7747000" y="2355850"/>
            <a:ext cx="1008063" cy="6477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80963" y="3325813"/>
            <a:ext cx="1520825" cy="2528887"/>
          </a:xfrm>
          <a:prstGeom prst="rect">
            <a:avLst/>
          </a:prstGeom>
          <a:solidFill>
            <a:srgbClr val="FFFFFF">
              <a:alpha val="25000"/>
            </a:srgbClr>
          </a:solidFill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u="sng">
                <a:solidFill>
                  <a:schemeClr val="accent2"/>
                </a:solidFill>
              </a:rPr>
              <a:t>Inventory</a:t>
            </a:r>
          </a:p>
          <a:p>
            <a:pPr algn="ctr"/>
            <a:endParaRPr lang="en-GB" b="1" u="sng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</a:rPr>
              <a:t>Geography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Geology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Environment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Wave Climate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Historical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Cultural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 rot="-2507789">
            <a:off x="4521200" y="1949450"/>
            <a:ext cx="2322513" cy="1152525"/>
          </a:xfrm>
          <a:prstGeom prst="rightArrow">
            <a:avLst>
              <a:gd name="adj1" fmla="val 50000"/>
              <a:gd name="adj2" fmla="val 50379"/>
            </a:avLst>
          </a:prstGeom>
          <a:gradFill rotWithShape="1">
            <a:gsLst>
              <a:gs pos="0">
                <a:srgbClr val="FFFFFF"/>
              </a:gs>
              <a:gs pos="100000">
                <a:srgbClr val="B6D270"/>
              </a:gs>
            </a:gsLst>
            <a:lin ang="189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105" name="Picture 57" descr="torry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8213" y="2671763"/>
            <a:ext cx="1968500" cy="1981200"/>
          </a:xfrm>
          <a:prstGeom prst="rect">
            <a:avLst/>
          </a:prstGeom>
          <a:noFill/>
        </p:spPr>
      </p:pic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454400" y="2674938"/>
            <a:ext cx="2006600" cy="19653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TORRY</a:t>
            </a:r>
          </a:p>
          <a:p>
            <a:pPr algn="ctr"/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REGENERATION</a:t>
            </a:r>
          </a:p>
          <a:p>
            <a:pPr algn="ctr"/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4138613" y="2754313"/>
            <a:ext cx="619125" cy="577850"/>
          </a:xfrm>
          <a:prstGeom prst="ellipse">
            <a:avLst/>
          </a:prstGeom>
          <a:solidFill>
            <a:srgbClr val="F75535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6416675" y="6611938"/>
            <a:ext cx="266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DRG - 2008 - University of Aberdeen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92</Words>
  <Application>Microsoft Office PowerPoint</Application>
  <PresentationFormat>On-screen Show (4:3)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Slide 1</vt:lpstr>
      <vt:lpstr>Slide 2</vt:lpstr>
    </vt:vector>
  </TitlesOfParts>
  <Company>Ertec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R. Green</dc:creator>
  <cp:lastModifiedBy>David R. Green</cp:lastModifiedBy>
  <cp:revision>42</cp:revision>
  <dcterms:created xsi:type="dcterms:W3CDTF">2008-07-04T16:45:12Z</dcterms:created>
  <dcterms:modified xsi:type="dcterms:W3CDTF">2015-06-19T19:30:39Z</dcterms:modified>
</cp:coreProperties>
</file>