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  <p:sldMasterId id="2147483706" r:id="rId4"/>
    <p:sldMasterId id="2147483717" r:id="rId5"/>
  </p:sldMasterIdLst>
  <p:notesMasterIdLst>
    <p:notesMasterId r:id="rId22"/>
  </p:notesMasterIdLst>
  <p:sldIdLst>
    <p:sldId id="258" r:id="rId6"/>
    <p:sldId id="256" r:id="rId7"/>
    <p:sldId id="265" r:id="rId8"/>
    <p:sldId id="280" r:id="rId9"/>
    <p:sldId id="259" r:id="rId10"/>
    <p:sldId id="276" r:id="rId11"/>
    <p:sldId id="277" r:id="rId12"/>
    <p:sldId id="278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63" r:id="rId21"/>
  </p:sldIdLst>
  <p:sldSz cx="12801600" cy="9601200" type="A3"/>
  <p:notesSz cx="9928225" cy="6797675"/>
  <p:defaultTextStyle>
    <a:defPPr>
      <a:defRPr lang="en-US"/>
    </a:defPPr>
    <a:lvl1pPr marL="0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63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22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85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46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05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67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27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90" algn="l" defTabSz="913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6" d="100"/>
          <a:sy n="76" d="100"/>
        </p:scale>
        <p:origin x="-108" y="-1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7743-F7EC-4BC3-BC73-670182B946BA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1F2E7-8D95-42B5-A0AD-BE8AA7696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4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63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22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85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46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805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67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327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90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ABD95-08B0-4823-8FE3-5ADC12BD2687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2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976384"/>
            <a:ext cx="10881360" cy="20162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52" y="5376672"/>
            <a:ext cx="8961119" cy="2400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oA 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ic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306" y="969785"/>
            <a:ext cx="6165215" cy="826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2" y="1271270"/>
            <a:ext cx="5660708" cy="766318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091508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Section Header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31490"/>
            <a:ext cx="12810490" cy="658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3805267"/>
            <a:ext cx="8845200" cy="907200"/>
          </a:xfrm>
          <a:solidFill>
            <a:srgbClr val="D52B1E"/>
          </a:solidFill>
        </p:spPr>
        <p:txBody>
          <a:bodyPr vert="horz" lIns="127908" tIns="63959" rIns="127908" bIns="63959" rtlCol="0" anchor="ctr"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2401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oA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0080" y="1271270"/>
            <a:ext cx="5654040" cy="7663180"/>
          </a:xfrm>
        </p:spPr>
        <p:txBody>
          <a:bodyPr/>
          <a:lstStyle>
            <a:lvl1pPr>
              <a:defRPr sz="3900"/>
            </a:lvl1pPr>
            <a:lvl2pPr>
              <a:defRPr sz="28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7480" y="1271270"/>
            <a:ext cx="5654040" cy="7663180"/>
          </a:xfrm>
        </p:spPr>
        <p:txBody>
          <a:bodyPr/>
          <a:lstStyle>
            <a:lvl1pPr>
              <a:defRPr sz="3900"/>
            </a:lvl1pPr>
            <a:lvl2pPr>
              <a:defRPr sz="28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5742234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25559"/>
            <a:ext cx="9727570" cy="995333"/>
          </a:xfrm>
        </p:spPr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" y="1775780"/>
            <a:ext cx="11521440" cy="715867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69775"/>
            <a:ext cx="12801600" cy="504508"/>
          </a:xfrm>
          <a:solidFill>
            <a:srgbClr val="D52B1E"/>
          </a:solidFill>
        </p:spPr>
        <p:txBody>
          <a:bodyPr>
            <a:normAutofit/>
          </a:bodyPr>
          <a:lstStyle>
            <a:lvl1pPr marL="0" indent="0"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2500" b="1" kern="1200" baseline="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US" dirty="0" smtClean="0"/>
              <a:t>Object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8553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25559"/>
            <a:ext cx="9727570" cy="995333"/>
          </a:xfrm>
        </p:spPr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440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" y="1271279"/>
            <a:ext cx="11521440" cy="7663181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40095173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55638" y="465720"/>
            <a:ext cx="11592560" cy="8669762"/>
          </a:xfrm>
        </p:spPr>
        <p:txBody>
          <a:bodyPr/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2708588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End Slide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91877" y="2280488"/>
            <a:ext cx="7509723" cy="1512000"/>
          </a:xfrm>
          <a:prstGeom prst="rect">
            <a:avLst/>
          </a:prstGeom>
          <a:solidFill>
            <a:srgbClr val="D52B1E"/>
          </a:solidFill>
        </p:spPr>
        <p:txBody>
          <a:bodyPr vert="horz" lIns="127908" tIns="63959" rIns="127908" bIns="63959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defTabSz="1279082"/>
            <a:r>
              <a:rPr sz="7600"/>
              <a:t>Come</a:t>
            </a:r>
            <a:r>
              <a:t> </a:t>
            </a:r>
            <a:r>
              <a:rPr sz="7600"/>
              <a:t>Here.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82954" y="4094922"/>
            <a:ext cx="8618646" cy="1512168"/>
          </a:xfrm>
          <a:prstGeom prst="rect">
            <a:avLst/>
          </a:prstGeom>
          <a:solidFill>
            <a:srgbClr val="D52B1E"/>
          </a:solidFill>
        </p:spPr>
        <p:txBody>
          <a:bodyPr vert="horz" lIns="127908" tIns="63959" rIns="127908" bIns="63959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defTabSz="1279082"/>
            <a:r>
              <a:rPr sz="7600"/>
              <a:t>Go Anywhere.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63759" y="6514392"/>
            <a:ext cx="6451670" cy="604867"/>
          </a:xfrm>
          <a:prstGeom prst="rect">
            <a:avLst/>
          </a:prstGeom>
          <a:solidFill>
            <a:schemeClr val="bg1"/>
          </a:solidFill>
        </p:spPr>
        <p:txBody>
          <a:bodyPr vert="horz" lIns="127908" tIns="63959" rIns="127908" bIns="63959" rtlCol="0" anchor="ctr">
            <a:normAutofit lnSpcReduction="10000"/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400" b="1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Gill Sans" charset="0"/>
              </a:defRPr>
            </a:lvl1pPr>
            <a:lvl2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000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2pPr>
            <a:lvl3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279082"/>
            <a:r>
              <a:rPr lang="en-GB">
                <a:solidFill>
                  <a:srgbClr val="CA2102"/>
                </a:solidFill>
              </a:rPr>
              <a:t>That’s the difference</a:t>
            </a:r>
          </a:p>
        </p:txBody>
      </p:sp>
      <p:pic>
        <p:nvPicPr>
          <p:cNvPr id="5" name="Picture 2" descr="http://www.abdn.ac.uk/pgopenday/uploads/media/screen%20saver%20jpe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30750" b="38973"/>
          <a:stretch/>
        </p:blipFill>
        <p:spPr bwMode="auto">
          <a:xfrm>
            <a:off x="-913" y="6539760"/>
            <a:ext cx="4637315" cy="30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9541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8743315"/>
            <a:ext cx="2987040" cy="666750"/>
          </a:xfrm>
          <a:prstGeom prst="rect">
            <a:avLst/>
          </a:prstGeom>
          <a:ln/>
        </p:spPr>
        <p:txBody>
          <a:bodyPr lIns="127908" tIns="63959" rIns="127908" bIns="63959"/>
          <a:lstStyle>
            <a:lvl1pPr>
              <a:defRPr/>
            </a:lvl1pPr>
          </a:lstStyle>
          <a:p>
            <a:pPr defTabSz="1279082">
              <a:defRPr/>
            </a:pPr>
            <a:endParaRPr lang="en-GB" sz="2500">
              <a:solidFill>
                <a:srgbClr val="3D4F55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8743315"/>
            <a:ext cx="4053840" cy="666750"/>
          </a:xfrm>
          <a:prstGeom prst="rect">
            <a:avLst/>
          </a:prstGeom>
          <a:ln/>
        </p:spPr>
        <p:txBody>
          <a:bodyPr lIns="127908" tIns="63959" rIns="127908" bIns="63959"/>
          <a:lstStyle>
            <a:lvl1pPr>
              <a:defRPr/>
            </a:lvl1pPr>
          </a:lstStyle>
          <a:p>
            <a:pPr defTabSz="1279082">
              <a:defRPr/>
            </a:pPr>
            <a:endParaRPr lang="en-GB" sz="2500">
              <a:solidFill>
                <a:srgbClr val="3D4F55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5"/>
            <a:ext cx="2987040" cy="666750"/>
          </a:xfrm>
          <a:prstGeom prst="rect">
            <a:avLst/>
          </a:prstGeom>
          <a:ln/>
        </p:spPr>
        <p:txBody>
          <a:bodyPr lIns="127908" tIns="63959" rIns="127908" bIns="63959"/>
          <a:lstStyle>
            <a:lvl1pPr>
              <a:defRPr/>
            </a:lvl1pPr>
          </a:lstStyle>
          <a:p>
            <a:pPr defTabSz="1279082">
              <a:defRPr/>
            </a:pPr>
            <a:fld id="{D799E5CD-7AEE-4ACB-94DD-A69F8AE87D3E}" type="slidenum">
              <a:rPr lang="en-GB" sz="2500" smtClean="0">
                <a:solidFill>
                  <a:srgbClr val="3D4F55"/>
                </a:solidFill>
              </a:rPr>
              <a:pPr defTabSz="1279082">
                <a:defRPr/>
              </a:pPr>
              <a:t>‹#›</a:t>
            </a:fld>
            <a:endParaRPr lang="en-GB" sz="2500">
              <a:solidFill>
                <a:srgbClr val="3D4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2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Titl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91678"/>
            <a:ext cx="8844483" cy="907301"/>
          </a:xfrm>
          <a:solidFill>
            <a:srgbClr val="D52B1E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50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808712"/>
            <a:ext cx="7937283" cy="645120"/>
          </a:xfrm>
          <a:solidFill>
            <a:srgbClr val="D52B1E"/>
          </a:solidFill>
        </p:spPr>
        <p:txBody>
          <a:bodyPr vert="horz" lIns="127908" tIns="63959" rIns="127908" bIns="63959" rtlCol="0" anchor="ctr">
            <a:normAutofit/>
          </a:bodyPr>
          <a:lstStyle>
            <a:lvl1pPr marL="0" indent="0"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63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13579"/>
            <a:ext cx="7937283" cy="433440"/>
          </a:xfrm>
          <a:solidFill>
            <a:srgbClr val="D52B1E"/>
          </a:solidFill>
        </p:spPr>
        <p:txBody>
          <a:bodyPr vert="horz" lIns="127908" tIns="63959" rIns="127908" bIns="63959" rtlCol="0" anchor="ctr">
            <a:normAutofit/>
          </a:bodyPr>
          <a:lstStyle>
            <a:lvl1pPr marL="0" indent="0"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20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dirty="0" smtClean="0"/>
              <a:t>Title of Presenter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52880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oA 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ic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306" y="969785"/>
            <a:ext cx="6165215" cy="826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2" y="1271270"/>
            <a:ext cx="5660708" cy="766318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902618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Section Header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31490"/>
            <a:ext cx="12810490" cy="658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3805267"/>
            <a:ext cx="8845200" cy="907200"/>
          </a:xfrm>
          <a:solidFill>
            <a:srgbClr val="D52B1E"/>
          </a:solidFill>
        </p:spPr>
        <p:txBody>
          <a:bodyPr vert="horz" lIns="127908" tIns="63959" rIns="127908" bIns="63959" rtlCol="0" anchor="ctr"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20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oA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0080" y="1271270"/>
            <a:ext cx="5654040" cy="7663180"/>
          </a:xfrm>
        </p:spPr>
        <p:txBody>
          <a:bodyPr/>
          <a:lstStyle>
            <a:lvl1pPr>
              <a:defRPr sz="3900"/>
            </a:lvl1pPr>
            <a:lvl2pPr>
              <a:defRPr sz="28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7480" y="1271270"/>
            <a:ext cx="5654040" cy="7663180"/>
          </a:xfrm>
        </p:spPr>
        <p:txBody>
          <a:bodyPr/>
          <a:lstStyle>
            <a:lvl1pPr>
              <a:defRPr sz="3900"/>
            </a:lvl1pPr>
            <a:lvl2pPr>
              <a:defRPr sz="28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860851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25559"/>
            <a:ext cx="9727570" cy="995333"/>
          </a:xfrm>
        </p:spPr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" y="1775780"/>
            <a:ext cx="11521440" cy="715867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69775"/>
            <a:ext cx="12801600" cy="504508"/>
          </a:xfrm>
          <a:solidFill>
            <a:srgbClr val="D52B1E"/>
          </a:solidFill>
        </p:spPr>
        <p:txBody>
          <a:bodyPr>
            <a:normAutofit/>
          </a:bodyPr>
          <a:lstStyle>
            <a:lvl1pPr marL="0" indent="0"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2500" b="1" kern="1200" baseline="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US" dirty="0" smtClean="0"/>
              <a:t>Object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865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25559"/>
            <a:ext cx="9727570" cy="995333"/>
          </a:xfrm>
        </p:spPr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23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" y="1271279"/>
            <a:ext cx="11521440" cy="7663181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756713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55638" y="465720"/>
            <a:ext cx="11592560" cy="8669762"/>
          </a:xfrm>
        </p:spPr>
        <p:txBody>
          <a:bodyPr/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3304580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End Slide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91877" y="2280488"/>
            <a:ext cx="7509723" cy="1512000"/>
          </a:xfrm>
          <a:prstGeom prst="rect">
            <a:avLst/>
          </a:prstGeom>
          <a:solidFill>
            <a:srgbClr val="D52B1E"/>
          </a:solidFill>
        </p:spPr>
        <p:txBody>
          <a:bodyPr vert="horz" lIns="127908" tIns="63959" rIns="127908" bIns="63959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defTabSz="1279082"/>
            <a:r>
              <a:rPr sz="7600"/>
              <a:t>Come</a:t>
            </a:r>
            <a:r>
              <a:t> </a:t>
            </a:r>
            <a:r>
              <a:rPr sz="7600"/>
              <a:t>Here.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82954" y="4094922"/>
            <a:ext cx="8618646" cy="1512168"/>
          </a:xfrm>
          <a:prstGeom prst="rect">
            <a:avLst/>
          </a:prstGeom>
          <a:solidFill>
            <a:srgbClr val="D52B1E"/>
          </a:solidFill>
        </p:spPr>
        <p:txBody>
          <a:bodyPr vert="horz" lIns="127908" tIns="63959" rIns="127908" bIns="63959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defTabSz="1279082"/>
            <a:r>
              <a:rPr sz="7600"/>
              <a:t>Go Anywhere.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63759" y="6514392"/>
            <a:ext cx="6451670" cy="604867"/>
          </a:xfrm>
          <a:prstGeom prst="rect">
            <a:avLst/>
          </a:prstGeom>
          <a:solidFill>
            <a:schemeClr val="bg1"/>
          </a:solidFill>
        </p:spPr>
        <p:txBody>
          <a:bodyPr vert="horz" lIns="127908" tIns="63959" rIns="127908" bIns="63959" rtlCol="0" anchor="ctr">
            <a:normAutofit lnSpcReduction="10000"/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400" b="1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Gill Sans" charset="0"/>
              </a:defRPr>
            </a:lvl1pPr>
            <a:lvl2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000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2pPr>
            <a:lvl3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279082"/>
            <a:r>
              <a:rPr lang="en-GB">
                <a:solidFill>
                  <a:srgbClr val="CA2102"/>
                </a:solidFill>
              </a:rPr>
              <a:t>That’s the difference</a:t>
            </a:r>
          </a:p>
        </p:txBody>
      </p:sp>
      <p:pic>
        <p:nvPicPr>
          <p:cNvPr id="5" name="Picture 2" descr="http://www.abdn.ac.uk/pgopenday/uploads/media/screen%20saver%20jpe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30750" b="38973"/>
          <a:stretch/>
        </p:blipFill>
        <p:spPr bwMode="auto">
          <a:xfrm>
            <a:off x="-913" y="6539760"/>
            <a:ext cx="4637315" cy="30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49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14"/>
            <a:ext cx="10881360" cy="2058035"/>
          </a:xfrm>
          <a:prstGeom prst="rect">
            <a:avLst/>
          </a:prstGeom>
        </p:spPr>
        <p:txBody>
          <a:bodyPr lIns="150074" tIns="75034" rIns="150074" bIns="750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 lIns="150074" tIns="75034" rIns="150074" bIns="7503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1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1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52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03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909"/>
            <a:ext cx="2987040" cy="511175"/>
          </a:xfrm>
          <a:prstGeom prst="rect">
            <a:avLst/>
          </a:prstGeom>
        </p:spPr>
        <p:txBody>
          <a:bodyPr lIns="150074" tIns="75034" rIns="150074" bIns="75034"/>
          <a:lstStyle/>
          <a:p>
            <a:pPr defTabSz="1279082"/>
            <a:fld id="{D96D8C45-E80E-E148-8615-286769E700F1}" type="datetimeFigureOut">
              <a:rPr lang="en-US" sz="2500" smtClean="0">
                <a:solidFill>
                  <a:srgbClr val="3D4F55"/>
                </a:solidFill>
              </a:rPr>
              <a:pPr defTabSz="1279082"/>
              <a:t>11/13/2013</a:t>
            </a:fld>
            <a:endParaRPr lang="en-US" sz="2500" dirty="0">
              <a:solidFill>
                <a:srgbClr val="3D4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09"/>
            <a:ext cx="4053840" cy="511175"/>
          </a:xfrm>
          <a:prstGeom prst="rect">
            <a:avLst/>
          </a:prstGeom>
        </p:spPr>
        <p:txBody>
          <a:bodyPr lIns="150074" tIns="75034" rIns="150074" bIns="75034"/>
          <a:lstStyle/>
          <a:p>
            <a:pPr defTabSz="1279082"/>
            <a:endParaRPr lang="en-US" sz="2500" dirty="0">
              <a:solidFill>
                <a:srgbClr val="3D4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909"/>
            <a:ext cx="2987040" cy="511175"/>
          </a:xfrm>
          <a:prstGeom prst="rect">
            <a:avLst/>
          </a:prstGeom>
        </p:spPr>
        <p:txBody>
          <a:bodyPr lIns="150074" tIns="75034" rIns="150074" bIns="75034"/>
          <a:lstStyle/>
          <a:p>
            <a:pPr defTabSz="1279082"/>
            <a:fld id="{4C01250F-B933-FB42-A6B4-2AF9D2B3B32F}" type="slidenum">
              <a:rPr lang="en-US" sz="2500" smtClean="0">
                <a:solidFill>
                  <a:srgbClr val="3D4F55"/>
                </a:solidFill>
              </a:rPr>
              <a:pPr defTabSz="1279082"/>
              <a:t>‹#›</a:t>
            </a:fld>
            <a:endParaRPr lang="en-US" sz="2500" dirty="0">
              <a:solidFill>
                <a:srgbClr val="3D4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3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11/13/2013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Titl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91678"/>
            <a:ext cx="8844483" cy="907301"/>
          </a:xfrm>
          <a:solidFill>
            <a:srgbClr val="D52B1E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50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808712"/>
            <a:ext cx="7937283" cy="645120"/>
          </a:xfrm>
          <a:solidFill>
            <a:srgbClr val="D52B1E"/>
          </a:solidFill>
        </p:spPr>
        <p:txBody>
          <a:bodyPr vert="horz" lIns="127954" tIns="63980" rIns="127954" bIns="63980" rtlCol="0" anchor="ctr">
            <a:normAutofit/>
          </a:bodyPr>
          <a:lstStyle>
            <a:lvl1pPr marL="0" indent="0"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639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8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13579"/>
            <a:ext cx="7937283" cy="433440"/>
          </a:xfrm>
          <a:solidFill>
            <a:srgbClr val="D52B1E"/>
          </a:solidFill>
        </p:spPr>
        <p:txBody>
          <a:bodyPr vert="horz" lIns="127954" tIns="63980" rIns="127954" bIns="63980" rtlCol="0" anchor="ctr">
            <a:normAutofit/>
          </a:bodyPr>
          <a:lstStyle>
            <a:lvl1pPr marL="0" indent="0"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20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dirty="0" smtClean="0"/>
              <a:t>Title of Presenter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82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676751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oA 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ic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302" y="969781"/>
            <a:ext cx="6165215" cy="826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2" y="1271270"/>
            <a:ext cx="5660708" cy="766318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3235305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Section Header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31490"/>
            <a:ext cx="12810490" cy="658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3805267"/>
            <a:ext cx="8845200" cy="907200"/>
          </a:xfrm>
          <a:solidFill>
            <a:srgbClr val="D52B1E"/>
          </a:solidFill>
        </p:spPr>
        <p:txBody>
          <a:bodyPr vert="horz" lIns="127954" tIns="63980" rIns="127954" bIns="63980" rtlCol="0" anchor="ctr">
            <a:normAutofit/>
          </a:bodyPr>
          <a:lstStyle>
            <a:lvl1pPr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45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oA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0080" y="1271270"/>
            <a:ext cx="5654040" cy="7663180"/>
          </a:xfrm>
        </p:spPr>
        <p:txBody>
          <a:bodyPr/>
          <a:lstStyle>
            <a:lvl1pPr>
              <a:defRPr sz="3900"/>
            </a:lvl1pPr>
            <a:lvl2pPr>
              <a:defRPr sz="28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7480" y="1271270"/>
            <a:ext cx="5654040" cy="7663180"/>
          </a:xfrm>
        </p:spPr>
        <p:txBody>
          <a:bodyPr/>
          <a:lstStyle>
            <a:lvl1pPr>
              <a:defRPr sz="3900"/>
            </a:lvl1pPr>
            <a:lvl2pPr>
              <a:defRPr sz="28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2780350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25559"/>
            <a:ext cx="9727570" cy="995333"/>
          </a:xfrm>
        </p:spPr>
        <p:txBody>
          <a:bodyPr>
            <a:normAutofit/>
          </a:bodyPr>
          <a:lstStyle>
            <a:lvl1pPr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" y="1775780"/>
            <a:ext cx="11521440" cy="715867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69775"/>
            <a:ext cx="12801600" cy="504508"/>
          </a:xfrm>
          <a:solidFill>
            <a:srgbClr val="D52B1E"/>
          </a:solidFill>
        </p:spPr>
        <p:txBody>
          <a:bodyPr>
            <a:normAutofit/>
          </a:bodyPr>
          <a:lstStyle>
            <a:lvl1pPr marL="0" indent="0"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2500" b="1" kern="1200" baseline="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US" dirty="0" smtClean="0"/>
              <a:t>Object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00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25559"/>
            <a:ext cx="9727570" cy="995333"/>
          </a:xfrm>
        </p:spPr>
        <p:txBody>
          <a:bodyPr>
            <a:normAutofit/>
          </a:bodyPr>
          <a:lstStyle>
            <a:lvl1pPr algn="l" defTabSz="127954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872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" y="1271275"/>
            <a:ext cx="11521440" cy="7663181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281629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55638" y="465720"/>
            <a:ext cx="11592560" cy="8669762"/>
          </a:xfrm>
        </p:spPr>
        <p:txBody>
          <a:bodyPr/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2050995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End Slide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91877" y="2280488"/>
            <a:ext cx="7509723" cy="1512000"/>
          </a:xfrm>
          <a:prstGeom prst="rect">
            <a:avLst/>
          </a:prstGeom>
          <a:solidFill>
            <a:srgbClr val="D52B1E"/>
          </a:solidFill>
        </p:spPr>
        <p:txBody>
          <a:bodyPr vert="horz" lIns="127954" tIns="63980" rIns="127954" bIns="63980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defTabSz="1279544"/>
            <a:r>
              <a:rPr sz="7600"/>
              <a:t>Come</a:t>
            </a:r>
            <a:r>
              <a:t> </a:t>
            </a:r>
            <a:r>
              <a:rPr sz="7600"/>
              <a:t>Here.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82954" y="4094922"/>
            <a:ext cx="8618646" cy="1512168"/>
          </a:xfrm>
          <a:prstGeom prst="rect">
            <a:avLst/>
          </a:prstGeom>
          <a:solidFill>
            <a:srgbClr val="D52B1E"/>
          </a:solidFill>
        </p:spPr>
        <p:txBody>
          <a:bodyPr vert="horz" lIns="127954" tIns="63980" rIns="127954" bIns="63980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defTabSz="1279544"/>
            <a:r>
              <a:rPr sz="7600"/>
              <a:t>Go Anywhere.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63759" y="6514392"/>
            <a:ext cx="6451670" cy="604867"/>
          </a:xfrm>
          <a:prstGeom prst="rect">
            <a:avLst/>
          </a:prstGeom>
          <a:solidFill>
            <a:schemeClr val="bg1"/>
          </a:solidFill>
        </p:spPr>
        <p:txBody>
          <a:bodyPr vert="horz" lIns="127954" tIns="63980" rIns="127954" bIns="63980" rtlCol="0" anchor="ctr">
            <a:normAutofit lnSpcReduction="10000"/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400" b="1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Gill Sans" charset="0"/>
              </a:defRPr>
            </a:lvl1pPr>
            <a:lvl2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000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2pPr>
            <a:lvl3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279544"/>
            <a:r>
              <a:rPr lang="en-GB">
                <a:solidFill>
                  <a:srgbClr val="CA2102"/>
                </a:solidFill>
              </a:rPr>
              <a:t>That’s the difference</a:t>
            </a:r>
          </a:p>
        </p:txBody>
      </p:sp>
      <p:pic>
        <p:nvPicPr>
          <p:cNvPr id="5" name="Picture 2" descr="http://www.abdn.ac.uk/pgopenday/uploads/media/screen%20saver%20jpe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30750" b="38973"/>
          <a:stretch/>
        </p:blipFill>
        <p:spPr bwMode="auto">
          <a:xfrm>
            <a:off x="-913" y="6539756"/>
            <a:ext cx="4637315" cy="30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3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11/13/2013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023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42871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11/13/2013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oA Titl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91678"/>
            <a:ext cx="8844483" cy="907301"/>
          </a:xfrm>
          <a:solidFill>
            <a:srgbClr val="D52B1E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50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808712"/>
            <a:ext cx="7937283" cy="645120"/>
          </a:xfrm>
          <a:solidFill>
            <a:srgbClr val="D52B1E"/>
          </a:solidFill>
        </p:spPr>
        <p:txBody>
          <a:bodyPr vert="horz" lIns="127893" tIns="63952" rIns="127893" bIns="63952" rtlCol="0" anchor="ctr">
            <a:normAutofit/>
          </a:bodyPr>
          <a:lstStyle>
            <a:lvl1pPr marL="0" indent="0" algn="l" defTabSz="1278928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639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7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13579"/>
            <a:ext cx="7937283" cy="433440"/>
          </a:xfrm>
          <a:solidFill>
            <a:srgbClr val="D52B1E"/>
          </a:solidFill>
        </p:spPr>
        <p:txBody>
          <a:bodyPr vert="horz" lIns="127893" tIns="63952" rIns="127893" bIns="63952" rtlCol="0" anchor="ctr">
            <a:normAutofit/>
          </a:bodyPr>
          <a:lstStyle>
            <a:lvl1pPr marL="0" indent="0" algn="l" defTabSz="1278928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20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dirty="0" smtClean="0"/>
              <a:t>Title of Presenter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7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oA End Slide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91877" y="2280488"/>
            <a:ext cx="7509723" cy="1512000"/>
          </a:xfrm>
          <a:prstGeom prst="rect">
            <a:avLst/>
          </a:prstGeom>
          <a:solidFill>
            <a:srgbClr val="D52B1E"/>
          </a:solidFill>
        </p:spPr>
        <p:txBody>
          <a:bodyPr vert="horz" lIns="127893" tIns="63952" rIns="127893" bIns="63952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sz="7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rPr>
              <a:t>Come</a:t>
            </a:r>
            <a:r>
              <a:rPr lang="en-GB" dirty="0" smtClean="0"/>
              <a:t> </a:t>
            </a:r>
            <a:r>
              <a:rPr lang="en-GB" sz="7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rPr>
              <a:t>Here.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82954" y="4094922"/>
            <a:ext cx="8618646" cy="1512168"/>
          </a:xfrm>
          <a:prstGeom prst="rect">
            <a:avLst/>
          </a:prstGeom>
          <a:solidFill>
            <a:srgbClr val="D52B1E"/>
          </a:solidFill>
        </p:spPr>
        <p:txBody>
          <a:bodyPr vert="horz" lIns="127893" tIns="63952" rIns="127893" bIns="63952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sz="7600" dirty="0" smtClean="0"/>
              <a:t>Go Anywhere.</a:t>
            </a:r>
            <a:endParaRPr lang="en-GB" sz="7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363759" y="6514392"/>
            <a:ext cx="6451670" cy="604867"/>
          </a:xfrm>
          <a:prstGeom prst="rect">
            <a:avLst/>
          </a:prstGeom>
          <a:solidFill>
            <a:schemeClr val="bg1"/>
          </a:solidFill>
        </p:spPr>
        <p:txBody>
          <a:bodyPr vert="horz" lIns="127893" tIns="63952" rIns="127893" bIns="63952" rtlCol="0" anchor="ctr">
            <a:normAutofit/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400" b="1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Gill Sans" charset="0"/>
              </a:defRPr>
            </a:lvl1pPr>
            <a:lvl2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000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2pPr>
            <a:lvl3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>
                <a:solidFill>
                  <a:srgbClr val="CA2102"/>
                </a:solidFill>
              </a:rPr>
              <a:t>That’s</a:t>
            </a:r>
            <a:r>
              <a:rPr lang="en-GB" baseline="0" dirty="0" smtClean="0">
                <a:solidFill>
                  <a:srgbClr val="CA2102"/>
                </a:solidFill>
              </a:rPr>
              <a:t> the difference</a:t>
            </a:r>
            <a:endParaRPr lang="en-GB" dirty="0">
              <a:solidFill>
                <a:srgbClr val="CA2102"/>
              </a:solidFill>
            </a:endParaRPr>
          </a:p>
        </p:txBody>
      </p:sp>
      <p:pic>
        <p:nvPicPr>
          <p:cNvPr id="5" name="Picture 2" descr="http://www.abdn.ac.uk/pgopenday/uploads/media/screen%20saver%20jpe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30750" b="38973"/>
          <a:stretch/>
        </p:blipFill>
        <p:spPr bwMode="auto">
          <a:xfrm>
            <a:off x="-913" y="6539762"/>
            <a:ext cx="4637315" cy="30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6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Titl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91678"/>
            <a:ext cx="8844483" cy="907301"/>
          </a:xfrm>
          <a:solidFill>
            <a:srgbClr val="D52B1E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50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808712"/>
            <a:ext cx="7937283" cy="645120"/>
          </a:xfrm>
          <a:solidFill>
            <a:srgbClr val="D52B1E"/>
          </a:solidFill>
        </p:spPr>
        <p:txBody>
          <a:bodyPr vert="horz" lIns="127908" tIns="63959" rIns="127908" bIns="63959" rtlCol="0" anchor="ctr">
            <a:normAutofit/>
          </a:bodyPr>
          <a:lstStyle>
            <a:lvl1pPr marL="0" indent="0"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63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13579"/>
            <a:ext cx="7937283" cy="433440"/>
          </a:xfrm>
          <a:solidFill>
            <a:srgbClr val="D52B1E"/>
          </a:solidFill>
        </p:spPr>
        <p:txBody>
          <a:bodyPr vert="horz" lIns="127908" tIns="63959" rIns="127908" bIns="63959" rtlCol="0" anchor="ctr">
            <a:normAutofit/>
          </a:bodyPr>
          <a:lstStyle>
            <a:lvl1pPr marL="0" indent="0"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20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dirty="0" smtClean="0"/>
              <a:t>Title of Presenter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277" y="335598"/>
            <a:ext cx="3011488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808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127908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50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39574631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676" y="8636468"/>
            <a:ext cx="228600" cy="610463"/>
          </a:xfrm>
          <a:custGeom>
            <a:avLst/>
            <a:gdLst/>
            <a:ahLst/>
            <a:cxnLst/>
            <a:rect l="l" t="t" r="r" b="b"/>
            <a:pathLst>
              <a:path w="228600" h="610463">
                <a:moveTo>
                  <a:pt x="228600" y="610463"/>
                </a:moveTo>
                <a:lnTo>
                  <a:pt x="0" y="610463"/>
                </a:lnTo>
                <a:lnTo>
                  <a:pt x="0" y="0"/>
                </a:lnTo>
                <a:lnTo>
                  <a:pt x="215900" y="0"/>
                </a:lnTo>
              </a:path>
            </a:pathLst>
          </a:custGeom>
          <a:ln w="952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79393" y="160020"/>
            <a:ext cx="4253484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61689" y="128016"/>
            <a:ext cx="4151375" cy="6324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310127" y="190510"/>
            <a:ext cx="4137025" cy="520701"/>
          </a:xfrm>
          <a:custGeom>
            <a:avLst/>
            <a:gdLst/>
            <a:ahLst/>
            <a:cxnLst/>
            <a:rect l="l" t="t" r="r" b="b"/>
            <a:pathLst>
              <a:path w="4137025" h="520700">
                <a:moveTo>
                  <a:pt x="4050157" y="0"/>
                </a:moveTo>
                <a:lnTo>
                  <a:pt x="86741" y="0"/>
                </a:lnTo>
                <a:lnTo>
                  <a:pt x="77052" y="533"/>
                </a:lnTo>
                <a:lnTo>
                  <a:pt x="37776" y="15108"/>
                </a:lnTo>
                <a:lnTo>
                  <a:pt x="10326" y="45632"/>
                </a:lnTo>
                <a:lnTo>
                  <a:pt x="0" y="86741"/>
                </a:lnTo>
                <a:lnTo>
                  <a:pt x="0" y="433959"/>
                </a:lnTo>
                <a:lnTo>
                  <a:pt x="15074" y="482867"/>
                </a:lnTo>
                <a:lnTo>
                  <a:pt x="45576" y="510347"/>
                </a:lnTo>
                <a:lnTo>
                  <a:pt x="86741" y="520700"/>
                </a:lnTo>
                <a:lnTo>
                  <a:pt x="4050157" y="520700"/>
                </a:lnTo>
                <a:lnTo>
                  <a:pt x="4099212" y="505557"/>
                </a:lnTo>
                <a:lnTo>
                  <a:pt x="4126683" y="475040"/>
                </a:lnTo>
                <a:lnTo>
                  <a:pt x="4137025" y="433959"/>
                </a:lnTo>
                <a:lnTo>
                  <a:pt x="4137025" y="86741"/>
                </a:lnTo>
                <a:lnTo>
                  <a:pt x="4121875" y="37782"/>
                </a:lnTo>
                <a:lnTo>
                  <a:pt x="4091323" y="10337"/>
                </a:lnTo>
                <a:lnTo>
                  <a:pt x="4050157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10127" y="190510"/>
            <a:ext cx="4137025" cy="520701"/>
          </a:xfrm>
          <a:custGeom>
            <a:avLst/>
            <a:gdLst/>
            <a:ahLst/>
            <a:cxnLst/>
            <a:rect l="l" t="t" r="r" b="b"/>
            <a:pathLst>
              <a:path w="4137025" h="520700">
                <a:moveTo>
                  <a:pt x="0" y="86741"/>
                </a:moveTo>
                <a:lnTo>
                  <a:pt x="10326" y="45632"/>
                </a:lnTo>
                <a:lnTo>
                  <a:pt x="37776" y="15108"/>
                </a:lnTo>
                <a:lnTo>
                  <a:pt x="77052" y="533"/>
                </a:lnTo>
                <a:lnTo>
                  <a:pt x="86741" y="0"/>
                </a:lnTo>
                <a:lnTo>
                  <a:pt x="4050157" y="0"/>
                </a:lnTo>
                <a:lnTo>
                  <a:pt x="4064729" y="1214"/>
                </a:lnTo>
                <a:lnTo>
                  <a:pt x="4078517" y="4726"/>
                </a:lnTo>
                <a:lnTo>
                  <a:pt x="4113200" y="27063"/>
                </a:lnTo>
                <a:lnTo>
                  <a:pt x="4133713" y="62938"/>
                </a:lnTo>
                <a:lnTo>
                  <a:pt x="4137025" y="86741"/>
                </a:lnTo>
                <a:lnTo>
                  <a:pt x="4137025" y="433959"/>
                </a:lnTo>
                <a:lnTo>
                  <a:pt x="4135810" y="448496"/>
                </a:lnTo>
                <a:lnTo>
                  <a:pt x="4132297" y="462256"/>
                </a:lnTo>
                <a:lnTo>
                  <a:pt x="4109943" y="496889"/>
                </a:lnTo>
                <a:lnTo>
                  <a:pt x="4074014" y="517388"/>
                </a:lnTo>
                <a:lnTo>
                  <a:pt x="4050157" y="520700"/>
                </a:lnTo>
                <a:lnTo>
                  <a:pt x="86741" y="520700"/>
                </a:lnTo>
                <a:lnTo>
                  <a:pt x="72161" y="519483"/>
                </a:lnTo>
                <a:lnTo>
                  <a:pt x="58374" y="515966"/>
                </a:lnTo>
                <a:lnTo>
                  <a:pt x="23730" y="493599"/>
                </a:lnTo>
                <a:lnTo>
                  <a:pt x="3279" y="457681"/>
                </a:lnTo>
                <a:lnTo>
                  <a:pt x="0" y="433959"/>
                </a:lnTo>
                <a:lnTo>
                  <a:pt x="0" y="867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92" y="384058"/>
            <a:ext cx="11521439" cy="15361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92" y="2208276"/>
            <a:ext cx="11521439" cy="63367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56" y="8929116"/>
            <a:ext cx="4096511" cy="480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236293"/>
            <a:ext cx="12801600" cy="364907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 defTabSz="1279082"/>
            <a:endParaRPr lang="en-GB" sz="25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801600" cy="969774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 defTabSz="1279082"/>
            <a:endParaRPr lang="en-GB" sz="25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727570" cy="969774"/>
          </a:xfrm>
          <a:prstGeom prst="rect">
            <a:avLst/>
          </a:prstGeom>
        </p:spPr>
        <p:txBody>
          <a:bodyPr vert="horz" lIns="127908" tIns="63959" rIns="127908" bIns="63959" rtlCol="0" anchor="ctr">
            <a:normAutofit/>
          </a:bodyPr>
          <a:lstStyle/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271270"/>
            <a:ext cx="11521440" cy="7663180"/>
          </a:xfrm>
          <a:prstGeom prst="rect">
            <a:avLst/>
          </a:prstGeom>
        </p:spPr>
        <p:txBody>
          <a:bodyPr vert="horz" lIns="127908" tIns="63959" rIns="127908" bIns="63959" rtlCol="0">
            <a:normAutofit/>
          </a:bodyPr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7906" y="62484"/>
            <a:ext cx="1764000" cy="81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9525638" y="9236293"/>
            <a:ext cx="3327082" cy="465718"/>
          </a:xfrm>
          <a:prstGeom prst="rect">
            <a:avLst/>
          </a:prstGeom>
        </p:spPr>
        <p:txBody>
          <a:bodyPr lIns="127908" tIns="63959" rIns="127908" bIns="63959">
            <a:noAutofit/>
          </a:bodyPr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479658" indent="-479658" defTabSz="1279082" eaLnBrk="0" fontAlgn="base" hangingPunct="0">
              <a:spcBef>
                <a:spcPts val="224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charset="0"/>
              </a:rPr>
              <a:t>www.abdn.ac.uk</a:t>
            </a:r>
          </a:p>
        </p:txBody>
      </p:sp>
    </p:spTree>
    <p:extLst>
      <p:ext uri="{BB962C8B-B14F-4D97-AF65-F5344CB8AC3E}">
        <p14:creationId xmlns:p14="http://schemas.microsoft.com/office/powerpoint/2010/main" val="409416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/>
  </p:transition>
  <p:txStyles>
    <p:titleStyle>
      <a:lvl1pPr algn="l" defTabSz="1279082" rtl="0" eaLnBrk="1" fontAlgn="base" latinLnBrk="0" hangingPunct="1">
        <a:spcBef>
          <a:spcPct val="0"/>
        </a:spcBef>
        <a:spcAft>
          <a:spcPct val="0"/>
        </a:spcAft>
        <a:buNone/>
        <a:defRPr lang="en-GB" sz="5000" b="1" kern="1200" baseline="0" dirty="0" smtClean="0">
          <a:solidFill>
            <a:srgbClr val="FFFFFF"/>
          </a:solidFill>
          <a:latin typeface="Arial" charset="0"/>
          <a:ea typeface="+mj-ea"/>
          <a:cs typeface="Arial" charset="0"/>
          <a:sym typeface="Arial" charset="0"/>
        </a:defRPr>
      </a:lvl1pPr>
    </p:titleStyle>
    <p:bodyStyle>
      <a:lvl1pPr marL="479658" indent="-479658" algn="l" defTabSz="1279082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39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1pPr>
      <a:lvl2pPr marL="1039258" indent="-399708" algn="l" defTabSz="1279082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28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2pPr>
      <a:lvl3pPr marL="1598857" indent="-319771" algn="l" defTabSz="1279082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25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3pPr>
      <a:lvl4pPr marL="2238398" indent="-319771" algn="l" defTabSz="12790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939" indent="-319771" algn="l" defTabSz="127908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483" indent="-319771" algn="l" defTabSz="127908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024" indent="-319771" algn="l" defTabSz="127908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569" indent="-319771" algn="l" defTabSz="127908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6113" indent="-319771" algn="l" defTabSz="127908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236293"/>
            <a:ext cx="12801600" cy="364907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 defTabSz="1279082"/>
            <a:endParaRPr lang="en-GB" sz="25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01600" cy="969774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 defTabSz="1279082"/>
            <a:endParaRPr lang="en-GB" sz="25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727570" cy="969774"/>
          </a:xfrm>
          <a:prstGeom prst="rect">
            <a:avLst/>
          </a:prstGeom>
        </p:spPr>
        <p:txBody>
          <a:bodyPr vert="horz" lIns="127908" tIns="63959" rIns="127908" bIns="63959" rtlCol="0" anchor="ctr">
            <a:normAutofit/>
          </a:bodyPr>
          <a:lstStyle/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271270"/>
            <a:ext cx="11521440" cy="7663180"/>
          </a:xfrm>
          <a:prstGeom prst="rect">
            <a:avLst/>
          </a:prstGeom>
        </p:spPr>
        <p:txBody>
          <a:bodyPr vert="horz" lIns="127908" tIns="63959" rIns="127908" bIns="63959" rtlCol="0">
            <a:normAutofit/>
          </a:bodyPr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7906" y="62484"/>
            <a:ext cx="1764000" cy="81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9525638" y="9236293"/>
            <a:ext cx="3327082" cy="465718"/>
          </a:xfrm>
          <a:prstGeom prst="rect">
            <a:avLst/>
          </a:prstGeom>
        </p:spPr>
        <p:txBody>
          <a:bodyPr lIns="127908" tIns="63959" rIns="127908" bIns="63959">
            <a:noAutofit/>
          </a:bodyPr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479658" indent="-479658" defTabSz="1279082" eaLnBrk="0" fontAlgn="base" hangingPunct="0">
              <a:spcBef>
                <a:spcPts val="224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charset="0"/>
              </a:rPr>
              <a:t>www.abdn.ac.uk</a:t>
            </a:r>
          </a:p>
        </p:txBody>
      </p:sp>
    </p:spTree>
    <p:extLst>
      <p:ext uri="{BB962C8B-B14F-4D97-AF65-F5344CB8AC3E}">
        <p14:creationId xmlns:p14="http://schemas.microsoft.com/office/powerpoint/2010/main" val="189890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1279082" rtl="0" eaLnBrk="1" fontAlgn="base" latinLnBrk="0" hangingPunct="1">
        <a:spcBef>
          <a:spcPct val="0"/>
        </a:spcBef>
        <a:spcAft>
          <a:spcPct val="0"/>
        </a:spcAft>
        <a:buNone/>
        <a:defRPr lang="en-GB" sz="5000" b="1" kern="1200" baseline="0" dirty="0" smtClean="0">
          <a:solidFill>
            <a:srgbClr val="FFFFFF"/>
          </a:solidFill>
          <a:latin typeface="Arial" charset="0"/>
          <a:ea typeface="+mj-ea"/>
          <a:cs typeface="Arial" charset="0"/>
          <a:sym typeface="Arial" charset="0"/>
        </a:defRPr>
      </a:lvl1pPr>
    </p:titleStyle>
    <p:bodyStyle>
      <a:lvl1pPr marL="479658" indent="-479658" algn="l" defTabSz="1279082" rtl="0" eaLnBrk="1" fontAlgn="base" latinLnBrk="0" hangingPunct="1">
        <a:spcBef>
          <a:spcPts val="2240"/>
        </a:spcBef>
        <a:spcAft>
          <a:spcPct val="0"/>
        </a:spcAft>
        <a:buFont typeface="Arial" pitchFamily="34" charset="0"/>
        <a:buChar char="•"/>
        <a:defRPr lang="en-US" sz="39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1pPr>
      <a:lvl2pPr marL="1039258" indent="-399708" algn="l" defTabSz="1279082" rtl="0" eaLnBrk="1" fontAlgn="base" latinLnBrk="0" hangingPunct="1">
        <a:spcBef>
          <a:spcPts val="2240"/>
        </a:spcBef>
        <a:spcAft>
          <a:spcPct val="0"/>
        </a:spcAft>
        <a:buFont typeface="Arial" pitchFamily="34" charset="0"/>
        <a:buChar char="•"/>
        <a:defRPr lang="en-US" sz="28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2pPr>
      <a:lvl3pPr marL="1598857" indent="-319771" algn="l" defTabSz="1279082" rtl="0" eaLnBrk="1" fontAlgn="base" latinLnBrk="0" hangingPunct="1">
        <a:spcBef>
          <a:spcPts val="2240"/>
        </a:spcBef>
        <a:spcAft>
          <a:spcPct val="0"/>
        </a:spcAft>
        <a:buFont typeface="Arial" pitchFamily="34" charset="0"/>
        <a:buChar char="•"/>
        <a:defRPr lang="en-US" sz="25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3pPr>
      <a:lvl4pPr marL="2238398" indent="-319771" algn="l" defTabSz="12790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939" indent="-319771" algn="l" defTabSz="127908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483" indent="-319771" algn="l" defTabSz="127908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024" indent="-319771" algn="l" defTabSz="127908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569" indent="-319771" algn="l" defTabSz="127908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6113" indent="-319771" algn="l" defTabSz="127908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236293"/>
            <a:ext cx="12801600" cy="364907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54" tIns="63980" rIns="127954" bIns="63980" rtlCol="0" anchor="ctr"/>
          <a:lstStyle/>
          <a:p>
            <a:pPr algn="ctr" defTabSz="1279544"/>
            <a:endParaRPr lang="en-GB" sz="25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801600" cy="969774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54" tIns="63980" rIns="127954" bIns="63980" rtlCol="0" anchor="ctr"/>
          <a:lstStyle/>
          <a:p>
            <a:pPr algn="ctr" defTabSz="1279544"/>
            <a:endParaRPr lang="en-GB" sz="25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727570" cy="969774"/>
          </a:xfrm>
          <a:prstGeom prst="rect">
            <a:avLst/>
          </a:prstGeom>
        </p:spPr>
        <p:txBody>
          <a:bodyPr vert="horz" lIns="127954" tIns="63980" rIns="127954" bIns="63980" rtlCol="0" anchor="ctr">
            <a:normAutofit/>
          </a:bodyPr>
          <a:lstStyle/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271270"/>
            <a:ext cx="11521440" cy="7663180"/>
          </a:xfrm>
          <a:prstGeom prst="rect">
            <a:avLst/>
          </a:prstGeom>
        </p:spPr>
        <p:txBody>
          <a:bodyPr vert="horz" lIns="127954" tIns="63980" rIns="127954" bIns="63980" rtlCol="0">
            <a:normAutofit/>
          </a:bodyPr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7906" y="62480"/>
            <a:ext cx="1764000" cy="81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9525638" y="9236293"/>
            <a:ext cx="3327082" cy="465718"/>
          </a:xfrm>
          <a:prstGeom prst="rect">
            <a:avLst/>
          </a:prstGeom>
        </p:spPr>
        <p:txBody>
          <a:bodyPr lIns="127954" tIns="63980" rIns="127954" bIns="63980">
            <a:noAutofit/>
          </a:bodyPr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479830" indent="-479830" defTabSz="1279544" eaLnBrk="0" fontAlgn="base" hangingPunct="0">
              <a:spcBef>
                <a:spcPts val="224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charset="0"/>
              </a:rPr>
              <a:t>www.abdn.ac.uk</a:t>
            </a:r>
          </a:p>
        </p:txBody>
      </p:sp>
    </p:spTree>
    <p:extLst>
      <p:ext uri="{BB962C8B-B14F-4D97-AF65-F5344CB8AC3E}">
        <p14:creationId xmlns:p14="http://schemas.microsoft.com/office/powerpoint/2010/main" val="38484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xStyles>
    <p:titleStyle>
      <a:lvl1pPr algn="l" defTabSz="1279544" rtl="0" eaLnBrk="1" fontAlgn="base" latinLnBrk="0" hangingPunct="1">
        <a:spcBef>
          <a:spcPct val="0"/>
        </a:spcBef>
        <a:spcAft>
          <a:spcPct val="0"/>
        </a:spcAft>
        <a:buNone/>
        <a:defRPr lang="en-GB" sz="5000" b="1" kern="1200" baseline="0" dirty="0" smtClean="0">
          <a:solidFill>
            <a:srgbClr val="FFFFFF"/>
          </a:solidFill>
          <a:latin typeface="Arial" charset="0"/>
          <a:ea typeface="+mj-ea"/>
          <a:cs typeface="Arial" charset="0"/>
          <a:sym typeface="Arial" charset="0"/>
        </a:defRPr>
      </a:lvl1pPr>
    </p:titleStyle>
    <p:bodyStyle>
      <a:lvl1pPr marL="479830" indent="-479830" algn="l" defTabSz="1279544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39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1pPr>
      <a:lvl2pPr marL="1039632" indent="-399855" algn="l" defTabSz="1279544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28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2pPr>
      <a:lvl3pPr marL="1599433" indent="-319886" algn="l" defTabSz="1279544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25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3pPr>
      <a:lvl4pPr marL="2239205" indent="-319886" algn="l" defTabSz="12795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977" indent="-319886" algn="l" defTabSz="1279544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750" indent="-319886" algn="l" defTabSz="12795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8522" indent="-319886" algn="l" defTabSz="12795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296" indent="-319886" algn="l" defTabSz="12795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070" indent="-319886" algn="l" defTabSz="12795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72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44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16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089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861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8638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410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182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236293"/>
            <a:ext cx="12801600" cy="364907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11" tIns="63497" rIns="127011" bIns="63497" rtlCol="0" anchor="ctr"/>
          <a:lstStyle/>
          <a:p>
            <a:pPr algn="ctr" defTabSz="1270235"/>
            <a:endParaRPr lang="en-GB" sz="25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801600" cy="969774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11" tIns="63497" rIns="127011" bIns="63497" rtlCol="0" anchor="ctr"/>
          <a:lstStyle/>
          <a:p>
            <a:pPr algn="ctr" defTabSz="1270235"/>
            <a:endParaRPr lang="en-GB" sz="25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727570" cy="969774"/>
          </a:xfrm>
          <a:prstGeom prst="rect">
            <a:avLst/>
          </a:prstGeom>
        </p:spPr>
        <p:txBody>
          <a:bodyPr vert="horz" lIns="127011" tIns="63497" rIns="127011" bIns="63497" rtlCol="0" anchor="ctr">
            <a:normAutofit/>
          </a:bodyPr>
          <a:lstStyle/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271270"/>
            <a:ext cx="11521440" cy="7663180"/>
          </a:xfrm>
          <a:prstGeom prst="rect">
            <a:avLst/>
          </a:prstGeom>
        </p:spPr>
        <p:txBody>
          <a:bodyPr vert="horz" lIns="127011" tIns="63497" rIns="127011" bIns="63497" rtlCol="0">
            <a:normAutofit/>
          </a:bodyPr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7906" y="62476"/>
            <a:ext cx="1764000" cy="81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9525805" y="9236293"/>
            <a:ext cx="3327082" cy="465718"/>
          </a:xfrm>
          <a:prstGeom prst="rect">
            <a:avLst/>
          </a:prstGeom>
        </p:spPr>
        <p:txBody>
          <a:bodyPr lIns="127011" tIns="63497" rIns="127011" bIns="63497">
            <a:noAutofit/>
          </a:bodyPr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476319" indent="-476319" defTabSz="1270235" eaLnBrk="0" fontAlgn="base" hangingPunct="0">
              <a:spcBef>
                <a:spcPts val="224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charset="0"/>
              </a:rPr>
              <a:t>www.abdn.ac.uk</a:t>
            </a:r>
          </a:p>
        </p:txBody>
      </p:sp>
    </p:spTree>
    <p:extLst>
      <p:ext uri="{BB962C8B-B14F-4D97-AF65-F5344CB8AC3E}">
        <p14:creationId xmlns:p14="http://schemas.microsoft.com/office/powerpoint/2010/main" val="25353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1270235" rtl="0" eaLnBrk="1" fontAlgn="base" latinLnBrk="0" hangingPunct="1">
        <a:spcBef>
          <a:spcPct val="0"/>
        </a:spcBef>
        <a:spcAft>
          <a:spcPct val="0"/>
        </a:spcAft>
        <a:buNone/>
        <a:defRPr lang="en-GB" sz="5000" b="1" kern="1200" baseline="0" dirty="0" smtClean="0">
          <a:solidFill>
            <a:srgbClr val="FFFFFF"/>
          </a:solidFill>
          <a:latin typeface="Arial" charset="0"/>
          <a:ea typeface="+mj-ea"/>
          <a:cs typeface="Arial" charset="0"/>
          <a:sym typeface="Arial" charset="0"/>
        </a:defRPr>
      </a:lvl1pPr>
    </p:titleStyle>
    <p:bodyStyle>
      <a:lvl1pPr marL="476319" indent="-476319" algn="l" defTabSz="1270235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39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1pPr>
      <a:lvl2pPr marL="1032016" indent="-396957" algn="l" defTabSz="1270235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28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2pPr>
      <a:lvl3pPr marL="1587761" indent="-317502" algn="l" defTabSz="1270235" rtl="0" eaLnBrk="0" fontAlgn="base" latinLnBrk="0" hangingPunct="0">
        <a:spcBef>
          <a:spcPts val="2240"/>
        </a:spcBef>
        <a:spcAft>
          <a:spcPct val="0"/>
        </a:spcAft>
        <a:buFont typeface="Arial" pitchFamily="34" charset="0"/>
        <a:buChar char="•"/>
        <a:defRPr lang="en-US" sz="25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3pPr>
      <a:lvl4pPr marL="2222870" indent="-317502" algn="l" defTabSz="127023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974" indent="-317502" algn="l" defTabSz="127023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3092" indent="-317502" algn="l" defTabSz="12702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8183" indent="-317502" algn="l" defTabSz="12702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3305" indent="-317502" algn="l" defTabSz="12702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8410" indent="-317502" algn="l" defTabSz="12702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125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235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16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433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533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640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5735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851" algn="l" defTabSz="12702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dn.ac.uk/onesource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ail.smille@abdn.ac.uk" TargetMode="External"/><Relationship Id="rId2" Type="http://schemas.openxmlformats.org/officeDocument/2006/relationships/hyperlink" Target="mailto:d.phillips@abdn.ac.uk" TargetMode="External"/><Relationship Id="rId1" Type="http://schemas.openxmlformats.org/officeDocument/2006/relationships/slideLayout" Target="../slideLayouts/slideLayout31.xml"/><Relationship Id="rId5" Type="http://schemas.openxmlformats.org/officeDocument/2006/relationships/hyperlink" Target="mailto:r.moffatt@abdn.ac.uk" TargetMode="External"/><Relationship Id="rId4" Type="http://schemas.openxmlformats.org/officeDocument/2006/relationships/hyperlink" Target="mailto:a.povall@abdn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Principal’s </a:t>
            </a:r>
            <a:r>
              <a:rPr lang="en-GB" dirty="0" err="1" smtClean="0"/>
              <a:t>Roadshow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Tuesday, 5 November 2013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Medico-Chirurgical Society Hall, </a:t>
            </a:r>
            <a:r>
              <a:rPr lang="en-GB" dirty="0" err="1" smtClean="0"/>
              <a:t>Foresterhill</a:t>
            </a: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6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Source_PlasmaScre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20858" y="7661854"/>
            <a:ext cx="2875033" cy="409315"/>
          </a:xfrm>
          <a:prstGeom prst="rect">
            <a:avLst/>
          </a:prstGeom>
          <a:noFill/>
        </p:spPr>
        <p:txBody>
          <a:bodyPr wrap="none" lIns="127893" tIns="63952" rIns="127893" bIns="63952" rtlCol="0">
            <a:spAutoFit/>
          </a:bodyPr>
          <a:lstStyle/>
          <a:p>
            <a:r>
              <a:rPr lang="en-GB" i="1" dirty="0">
                <a:solidFill>
                  <a:srgbClr val="FFFFFF"/>
                </a:solidFill>
              </a:rPr>
              <a:t>Professor Bryan MacGregor</a:t>
            </a:r>
          </a:p>
        </p:txBody>
      </p:sp>
    </p:spTree>
    <p:extLst>
      <p:ext uri="{BB962C8B-B14F-4D97-AF65-F5344CB8AC3E}">
        <p14:creationId xmlns:p14="http://schemas.microsoft.com/office/powerpoint/2010/main" val="3396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	Objectives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Support University Strategic Plan &amp; Modernisation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Business Transformation </a:t>
            </a:r>
          </a:p>
          <a:p>
            <a:pPr lvl="1"/>
            <a:r>
              <a:rPr lang="en-GB" sz="4100" i="1" dirty="0"/>
              <a:t>People &amp; Process supported by Technology </a:t>
            </a:r>
            <a:r>
              <a:rPr lang="en-GB" sz="3200" i="1" dirty="0"/>
              <a:t>(integrated software)</a:t>
            </a:r>
          </a:p>
          <a:p>
            <a:endParaRPr lang="en-GB" dirty="0" smtClean="0"/>
          </a:p>
          <a:p>
            <a:r>
              <a:rPr lang="en-GB" dirty="0" smtClean="0"/>
              <a:t>Enhanced and Personalised Student Experience</a:t>
            </a:r>
          </a:p>
          <a:p>
            <a:endParaRPr lang="en-GB" dirty="0" smtClean="0"/>
          </a:p>
          <a:p>
            <a:r>
              <a:rPr lang="en-GB" dirty="0" smtClean="0"/>
              <a:t>Improved Services for Research</a:t>
            </a:r>
          </a:p>
          <a:p>
            <a:endParaRPr lang="en-GB" dirty="0"/>
          </a:p>
          <a:p>
            <a:r>
              <a:rPr lang="en-GB" dirty="0" smtClean="0"/>
              <a:t>Efficient Infrastructure Services</a:t>
            </a:r>
          </a:p>
          <a:p>
            <a:endParaRPr lang="en-GB" dirty="0"/>
          </a:p>
          <a:p>
            <a:r>
              <a:rPr lang="en-GB" dirty="0" smtClean="0"/>
              <a:t>OneSource of the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	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Active Projects 2013-14</a:t>
            </a:r>
          </a:p>
          <a:p>
            <a:pPr lvl="1"/>
            <a:r>
              <a:rPr lang="en-GB" sz="2200" dirty="0"/>
              <a:t>Student </a:t>
            </a:r>
            <a:r>
              <a:rPr lang="en-GB" sz="2200" dirty="0" err="1"/>
              <a:t>MyCurriculum</a:t>
            </a:r>
            <a:r>
              <a:rPr lang="en-GB" sz="2200" dirty="0"/>
              <a:t> (on-line course selection) and Personal Timetable</a:t>
            </a:r>
          </a:p>
          <a:p>
            <a:pPr lvl="1"/>
            <a:r>
              <a:rPr lang="en-GB" sz="2200" dirty="0"/>
              <a:t>Finance and Post Award Research Management</a:t>
            </a:r>
          </a:p>
          <a:p>
            <a:pPr lvl="1"/>
            <a:r>
              <a:rPr lang="en-GB" sz="2200" dirty="0"/>
              <a:t>OneSource System hosting services</a:t>
            </a:r>
          </a:p>
          <a:p>
            <a:pPr lvl="1"/>
            <a:r>
              <a:rPr lang="en-GB" sz="2200" dirty="0"/>
              <a:t>Alumni and Events Management</a:t>
            </a:r>
          </a:p>
          <a:p>
            <a:r>
              <a:rPr lang="en-GB" sz="3400" dirty="0"/>
              <a:t>Future Projects 2014/15/16</a:t>
            </a:r>
          </a:p>
          <a:p>
            <a:pPr lvl="1"/>
            <a:r>
              <a:rPr lang="en-GB" sz="2200" dirty="0"/>
              <a:t>Human Resources and Recruitment</a:t>
            </a:r>
          </a:p>
          <a:p>
            <a:pPr lvl="1"/>
            <a:r>
              <a:rPr lang="en-GB" sz="2200" dirty="0"/>
              <a:t>Full Student Lifecycle from recruitment to alumni</a:t>
            </a:r>
          </a:p>
          <a:p>
            <a:pPr lvl="1"/>
            <a:r>
              <a:rPr lang="en-GB" sz="2200" dirty="0"/>
              <a:t>Pre-Award Research Management</a:t>
            </a:r>
          </a:p>
          <a:p>
            <a:pPr lvl="1"/>
            <a:r>
              <a:rPr lang="en-GB" sz="2200" dirty="0"/>
              <a:t>Accommodation Management</a:t>
            </a:r>
          </a:p>
          <a:p>
            <a:pPr lvl="1"/>
            <a:r>
              <a:rPr lang="en-GB" sz="2200" dirty="0"/>
              <a:t>Estates Management</a:t>
            </a:r>
          </a:p>
        </p:txBody>
      </p:sp>
    </p:spTree>
    <p:extLst>
      <p:ext uri="{BB962C8B-B14F-4D97-AF65-F5344CB8AC3E}">
        <p14:creationId xmlns:p14="http://schemas.microsoft.com/office/powerpoint/2010/main" val="5287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	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Finance &amp; Post Award Management</a:t>
            </a:r>
          </a:p>
          <a:p>
            <a:pPr lvl="1"/>
            <a:r>
              <a:rPr lang="en-GB" dirty="0"/>
              <a:t>Solution Design </a:t>
            </a:r>
            <a:r>
              <a:rPr lang="en-GB" dirty="0" smtClean="0"/>
              <a:t>sign-off </a:t>
            </a:r>
            <a:r>
              <a:rPr lang="en-GB" dirty="0"/>
              <a:t>completed</a:t>
            </a:r>
          </a:p>
          <a:p>
            <a:pPr lvl="1"/>
            <a:r>
              <a:rPr lang="en-GB" dirty="0"/>
              <a:t>Build of the system </a:t>
            </a:r>
            <a:r>
              <a:rPr lang="en-GB" dirty="0" smtClean="0"/>
              <a:t>about to start</a:t>
            </a:r>
            <a:endParaRPr lang="en-GB" dirty="0"/>
          </a:p>
          <a:p>
            <a:pPr lvl="1"/>
            <a:r>
              <a:rPr lang="en-GB" dirty="0"/>
              <a:t>Go-Live planned </a:t>
            </a:r>
            <a:r>
              <a:rPr lang="en-GB" dirty="0" smtClean="0"/>
              <a:t>for August </a:t>
            </a:r>
            <a:r>
              <a:rPr lang="en-GB" dirty="0"/>
              <a:t>2014</a:t>
            </a:r>
          </a:p>
          <a:p>
            <a:r>
              <a:rPr lang="en-GB" dirty="0" smtClean="0"/>
              <a:t>Student </a:t>
            </a:r>
            <a:r>
              <a:rPr lang="en-GB" dirty="0" err="1" smtClean="0"/>
              <a:t>MyCurriculum</a:t>
            </a:r>
            <a:r>
              <a:rPr lang="en-GB" dirty="0" smtClean="0"/>
              <a:t> &amp; Personal Timetable</a:t>
            </a:r>
          </a:p>
          <a:p>
            <a:pPr lvl="1"/>
            <a:r>
              <a:rPr lang="en-GB" dirty="0" smtClean="0"/>
              <a:t>Solution </a:t>
            </a:r>
            <a:r>
              <a:rPr lang="en-GB" dirty="0"/>
              <a:t>Design </a:t>
            </a:r>
            <a:r>
              <a:rPr lang="en-GB" dirty="0" smtClean="0"/>
              <a:t>sign-off later in November</a:t>
            </a:r>
          </a:p>
          <a:p>
            <a:pPr lvl="1"/>
            <a:r>
              <a:rPr lang="en-GB" dirty="0" smtClean="0"/>
              <a:t>Development in progress, expected to be complete Jan 2014</a:t>
            </a:r>
            <a:endParaRPr lang="en-GB" dirty="0"/>
          </a:p>
          <a:p>
            <a:pPr lvl="1"/>
            <a:r>
              <a:rPr lang="en-GB" dirty="0" smtClean="0"/>
              <a:t>Testing and Go-Live in phases between May and Sept 2014</a:t>
            </a:r>
            <a:endParaRPr lang="en-GB" dirty="0"/>
          </a:p>
          <a:p>
            <a:r>
              <a:rPr lang="en-GB" dirty="0" smtClean="0"/>
              <a:t>Alumni &amp; Events</a:t>
            </a:r>
          </a:p>
          <a:p>
            <a:pPr lvl="1"/>
            <a:r>
              <a:rPr lang="en-GB" dirty="0" smtClean="0"/>
              <a:t>Initial phased scoping completed </a:t>
            </a:r>
          </a:p>
        </p:txBody>
      </p:sp>
    </p:spTree>
    <p:extLst>
      <p:ext uri="{BB962C8B-B14F-4D97-AF65-F5344CB8AC3E}">
        <p14:creationId xmlns:p14="http://schemas.microsoft.com/office/powerpoint/2010/main" val="28847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	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271270"/>
            <a:ext cx="11809392" cy="766318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Student Project </a:t>
            </a:r>
            <a:r>
              <a:rPr lang="en-GB" sz="2700" dirty="0"/>
              <a:t>(</a:t>
            </a:r>
            <a:r>
              <a:rPr lang="en-GB" sz="2700" dirty="0" err="1"/>
              <a:t>MyCurriculum</a:t>
            </a:r>
            <a:r>
              <a:rPr lang="en-GB" sz="2700" dirty="0"/>
              <a:t>)</a:t>
            </a:r>
          </a:p>
          <a:p>
            <a:pPr lvl="1"/>
            <a:r>
              <a:rPr lang="en-GB" dirty="0" smtClean="0"/>
              <a:t>Build of </a:t>
            </a:r>
            <a:r>
              <a:rPr lang="en-GB" dirty="0"/>
              <a:t>curriculum rules </a:t>
            </a:r>
            <a:r>
              <a:rPr lang="en-GB" dirty="0" smtClean="0"/>
              <a:t>within the Unit 4 application</a:t>
            </a:r>
          </a:p>
          <a:p>
            <a:pPr lvl="1"/>
            <a:r>
              <a:rPr lang="en-GB" dirty="0" smtClean="0"/>
              <a:t>Development and comprehensive testing of a new application</a:t>
            </a:r>
          </a:p>
          <a:p>
            <a:pPr lvl="1"/>
            <a:r>
              <a:rPr lang="en-GB" dirty="0" smtClean="0"/>
              <a:t>Delivery of a tutorial/lab booking system &amp; student personal timetable</a:t>
            </a:r>
          </a:p>
          <a:p>
            <a:pPr lvl="1"/>
            <a:r>
              <a:rPr lang="en-GB" dirty="0" smtClean="0"/>
              <a:t>Support for students when using </a:t>
            </a:r>
            <a:r>
              <a:rPr lang="en-GB" dirty="0" err="1" smtClean="0"/>
              <a:t>MyCurriculum</a:t>
            </a:r>
            <a:r>
              <a:rPr lang="en-GB" dirty="0" smtClean="0"/>
              <a:t> system</a:t>
            </a:r>
          </a:p>
          <a:p>
            <a:r>
              <a:rPr lang="en-GB" dirty="0" smtClean="0"/>
              <a:t>Finance Project</a:t>
            </a:r>
          </a:p>
          <a:p>
            <a:pPr lvl="1"/>
            <a:r>
              <a:rPr lang="en-GB" dirty="0" smtClean="0"/>
              <a:t>Build and comprehensive testing of the new finance application</a:t>
            </a:r>
          </a:p>
          <a:p>
            <a:pPr lvl="1"/>
            <a:r>
              <a:rPr lang="en-GB" dirty="0" smtClean="0"/>
              <a:t>Integration with a new Marketplace application</a:t>
            </a:r>
          </a:p>
          <a:p>
            <a:pPr lvl="1"/>
            <a:r>
              <a:rPr lang="en-GB" dirty="0" smtClean="0"/>
              <a:t>Design and build of interfaces</a:t>
            </a:r>
          </a:p>
          <a:p>
            <a:pPr lvl="1"/>
            <a:r>
              <a:rPr lang="en-GB" dirty="0" smtClean="0"/>
              <a:t>Training &amp; support for staff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8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Source_PlasmaScre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20858" y="7661854"/>
            <a:ext cx="2875033" cy="409315"/>
          </a:xfrm>
          <a:prstGeom prst="rect">
            <a:avLst/>
          </a:prstGeom>
          <a:noFill/>
        </p:spPr>
        <p:txBody>
          <a:bodyPr wrap="none" lIns="127893" tIns="63952" rIns="127893" bIns="63952" rtlCol="0">
            <a:spAutoFit/>
          </a:bodyPr>
          <a:lstStyle/>
          <a:p>
            <a:r>
              <a:rPr lang="en-GB" i="1" dirty="0">
                <a:solidFill>
                  <a:srgbClr val="FFFFFF"/>
                </a:solidFill>
              </a:rPr>
              <a:t>Professor Bryan MacGregor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3219" y="6514402"/>
            <a:ext cx="6400800" cy="406251"/>
          </a:xfrm>
          <a:prstGeom prst="rect">
            <a:avLst/>
          </a:prstGeom>
        </p:spPr>
        <p:txBody>
          <a:bodyPr lIns="127893" tIns="63952" rIns="127893" bIns="63952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Don’t forget to check out </a:t>
            </a:r>
            <a:r>
              <a:rPr lang="en-GB" dirty="0">
                <a:solidFill>
                  <a:srgbClr val="FFFFFF"/>
                </a:solidFill>
                <a:hlinkClick r:id="rId3"/>
              </a:rPr>
              <a:t>www.abdn.ac.uk/onesource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1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6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702" y="216155"/>
            <a:ext cx="373189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PRIN</a:t>
            </a:r>
            <a:r>
              <a:rPr b="1" spc="-10" dirty="0">
                <a:latin typeface="Arial"/>
                <a:cs typeface="Arial"/>
              </a:rPr>
              <a:t>C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130" dirty="0">
                <a:latin typeface="Arial"/>
                <a:cs typeface="Arial"/>
              </a:rPr>
              <a:t>P</a:t>
            </a:r>
            <a:r>
              <a:rPr b="1" spc="-55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L</a:t>
            </a:r>
            <a:r>
              <a:rPr b="1" spc="6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&amp; VICE-CH</a:t>
            </a:r>
            <a:r>
              <a:rPr b="1" spc="-35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N</a:t>
            </a:r>
            <a:r>
              <a:rPr b="1" spc="-10" dirty="0">
                <a:latin typeface="Arial"/>
                <a:cs typeface="Arial"/>
              </a:rPr>
              <a:t>C</a:t>
            </a:r>
            <a:r>
              <a:rPr b="1" dirty="0">
                <a:latin typeface="Arial"/>
                <a:cs typeface="Arial"/>
              </a:rPr>
              <a:t>EL</a:t>
            </a:r>
            <a:r>
              <a:rPr b="1" spc="6" dirty="0">
                <a:latin typeface="Arial"/>
                <a:cs typeface="Arial"/>
              </a:rPr>
              <a:t>L</a:t>
            </a:r>
            <a:r>
              <a:rPr b="1" dirty="0">
                <a:latin typeface="Arial"/>
                <a:cs typeface="Arial"/>
              </a:rPr>
              <a:t>OR</a:t>
            </a:r>
            <a:endParaRPr>
              <a:latin typeface="Arial"/>
              <a:cs typeface="Arial"/>
            </a:endParaRPr>
          </a:p>
          <a:p>
            <a:pPr marL="636" algn="ctr">
              <a:spcBef>
                <a:spcPts val="10"/>
              </a:spcBef>
            </a:pPr>
            <a:r>
              <a:rPr sz="1300" i="1" dirty="0">
                <a:latin typeface="Arial"/>
                <a:cs typeface="Arial"/>
              </a:rPr>
              <a:t>Professor</a:t>
            </a:r>
            <a:r>
              <a:rPr sz="1300" i="1" spc="-41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Sir</a:t>
            </a:r>
            <a:r>
              <a:rPr sz="1300" i="1" spc="-6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I</a:t>
            </a:r>
            <a:r>
              <a:rPr sz="1300" i="1" spc="6" dirty="0">
                <a:latin typeface="Arial"/>
                <a:cs typeface="Arial"/>
              </a:rPr>
              <a:t>a</a:t>
            </a:r>
            <a:r>
              <a:rPr sz="1300" i="1" dirty="0">
                <a:latin typeface="Arial"/>
                <a:cs typeface="Arial"/>
              </a:rPr>
              <a:t>n</a:t>
            </a:r>
            <a:r>
              <a:rPr sz="1300" i="1" spc="-10" dirty="0">
                <a:latin typeface="Arial"/>
                <a:cs typeface="Arial"/>
              </a:rPr>
              <a:t> </a:t>
            </a:r>
            <a:r>
              <a:rPr sz="1300" i="1" spc="-6" dirty="0">
                <a:latin typeface="Arial"/>
                <a:cs typeface="Arial"/>
              </a:rPr>
              <a:t>D</a:t>
            </a:r>
            <a:r>
              <a:rPr sz="1300" i="1" dirty="0">
                <a:latin typeface="Arial"/>
                <a:cs typeface="Arial"/>
              </a:rPr>
              <a:t>ia</a:t>
            </a:r>
            <a:r>
              <a:rPr sz="1300" i="1" spc="-20" dirty="0">
                <a:latin typeface="Arial"/>
                <a:cs typeface="Arial"/>
              </a:rPr>
              <a:t>m</a:t>
            </a:r>
            <a:r>
              <a:rPr sz="1300" i="1" dirty="0">
                <a:latin typeface="Arial"/>
                <a:cs typeface="Arial"/>
              </a:rPr>
              <a:t>o</a:t>
            </a:r>
            <a:r>
              <a:rPr sz="1300" i="1" spc="6" dirty="0">
                <a:latin typeface="Arial"/>
                <a:cs typeface="Arial"/>
              </a:rPr>
              <a:t>n</a:t>
            </a:r>
            <a:r>
              <a:rPr sz="1300" i="1" dirty="0"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21496" y="1132343"/>
            <a:ext cx="3281172" cy="766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1984" y="1163586"/>
            <a:ext cx="3165334" cy="650875"/>
          </a:xfrm>
          <a:custGeom>
            <a:avLst/>
            <a:gdLst/>
            <a:ahLst/>
            <a:cxnLst/>
            <a:rect l="l" t="t" r="r" b="b"/>
            <a:pathLst>
              <a:path w="3165334" h="650875">
                <a:moveTo>
                  <a:pt x="3056884" y="0"/>
                </a:moveTo>
                <a:lnTo>
                  <a:pt x="107301" y="132"/>
                </a:lnTo>
                <a:lnTo>
                  <a:pt x="65469" y="8962"/>
                </a:lnTo>
                <a:lnTo>
                  <a:pt x="31367" y="32255"/>
                </a:lnTo>
                <a:lnTo>
                  <a:pt x="8405" y="66599"/>
                </a:lnTo>
                <a:lnTo>
                  <a:pt x="77" y="107329"/>
                </a:lnTo>
                <a:lnTo>
                  <a:pt x="0" y="543567"/>
                </a:lnTo>
                <a:lnTo>
                  <a:pt x="1125" y="558160"/>
                </a:lnTo>
                <a:lnTo>
                  <a:pt x="15155" y="597793"/>
                </a:lnTo>
                <a:lnTo>
                  <a:pt x="42510" y="628561"/>
                </a:lnTo>
                <a:lnTo>
                  <a:pt x="79780" y="647052"/>
                </a:lnTo>
                <a:lnTo>
                  <a:pt x="108452" y="650874"/>
                </a:lnTo>
                <a:lnTo>
                  <a:pt x="3058034" y="650869"/>
                </a:lnTo>
                <a:lnTo>
                  <a:pt x="3099866" y="642039"/>
                </a:lnTo>
                <a:lnTo>
                  <a:pt x="3133968" y="618746"/>
                </a:lnTo>
                <a:lnTo>
                  <a:pt x="3156930" y="584402"/>
                </a:lnTo>
                <a:lnTo>
                  <a:pt x="3165265" y="543567"/>
                </a:lnTo>
                <a:lnTo>
                  <a:pt x="3165334" y="107329"/>
                </a:lnTo>
                <a:lnTo>
                  <a:pt x="3164196" y="92746"/>
                </a:lnTo>
                <a:lnTo>
                  <a:pt x="3150147" y="53118"/>
                </a:lnTo>
                <a:lnTo>
                  <a:pt x="3122793" y="22336"/>
                </a:lnTo>
                <a:lnTo>
                  <a:pt x="3085539" y="3827"/>
                </a:lnTo>
                <a:lnTo>
                  <a:pt x="3056884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51977" y="1163586"/>
            <a:ext cx="3165348" cy="650875"/>
          </a:xfrm>
          <a:custGeom>
            <a:avLst/>
            <a:gdLst/>
            <a:ahLst/>
            <a:cxnLst/>
            <a:rect l="l" t="t" r="r" b="b"/>
            <a:pathLst>
              <a:path w="3165348" h="650875">
                <a:moveTo>
                  <a:pt x="0" y="108584"/>
                </a:moveTo>
                <a:lnTo>
                  <a:pt x="8411" y="66599"/>
                </a:lnTo>
                <a:lnTo>
                  <a:pt x="31373" y="32255"/>
                </a:lnTo>
                <a:lnTo>
                  <a:pt x="65475" y="8962"/>
                </a:lnTo>
                <a:lnTo>
                  <a:pt x="107307" y="132"/>
                </a:lnTo>
                <a:lnTo>
                  <a:pt x="108457" y="126"/>
                </a:lnTo>
                <a:lnTo>
                  <a:pt x="3056890" y="0"/>
                </a:lnTo>
                <a:lnTo>
                  <a:pt x="3071515" y="978"/>
                </a:lnTo>
                <a:lnTo>
                  <a:pt x="3085545" y="3827"/>
                </a:lnTo>
                <a:lnTo>
                  <a:pt x="3122799" y="22336"/>
                </a:lnTo>
                <a:lnTo>
                  <a:pt x="3150153" y="53118"/>
                </a:lnTo>
                <a:lnTo>
                  <a:pt x="3164202" y="92746"/>
                </a:lnTo>
                <a:lnTo>
                  <a:pt x="3165348" y="108584"/>
                </a:lnTo>
                <a:lnTo>
                  <a:pt x="3165348" y="542416"/>
                </a:lnTo>
                <a:lnTo>
                  <a:pt x="3164371" y="557050"/>
                </a:lnTo>
                <a:lnTo>
                  <a:pt x="3161525" y="571088"/>
                </a:lnTo>
                <a:lnTo>
                  <a:pt x="3143034" y="608358"/>
                </a:lnTo>
                <a:lnTo>
                  <a:pt x="3112266" y="635713"/>
                </a:lnTo>
                <a:lnTo>
                  <a:pt x="3072633" y="649743"/>
                </a:lnTo>
                <a:lnTo>
                  <a:pt x="3056890" y="650874"/>
                </a:lnTo>
                <a:lnTo>
                  <a:pt x="108457" y="650874"/>
                </a:lnTo>
                <a:lnTo>
                  <a:pt x="93824" y="649898"/>
                </a:lnTo>
                <a:lnTo>
                  <a:pt x="79786" y="647052"/>
                </a:lnTo>
                <a:lnTo>
                  <a:pt x="42516" y="628561"/>
                </a:lnTo>
                <a:lnTo>
                  <a:pt x="15161" y="597793"/>
                </a:lnTo>
                <a:lnTo>
                  <a:pt x="1131" y="558160"/>
                </a:lnTo>
                <a:lnTo>
                  <a:pt x="0" y="542416"/>
                </a:lnTo>
                <a:lnTo>
                  <a:pt x="0" y="1085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00210" y="1270762"/>
            <a:ext cx="247269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500" b="1" spc="-10" dirty="0">
                <a:latin typeface="Arial"/>
                <a:cs typeface="Arial"/>
              </a:rPr>
              <a:t>SENI</a:t>
            </a:r>
            <a:r>
              <a:rPr sz="1500" b="1" spc="-25" dirty="0">
                <a:latin typeface="Arial"/>
                <a:cs typeface="Arial"/>
              </a:rPr>
              <a:t>O</a:t>
            </a:r>
            <a:r>
              <a:rPr sz="1500" b="1" spc="-15" dirty="0">
                <a:latin typeface="Arial"/>
                <a:cs typeface="Arial"/>
              </a:rPr>
              <a:t>R</a:t>
            </a:r>
            <a:r>
              <a:rPr sz="1500" b="1" spc="-6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VIC</a:t>
            </a:r>
            <a:r>
              <a:rPr sz="1500" b="1" spc="-6" dirty="0">
                <a:latin typeface="Arial"/>
                <a:cs typeface="Arial"/>
              </a:rPr>
              <a:t>E</a:t>
            </a:r>
            <a:r>
              <a:rPr sz="1500" b="1" spc="-15" dirty="0">
                <a:latin typeface="Arial"/>
                <a:cs typeface="Arial"/>
              </a:rPr>
              <a:t>-</a:t>
            </a:r>
            <a:r>
              <a:rPr sz="1500" b="1" spc="-10" dirty="0">
                <a:latin typeface="Arial"/>
                <a:cs typeface="Arial"/>
              </a:rPr>
              <a:t>PRINCI</a:t>
            </a:r>
            <a:r>
              <a:rPr sz="1500" b="1" spc="-130" dirty="0">
                <a:latin typeface="Arial"/>
                <a:cs typeface="Arial"/>
              </a:rPr>
              <a:t>P</a:t>
            </a:r>
            <a:r>
              <a:rPr sz="1500" b="1" spc="-64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  <a:p>
            <a:pPr marR="3808" algn="ctr"/>
            <a:r>
              <a:rPr sz="1300" i="1" dirty="0">
                <a:latin typeface="Arial"/>
                <a:cs typeface="Arial"/>
              </a:rPr>
              <a:t>St</a:t>
            </a:r>
            <a:r>
              <a:rPr sz="1300" i="1" spc="6" dirty="0">
                <a:latin typeface="Arial"/>
                <a:cs typeface="Arial"/>
              </a:rPr>
              <a:t>e</a:t>
            </a:r>
            <a:r>
              <a:rPr sz="1300" i="1" dirty="0">
                <a:latin typeface="Arial"/>
                <a:cs typeface="Arial"/>
              </a:rPr>
              <a:t>phen</a:t>
            </a:r>
            <a:r>
              <a:rPr sz="1300" i="1" spc="-5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Logan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8516" y="1132343"/>
            <a:ext cx="4005072" cy="766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51" y="1066800"/>
            <a:ext cx="3179064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267" y="1163586"/>
            <a:ext cx="3889361" cy="650875"/>
          </a:xfrm>
          <a:custGeom>
            <a:avLst/>
            <a:gdLst/>
            <a:ahLst/>
            <a:cxnLst/>
            <a:rect l="l" t="t" r="r" b="b"/>
            <a:pathLst>
              <a:path w="3889361" h="650875">
                <a:moveTo>
                  <a:pt x="3780910" y="0"/>
                </a:moveTo>
                <a:lnTo>
                  <a:pt x="107306" y="133"/>
                </a:lnTo>
                <a:lnTo>
                  <a:pt x="65487" y="8968"/>
                </a:lnTo>
                <a:lnTo>
                  <a:pt x="31382" y="32261"/>
                </a:lnTo>
                <a:lnTo>
                  <a:pt x="8411" y="66603"/>
                </a:lnTo>
                <a:lnTo>
                  <a:pt x="77" y="107329"/>
                </a:lnTo>
                <a:lnTo>
                  <a:pt x="0" y="543588"/>
                </a:lnTo>
                <a:lnTo>
                  <a:pt x="1129" y="558178"/>
                </a:lnTo>
                <a:lnTo>
                  <a:pt x="15174" y="597805"/>
                </a:lnTo>
                <a:lnTo>
                  <a:pt x="42543" y="628566"/>
                </a:lnTo>
                <a:lnTo>
                  <a:pt x="79816" y="647053"/>
                </a:lnTo>
                <a:lnTo>
                  <a:pt x="108477" y="650874"/>
                </a:lnTo>
                <a:lnTo>
                  <a:pt x="3782061" y="650869"/>
                </a:lnTo>
                <a:lnTo>
                  <a:pt x="3823893" y="642039"/>
                </a:lnTo>
                <a:lnTo>
                  <a:pt x="3857995" y="618746"/>
                </a:lnTo>
                <a:lnTo>
                  <a:pt x="3880956" y="584402"/>
                </a:lnTo>
                <a:lnTo>
                  <a:pt x="3889290" y="543588"/>
                </a:lnTo>
                <a:lnTo>
                  <a:pt x="3889361" y="107329"/>
                </a:lnTo>
                <a:lnTo>
                  <a:pt x="3888223" y="92746"/>
                </a:lnTo>
                <a:lnTo>
                  <a:pt x="3874174" y="53118"/>
                </a:lnTo>
                <a:lnTo>
                  <a:pt x="3846820" y="22336"/>
                </a:lnTo>
                <a:lnTo>
                  <a:pt x="3809565" y="3827"/>
                </a:lnTo>
                <a:lnTo>
                  <a:pt x="378091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262" y="1163586"/>
            <a:ext cx="3889375" cy="650875"/>
          </a:xfrm>
          <a:custGeom>
            <a:avLst/>
            <a:gdLst/>
            <a:ahLst/>
            <a:cxnLst/>
            <a:rect l="l" t="t" r="r" b="b"/>
            <a:pathLst>
              <a:path w="3889375" h="650875">
                <a:moveTo>
                  <a:pt x="0" y="108584"/>
                </a:moveTo>
                <a:lnTo>
                  <a:pt x="8417" y="66603"/>
                </a:lnTo>
                <a:lnTo>
                  <a:pt x="31388" y="32261"/>
                </a:lnTo>
                <a:lnTo>
                  <a:pt x="65494" y="8968"/>
                </a:lnTo>
                <a:lnTo>
                  <a:pt x="107312" y="133"/>
                </a:lnTo>
                <a:lnTo>
                  <a:pt x="108483" y="126"/>
                </a:lnTo>
                <a:lnTo>
                  <a:pt x="3780916" y="0"/>
                </a:lnTo>
                <a:lnTo>
                  <a:pt x="3795542" y="978"/>
                </a:lnTo>
                <a:lnTo>
                  <a:pt x="3809572" y="3827"/>
                </a:lnTo>
                <a:lnTo>
                  <a:pt x="3846826" y="22336"/>
                </a:lnTo>
                <a:lnTo>
                  <a:pt x="3874180" y="53118"/>
                </a:lnTo>
                <a:lnTo>
                  <a:pt x="3888229" y="92746"/>
                </a:lnTo>
                <a:lnTo>
                  <a:pt x="3889375" y="108584"/>
                </a:lnTo>
                <a:lnTo>
                  <a:pt x="3889375" y="542416"/>
                </a:lnTo>
                <a:lnTo>
                  <a:pt x="3888398" y="557050"/>
                </a:lnTo>
                <a:lnTo>
                  <a:pt x="3885552" y="571088"/>
                </a:lnTo>
                <a:lnTo>
                  <a:pt x="3867061" y="608358"/>
                </a:lnTo>
                <a:lnTo>
                  <a:pt x="3836293" y="635713"/>
                </a:lnTo>
                <a:lnTo>
                  <a:pt x="3796660" y="649743"/>
                </a:lnTo>
                <a:lnTo>
                  <a:pt x="3780916" y="650874"/>
                </a:lnTo>
                <a:lnTo>
                  <a:pt x="108483" y="650874"/>
                </a:lnTo>
                <a:lnTo>
                  <a:pt x="93856" y="649898"/>
                </a:lnTo>
                <a:lnTo>
                  <a:pt x="79822" y="647053"/>
                </a:lnTo>
                <a:lnTo>
                  <a:pt x="42549" y="628566"/>
                </a:lnTo>
                <a:lnTo>
                  <a:pt x="15180" y="597805"/>
                </a:lnTo>
                <a:lnTo>
                  <a:pt x="1135" y="558178"/>
                </a:lnTo>
                <a:lnTo>
                  <a:pt x="0" y="542416"/>
                </a:lnTo>
                <a:lnTo>
                  <a:pt x="0" y="1085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4395" y="1148843"/>
            <a:ext cx="2796541" cy="4984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 marR="12688" indent="12054"/>
            <a:r>
              <a:rPr sz="1500" b="1" spc="-10" dirty="0">
                <a:latin typeface="Arial"/>
                <a:cs typeface="Arial"/>
              </a:rPr>
              <a:t>UNIVERSITY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SECRE</a:t>
            </a:r>
            <a:r>
              <a:rPr sz="1500" b="1" spc="-130" dirty="0">
                <a:latin typeface="Arial"/>
                <a:cs typeface="Arial"/>
              </a:rPr>
              <a:t>T</a:t>
            </a:r>
            <a:r>
              <a:rPr sz="1500" b="1" spc="-64" dirty="0">
                <a:latin typeface="Arial"/>
                <a:cs typeface="Arial"/>
              </a:rPr>
              <a:t>A</a:t>
            </a:r>
            <a:r>
              <a:rPr sz="1500" b="1" spc="-80" dirty="0">
                <a:latin typeface="Arial"/>
                <a:cs typeface="Arial"/>
              </a:rPr>
              <a:t>R</a:t>
            </a:r>
            <a:r>
              <a:rPr sz="1500" b="1" spc="-15" dirty="0">
                <a:latin typeface="Arial"/>
                <a:cs typeface="Arial"/>
              </a:rPr>
              <a:t>Y &amp;</a:t>
            </a:r>
            <a:r>
              <a:rPr sz="1500" b="1" spc="-10" dirty="0">
                <a:latin typeface="Arial"/>
                <a:cs typeface="Arial"/>
              </a:rPr>
              <a:t> DIREC</a:t>
            </a:r>
            <a:r>
              <a:rPr sz="1500" b="1" spc="-35" dirty="0">
                <a:latin typeface="Arial"/>
                <a:cs typeface="Arial"/>
              </a:rPr>
              <a:t>T</a:t>
            </a:r>
            <a:r>
              <a:rPr sz="1500" b="1" spc="-25" dirty="0">
                <a:latin typeface="Arial"/>
                <a:cs typeface="Arial"/>
              </a:rPr>
              <a:t>O</a:t>
            </a:r>
            <a:r>
              <a:rPr sz="1500" b="1" spc="-15" dirty="0">
                <a:latin typeface="Arial"/>
                <a:cs typeface="Arial"/>
              </a:rPr>
              <a:t>R</a:t>
            </a:r>
            <a:r>
              <a:rPr sz="1500" b="1" spc="-6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O</a:t>
            </a:r>
            <a:r>
              <a:rPr sz="1500" b="1" spc="-10" dirty="0">
                <a:latin typeface="Arial"/>
                <a:cs typeface="Arial"/>
              </a:rPr>
              <a:t>F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O</a:t>
            </a:r>
            <a:r>
              <a:rPr sz="1500" b="1" spc="-15" dirty="0">
                <a:latin typeface="Arial"/>
                <a:cs typeface="Arial"/>
              </a:rPr>
              <a:t>PER</a:t>
            </a:r>
            <a:r>
              <a:rPr sz="1500" b="1" spc="-185" dirty="0">
                <a:latin typeface="Arial"/>
                <a:cs typeface="Arial"/>
              </a:rPr>
              <a:t>A</a:t>
            </a:r>
            <a:r>
              <a:rPr sz="1500" b="1" spc="-6" dirty="0">
                <a:latin typeface="Arial"/>
                <a:cs typeface="Arial"/>
              </a:rPr>
              <a:t>T</a:t>
            </a:r>
            <a:r>
              <a:rPr sz="1500" b="1" spc="6" dirty="0">
                <a:latin typeface="Arial"/>
                <a:cs typeface="Arial"/>
              </a:rPr>
              <a:t>I</a:t>
            </a:r>
            <a:r>
              <a:rPr sz="1500" b="1" spc="-25" dirty="0">
                <a:latin typeface="Arial"/>
                <a:cs typeface="Arial"/>
              </a:rPr>
              <a:t>O</a:t>
            </a:r>
            <a:r>
              <a:rPr sz="1500" b="1" spc="-15" dirty="0">
                <a:latin typeface="Arial"/>
                <a:cs typeface="Arial"/>
              </a:rPr>
              <a:t>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1436" y="1637033"/>
            <a:ext cx="194373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300" i="1" dirty="0">
                <a:latin typeface="Arial"/>
                <a:cs typeface="Arial"/>
              </a:rPr>
              <a:t>Carol</a:t>
            </a:r>
            <a:r>
              <a:rPr sz="1300" i="1" spc="-6" dirty="0">
                <a:latin typeface="Arial"/>
                <a:cs typeface="Arial"/>
              </a:rPr>
              <a:t>i</a:t>
            </a:r>
            <a:r>
              <a:rPr sz="1300" i="1" dirty="0">
                <a:latin typeface="Arial"/>
                <a:cs typeface="Arial"/>
              </a:rPr>
              <a:t>ne</a:t>
            </a:r>
            <a:r>
              <a:rPr sz="1300" i="1" spc="-41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I</a:t>
            </a:r>
            <a:r>
              <a:rPr sz="1300" i="1" spc="6" dirty="0">
                <a:latin typeface="Arial"/>
                <a:cs typeface="Arial"/>
              </a:rPr>
              <a:t>n</a:t>
            </a:r>
            <a:r>
              <a:rPr sz="1300" i="1" dirty="0">
                <a:latin typeface="Arial"/>
                <a:cs typeface="Arial"/>
              </a:rPr>
              <a:t>gl</a:t>
            </a:r>
            <a:r>
              <a:rPr sz="1300" i="1" spc="-6" dirty="0">
                <a:latin typeface="Arial"/>
                <a:cs typeface="Arial"/>
              </a:rPr>
              <a:t>i</a:t>
            </a:r>
            <a:r>
              <a:rPr sz="1300" i="1" dirty="0">
                <a:latin typeface="Arial"/>
                <a:cs typeface="Arial"/>
              </a:rPr>
              <a:t>s</a:t>
            </a:r>
            <a:r>
              <a:rPr sz="13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(A</a:t>
            </a:r>
            <a:r>
              <a:rPr sz="800" i="1" spc="6" dirty="0">
                <a:latin typeface="Arial"/>
                <a:cs typeface="Arial"/>
              </a:rPr>
              <a:t>c</a:t>
            </a:r>
            <a:r>
              <a:rPr sz="800" i="1" dirty="0">
                <a:latin typeface="Arial"/>
                <a:cs typeface="Arial"/>
              </a:rPr>
              <a:t>t</a:t>
            </a:r>
            <a:r>
              <a:rPr sz="800" i="1" spc="6" dirty="0">
                <a:latin typeface="Arial"/>
                <a:cs typeface="Arial"/>
              </a:rPr>
              <a:t>i</a:t>
            </a:r>
            <a:r>
              <a:rPr sz="800" i="1" dirty="0">
                <a:latin typeface="Arial"/>
                <a:cs typeface="Arial"/>
              </a:rPr>
              <a:t>ng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Se</a:t>
            </a:r>
            <a:r>
              <a:rPr sz="800" i="1" spc="6" dirty="0">
                <a:latin typeface="Arial"/>
                <a:cs typeface="Arial"/>
              </a:rPr>
              <a:t>c</a:t>
            </a:r>
            <a:r>
              <a:rPr sz="800" i="1" dirty="0">
                <a:latin typeface="Arial"/>
                <a:cs typeface="Arial"/>
              </a:rPr>
              <a:t>retar</a:t>
            </a:r>
            <a:r>
              <a:rPr sz="800" i="1" spc="6" dirty="0">
                <a:latin typeface="Arial"/>
                <a:cs typeface="Arial"/>
              </a:rPr>
              <a:t>y</a:t>
            </a:r>
            <a:r>
              <a:rPr sz="800" i="1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94004" y="711200"/>
            <a:ext cx="4084574" cy="452374"/>
          </a:xfrm>
          <a:custGeom>
            <a:avLst/>
            <a:gdLst/>
            <a:ahLst/>
            <a:cxnLst/>
            <a:rect l="l" t="t" r="r" b="b"/>
            <a:pathLst>
              <a:path w="4084574" h="452374">
                <a:moveTo>
                  <a:pt x="4084574" y="0"/>
                </a:moveTo>
                <a:lnTo>
                  <a:pt x="4084574" y="226186"/>
                </a:lnTo>
                <a:lnTo>
                  <a:pt x="0" y="226186"/>
                </a:lnTo>
                <a:lnTo>
                  <a:pt x="0" y="4523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8586" y="711200"/>
            <a:ext cx="4156075" cy="452374"/>
          </a:xfrm>
          <a:custGeom>
            <a:avLst/>
            <a:gdLst/>
            <a:ahLst/>
            <a:cxnLst/>
            <a:rect l="l" t="t" r="r" b="b"/>
            <a:pathLst>
              <a:path w="4156075" h="452374">
                <a:moveTo>
                  <a:pt x="0" y="0"/>
                </a:moveTo>
                <a:lnTo>
                  <a:pt x="0" y="226186"/>
                </a:lnTo>
                <a:lnTo>
                  <a:pt x="4156075" y="226186"/>
                </a:lnTo>
                <a:lnTo>
                  <a:pt x="4156075" y="4523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663" y="7789163"/>
            <a:ext cx="2540509" cy="52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134" y="7796783"/>
            <a:ext cx="1121665" cy="469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576" y="7820163"/>
            <a:ext cx="2424874" cy="411607"/>
          </a:xfrm>
          <a:custGeom>
            <a:avLst/>
            <a:gdLst/>
            <a:ahLst/>
            <a:cxnLst/>
            <a:rect l="l" t="t" r="r" b="b"/>
            <a:pathLst>
              <a:path w="2424874" h="411606">
                <a:moveTo>
                  <a:pt x="2356294" y="0"/>
                </a:moveTo>
                <a:lnTo>
                  <a:pt x="68605" y="0"/>
                </a:lnTo>
                <a:lnTo>
                  <a:pt x="59273" y="629"/>
                </a:lnTo>
                <a:lnTo>
                  <a:pt x="21892" y="18365"/>
                </a:lnTo>
                <a:lnTo>
                  <a:pt x="1526" y="54134"/>
                </a:lnTo>
                <a:lnTo>
                  <a:pt x="0" y="68580"/>
                </a:lnTo>
                <a:lnTo>
                  <a:pt x="0" y="343027"/>
                </a:lnTo>
                <a:lnTo>
                  <a:pt x="18363" y="389763"/>
                </a:lnTo>
                <a:lnTo>
                  <a:pt x="54147" y="410085"/>
                </a:lnTo>
                <a:lnTo>
                  <a:pt x="68605" y="411607"/>
                </a:lnTo>
                <a:lnTo>
                  <a:pt x="2356294" y="411607"/>
                </a:lnTo>
                <a:lnTo>
                  <a:pt x="2402973" y="393293"/>
                </a:lnTo>
                <a:lnTo>
                  <a:pt x="2423346" y="357513"/>
                </a:lnTo>
                <a:lnTo>
                  <a:pt x="2424874" y="343027"/>
                </a:lnTo>
                <a:lnTo>
                  <a:pt x="2424874" y="68580"/>
                </a:lnTo>
                <a:lnTo>
                  <a:pt x="2406515" y="21901"/>
                </a:lnTo>
                <a:lnTo>
                  <a:pt x="2370742" y="1527"/>
                </a:lnTo>
                <a:lnTo>
                  <a:pt x="2356294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576" y="7820163"/>
            <a:ext cx="2424874" cy="411607"/>
          </a:xfrm>
          <a:custGeom>
            <a:avLst/>
            <a:gdLst/>
            <a:ahLst/>
            <a:cxnLst/>
            <a:rect l="l" t="t" r="r" b="b"/>
            <a:pathLst>
              <a:path w="2424874" h="411606">
                <a:moveTo>
                  <a:pt x="0" y="68580"/>
                </a:moveTo>
                <a:lnTo>
                  <a:pt x="12790" y="28708"/>
                </a:lnTo>
                <a:lnTo>
                  <a:pt x="45451" y="4008"/>
                </a:lnTo>
                <a:lnTo>
                  <a:pt x="68605" y="0"/>
                </a:lnTo>
                <a:lnTo>
                  <a:pt x="2356294" y="0"/>
                </a:lnTo>
                <a:lnTo>
                  <a:pt x="2370742" y="1527"/>
                </a:lnTo>
                <a:lnTo>
                  <a:pt x="2384141" y="5899"/>
                </a:lnTo>
                <a:lnTo>
                  <a:pt x="2414855" y="32894"/>
                </a:lnTo>
                <a:lnTo>
                  <a:pt x="2424874" y="68580"/>
                </a:lnTo>
                <a:lnTo>
                  <a:pt x="2424874" y="343027"/>
                </a:lnTo>
                <a:lnTo>
                  <a:pt x="2423346" y="357513"/>
                </a:lnTo>
                <a:lnTo>
                  <a:pt x="2418974" y="370928"/>
                </a:lnTo>
                <a:lnTo>
                  <a:pt x="2391980" y="401617"/>
                </a:lnTo>
                <a:lnTo>
                  <a:pt x="2356294" y="411607"/>
                </a:lnTo>
                <a:lnTo>
                  <a:pt x="68605" y="411607"/>
                </a:lnTo>
                <a:lnTo>
                  <a:pt x="54147" y="410085"/>
                </a:lnTo>
                <a:lnTo>
                  <a:pt x="40742" y="405728"/>
                </a:lnTo>
                <a:lnTo>
                  <a:pt x="10024" y="378779"/>
                </a:lnTo>
                <a:lnTo>
                  <a:pt x="0" y="343027"/>
                </a:lnTo>
                <a:lnTo>
                  <a:pt x="0" y="685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663" y="2901694"/>
            <a:ext cx="2540509" cy="528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7543" y="2910850"/>
            <a:ext cx="1450847" cy="469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576" y="2932822"/>
            <a:ext cx="2424874" cy="412875"/>
          </a:xfrm>
          <a:custGeom>
            <a:avLst/>
            <a:gdLst/>
            <a:ahLst/>
            <a:cxnLst/>
            <a:rect l="l" t="t" r="r" b="b"/>
            <a:pathLst>
              <a:path w="2424874" h="412876">
                <a:moveTo>
                  <a:pt x="2356040" y="0"/>
                </a:moveTo>
                <a:lnTo>
                  <a:pt x="68808" y="0"/>
                </a:lnTo>
                <a:lnTo>
                  <a:pt x="59114" y="676"/>
                </a:lnTo>
                <a:lnTo>
                  <a:pt x="21821" y="18518"/>
                </a:lnTo>
                <a:lnTo>
                  <a:pt x="1521" y="54347"/>
                </a:lnTo>
                <a:lnTo>
                  <a:pt x="0" y="68833"/>
                </a:lnTo>
                <a:lnTo>
                  <a:pt x="0" y="344042"/>
                </a:lnTo>
                <a:lnTo>
                  <a:pt x="18542" y="391031"/>
                </a:lnTo>
                <a:lnTo>
                  <a:pt x="54353" y="411353"/>
                </a:lnTo>
                <a:lnTo>
                  <a:pt x="68808" y="412876"/>
                </a:lnTo>
                <a:lnTo>
                  <a:pt x="2356040" y="412876"/>
                </a:lnTo>
                <a:lnTo>
                  <a:pt x="2403036" y="394306"/>
                </a:lnTo>
                <a:lnTo>
                  <a:pt x="2423351" y="358489"/>
                </a:lnTo>
                <a:lnTo>
                  <a:pt x="2424874" y="344042"/>
                </a:lnTo>
                <a:lnTo>
                  <a:pt x="2424874" y="68833"/>
                </a:lnTo>
                <a:lnTo>
                  <a:pt x="2406303" y="21788"/>
                </a:lnTo>
                <a:lnTo>
                  <a:pt x="2370486" y="1517"/>
                </a:lnTo>
                <a:lnTo>
                  <a:pt x="2356040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576" y="2932822"/>
            <a:ext cx="2424874" cy="412875"/>
          </a:xfrm>
          <a:custGeom>
            <a:avLst/>
            <a:gdLst/>
            <a:ahLst/>
            <a:cxnLst/>
            <a:rect l="l" t="t" r="r" b="b"/>
            <a:pathLst>
              <a:path w="2424874" h="412876">
                <a:moveTo>
                  <a:pt x="0" y="68833"/>
                </a:moveTo>
                <a:lnTo>
                  <a:pt x="12747" y="28878"/>
                </a:lnTo>
                <a:lnTo>
                  <a:pt x="45320" y="4105"/>
                </a:lnTo>
                <a:lnTo>
                  <a:pt x="68808" y="0"/>
                </a:lnTo>
                <a:lnTo>
                  <a:pt x="2356040" y="0"/>
                </a:lnTo>
                <a:lnTo>
                  <a:pt x="2370486" y="1517"/>
                </a:lnTo>
                <a:lnTo>
                  <a:pt x="2383890" y="5862"/>
                </a:lnTo>
                <a:lnTo>
                  <a:pt x="2414680" y="32746"/>
                </a:lnTo>
                <a:lnTo>
                  <a:pt x="2424874" y="68833"/>
                </a:lnTo>
                <a:lnTo>
                  <a:pt x="2424874" y="344042"/>
                </a:lnTo>
                <a:lnTo>
                  <a:pt x="2423351" y="358489"/>
                </a:lnTo>
                <a:lnTo>
                  <a:pt x="2418993" y="371892"/>
                </a:lnTo>
                <a:lnTo>
                  <a:pt x="2392071" y="402683"/>
                </a:lnTo>
                <a:lnTo>
                  <a:pt x="2356040" y="412876"/>
                </a:lnTo>
                <a:lnTo>
                  <a:pt x="68808" y="412876"/>
                </a:lnTo>
                <a:lnTo>
                  <a:pt x="54353" y="411353"/>
                </a:lnTo>
                <a:lnTo>
                  <a:pt x="40947" y="406993"/>
                </a:lnTo>
                <a:lnTo>
                  <a:pt x="10174" y="380062"/>
                </a:lnTo>
                <a:lnTo>
                  <a:pt x="0" y="344042"/>
                </a:lnTo>
                <a:lnTo>
                  <a:pt x="0" y="6883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663" y="5955792"/>
            <a:ext cx="2540509" cy="5288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788" y="5964946"/>
            <a:ext cx="1911095" cy="4693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576" y="5987541"/>
            <a:ext cx="2424874" cy="411606"/>
          </a:xfrm>
          <a:custGeom>
            <a:avLst/>
            <a:gdLst/>
            <a:ahLst/>
            <a:cxnLst/>
            <a:rect l="l" t="t" r="r" b="b"/>
            <a:pathLst>
              <a:path w="2424874" h="411606">
                <a:moveTo>
                  <a:pt x="2356294" y="0"/>
                </a:moveTo>
                <a:lnTo>
                  <a:pt x="68605" y="0"/>
                </a:lnTo>
                <a:lnTo>
                  <a:pt x="59273" y="629"/>
                </a:lnTo>
                <a:lnTo>
                  <a:pt x="21892" y="18365"/>
                </a:lnTo>
                <a:lnTo>
                  <a:pt x="1526" y="54134"/>
                </a:lnTo>
                <a:lnTo>
                  <a:pt x="0" y="68579"/>
                </a:lnTo>
                <a:lnTo>
                  <a:pt x="0" y="343026"/>
                </a:lnTo>
                <a:lnTo>
                  <a:pt x="18363" y="389763"/>
                </a:lnTo>
                <a:lnTo>
                  <a:pt x="54147" y="410085"/>
                </a:lnTo>
                <a:lnTo>
                  <a:pt x="68605" y="411606"/>
                </a:lnTo>
                <a:lnTo>
                  <a:pt x="2356294" y="411606"/>
                </a:lnTo>
                <a:lnTo>
                  <a:pt x="2402973" y="393293"/>
                </a:lnTo>
                <a:lnTo>
                  <a:pt x="2423346" y="357513"/>
                </a:lnTo>
                <a:lnTo>
                  <a:pt x="2424874" y="343026"/>
                </a:lnTo>
                <a:lnTo>
                  <a:pt x="2424874" y="68579"/>
                </a:lnTo>
                <a:lnTo>
                  <a:pt x="2406515" y="21901"/>
                </a:lnTo>
                <a:lnTo>
                  <a:pt x="2370742" y="1527"/>
                </a:lnTo>
                <a:lnTo>
                  <a:pt x="2356294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576" y="5987541"/>
            <a:ext cx="2424874" cy="411606"/>
          </a:xfrm>
          <a:custGeom>
            <a:avLst/>
            <a:gdLst/>
            <a:ahLst/>
            <a:cxnLst/>
            <a:rect l="l" t="t" r="r" b="b"/>
            <a:pathLst>
              <a:path w="2424874" h="411606">
                <a:moveTo>
                  <a:pt x="0" y="68579"/>
                </a:moveTo>
                <a:lnTo>
                  <a:pt x="12790" y="28708"/>
                </a:lnTo>
                <a:lnTo>
                  <a:pt x="45451" y="4008"/>
                </a:lnTo>
                <a:lnTo>
                  <a:pt x="68605" y="0"/>
                </a:lnTo>
                <a:lnTo>
                  <a:pt x="2356294" y="0"/>
                </a:lnTo>
                <a:lnTo>
                  <a:pt x="2370742" y="1527"/>
                </a:lnTo>
                <a:lnTo>
                  <a:pt x="2384141" y="5899"/>
                </a:lnTo>
                <a:lnTo>
                  <a:pt x="2414855" y="32894"/>
                </a:lnTo>
                <a:lnTo>
                  <a:pt x="2424874" y="68579"/>
                </a:lnTo>
                <a:lnTo>
                  <a:pt x="2424874" y="343026"/>
                </a:lnTo>
                <a:lnTo>
                  <a:pt x="2423346" y="357513"/>
                </a:lnTo>
                <a:lnTo>
                  <a:pt x="2418974" y="370928"/>
                </a:lnTo>
                <a:lnTo>
                  <a:pt x="2391980" y="401617"/>
                </a:lnTo>
                <a:lnTo>
                  <a:pt x="2356294" y="411606"/>
                </a:lnTo>
                <a:lnTo>
                  <a:pt x="68605" y="411606"/>
                </a:lnTo>
                <a:lnTo>
                  <a:pt x="54147" y="410085"/>
                </a:lnTo>
                <a:lnTo>
                  <a:pt x="40742" y="405728"/>
                </a:lnTo>
                <a:lnTo>
                  <a:pt x="10024" y="378779"/>
                </a:lnTo>
                <a:lnTo>
                  <a:pt x="0" y="343026"/>
                </a:lnTo>
                <a:lnTo>
                  <a:pt x="0" y="6857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3663" y="4123956"/>
            <a:ext cx="2540509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6782" y="4131576"/>
            <a:ext cx="1287780" cy="469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4576" y="4154943"/>
            <a:ext cx="2424874" cy="411733"/>
          </a:xfrm>
          <a:custGeom>
            <a:avLst/>
            <a:gdLst/>
            <a:ahLst/>
            <a:cxnLst/>
            <a:rect l="l" t="t" r="r" b="b"/>
            <a:pathLst>
              <a:path w="2424874" h="411733">
                <a:moveTo>
                  <a:pt x="2356294" y="0"/>
                </a:moveTo>
                <a:lnTo>
                  <a:pt x="68605" y="0"/>
                </a:lnTo>
                <a:lnTo>
                  <a:pt x="59273" y="629"/>
                </a:lnTo>
                <a:lnTo>
                  <a:pt x="21892" y="18365"/>
                </a:lnTo>
                <a:lnTo>
                  <a:pt x="1526" y="54134"/>
                </a:lnTo>
                <a:lnTo>
                  <a:pt x="0" y="68579"/>
                </a:lnTo>
                <a:lnTo>
                  <a:pt x="0" y="343026"/>
                </a:lnTo>
                <a:lnTo>
                  <a:pt x="18398" y="389859"/>
                </a:lnTo>
                <a:lnTo>
                  <a:pt x="54160" y="410209"/>
                </a:lnTo>
                <a:lnTo>
                  <a:pt x="68605" y="411733"/>
                </a:lnTo>
                <a:lnTo>
                  <a:pt x="2356294" y="411733"/>
                </a:lnTo>
                <a:lnTo>
                  <a:pt x="2403010" y="393326"/>
                </a:lnTo>
                <a:lnTo>
                  <a:pt x="2423349" y="357506"/>
                </a:lnTo>
                <a:lnTo>
                  <a:pt x="2424874" y="343026"/>
                </a:lnTo>
                <a:lnTo>
                  <a:pt x="2424874" y="68579"/>
                </a:lnTo>
                <a:lnTo>
                  <a:pt x="2406515" y="21901"/>
                </a:lnTo>
                <a:lnTo>
                  <a:pt x="2370742" y="1527"/>
                </a:lnTo>
                <a:lnTo>
                  <a:pt x="2356294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4576" y="4154943"/>
            <a:ext cx="2424874" cy="411733"/>
          </a:xfrm>
          <a:custGeom>
            <a:avLst/>
            <a:gdLst/>
            <a:ahLst/>
            <a:cxnLst/>
            <a:rect l="l" t="t" r="r" b="b"/>
            <a:pathLst>
              <a:path w="2424874" h="411733">
                <a:moveTo>
                  <a:pt x="0" y="68579"/>
                </a:moveTo>
                <a:lnTo>
                  <a:pt x="12790" y="28708"/>
                </a:lnTo>
                <a:lnTo>
                  <a:pt x="45451" y="4008"/>
                </a:lnTo>
                <a:lnTo>
                  <a:pt x="68605" y="0"/>
                </a:lnTo>
                <a:lnTo>
                  <a:pt x="2356294" y="0"/>
                </a:lnTo>
                <a:lnTo>
                  <a:pt x="2370742" y="1527"/>
                </a:lnTo>
                <a:lnTo>
                  <a:pt x="2384141" y="5899"/>
                </a:lnTo>
                <a:lnTo>
                  <a:pt x="2414855" y="32894"/>
                </a:lnTo>
                <a:lnTo>
                  <a:pt x="2424874" y="68579"/>
                </a:lnTo>
                <a:lnTo>
                  <a:pt x="2424874" y="343026"/>
                </a:lnTo>
                <a:lnTo>
                  <a:pt x="2423349" y="357506"/>
                </a:lnTo>
                <a:lnTo>
                  <a:pt x="2418985" y="370926"/>
                </a:lnTo>
                <a:lnTo>
                  <a:pt x="2392034" y="401675"/>
                </a:lnTo>
                <a:lnTo>
                  <a:pt x="2356294" y="411733"/>
                </a:lnTo>
                <a:lnTo>
                  <a:pt x="68605" y="411733"/>
                </a:lnTo>
                <a:lnTo>
                  <a:pt x="54160" y="410209"/>
                </a:lnTo>
                <a:lnTo>
                  <a:pt x="40766" y="405844"/>
                </a:lnTo>
                <a:lnTo>
                  <a:pt x="10057" y="378869"/>
                </a:lnTo>
                <a:lnTo>
                  <a:pt x="0" y="343026"/>
                </a:lnTo>
                <a:lnTo>
                  <a:pt x="0" y="685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72466" y="3259846"/>
            <a:ext cx="1033271" cy="1673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23688" y="3270502"/>
            <a:ext cx="1168908" cy="1668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4205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763651" y="0"/>
                </a:moveTo>
                <a:lnTo>
                  <a:pt x="152654" y="0"/>
                </a:lnTo>
                <a:lnTo>
                  <a:pt x="137953" y="698"/>
                </a:lnTo>
                <a:lnTo>
                  <a:pt x="96466" y="10668"/>
                </a:lnTo>
                <a:lnTo>
                  <a:pt x="60272" y="31105"/>
                </a:lnTo>
                <a:lnTo>
                  <a:pt x="31096" y="60283"/>
                </a:lnTo>
                <a:lnTo>
                  <a:pt x="10662" y="96479"/>
                </a:lnTo>
                <a:lnTo>
                  <a:pt x="697" y="137965"/>
                </a:lnTo>
                <a:lnTo>
                  <a:pt x="0" y="152653"/>
                </a:lnTo>
                <a:lnTo>
                  <a:pt x="0" y="1404581"/>
                </a:lnTo>
                <a:lnTo>
                  <a:pt x="6115" y="1447477"/>
                </a:lnTo>
                <a:lnTo>
                  <a:pt x="23261" y="1485638"/>
                </a:lnTo>
                <a:lnTo>
                  <a:pt x="49714" y="1517346"/>
                </a:lnTo>
                <a:lnTo>
                  <a:pt x="83752" y="1540881"/>
                </a:lnTo>
                <a:lnTo>
                  <a:pt x="123650" y="1554523"/>
                </a:lnTo>
                <a:lnTo>
                  <a:pt x="152654" y="1557273"/>
                </a:lnTo>
                <a:lnTo>
                  <a:pt x="763739" y="1557273"/>
                </a:lnTo>
                <a:lnTo>
                  <a:pt x="806578" y="1551158"/>
                </a:lnTo>
                <a:lnTo>
                  <a:pt x="844703" y="1534007"/>
                </a:lnTo>
                <a:lnTo>
                  <a:pt x="876390" y="1507540"/>
                </a:lnTo>
                <a:lnTo>
                  <a:pt x="899915" y="1473476"/>
                </a:lnTo>
                <a:lnTo>
                  <a:pt x="913555" y="1433536"/>
                </a:lnTo>
                <a:lnTo>
                  <a:pt x="916305" y="152653"/>
                </a:lnTo>
                <a:lnTo>
                  <a:pt x="915605" y="137948"/>
                </a:lnTo>
                <a:lnTo>
                  <a:pt x="905636" y="96464"/>
                </a:lnTo>
                <a:lnTo>
                  <a:pt x="885199" y="60271"/>
                </a:lnTo>
                <a:lnTo>
                  <a:pt x="856019" y="31095"/>
                </a:lnTo>
                <a:lnTo>
                  <a:pt x="819823" y="10662"/>
                </a:lnTo>
                <a:lnTo>
                  <a:pt x="778323" y="697"/>
                </a:lnTo>
                <a:lnTo>
                  <a:pt x="763651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04205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0" y="152653"/>
                </a:moveTo>
                <a:lnTo>
                  <a:pt x="6096" y="109789"/>
                </a:lnTo>
                <a:lnTo>
                  <a:pt x="23236" y="71641"/>
                </a:lnTo>
                <a:lnTo>
                  <a:pt x="49692" y="39934"/>
                </a:lnTo>
                <a:lnTo>
                  <a:pt x="83741" y="16395"/>
                </a:lnTo>
                <a:lnTo>
                  <a:pt x="123655" y="2749"/>
                </a:lnTo>
                <a:lnTo>
                  <a:pt x="152654" y="0"/>
                </a:lnTo>
                <a:lnTo>
                  <a:pt x="763651" y="0"/>
                </a:lnTo>
                <a:lnTo>
                  <a:pt x="778356" y="698"/>
                </a:lnTo>
                <a:lnTo>
                  <a:pt x="792666" y="2752"/>
                </a:lnTo>
                <a:lnTo>
                  <a:pt x="832578" y="16402"/>
                </a:lnTo>
                <a:lnTo>
                  <a:pt x="866623" y="39945"/>
                </a:lnTo>
                <a:lnTo>
                  <a:pt x="893077" y="71654"/>
                </a:lnTo>
                <a:lnTo>
                  <a:pt x="910212" y="109805"/>
                </a:lnTo>
                <a:lnTo>
                  <a:pt x="916305" y="152653"/>
                </a:lnTo>
                <a:lnTo>
                  <a:pt x="916305" y="1404492"/>
                </a:lnTo>
                <a:lnTo>
                  <a:pt x="915606" y="1419213"/>
                </a:lnTo>
                <a:lnTo>
                  <a:pt x="913555" y="1433536"/>
                </a:lnTo>
                <a:lnTo>
                  <a:pt x="899915" y="1473476"/>
                </a:lnTo>
                <a:lnTo>
                  <a:pt x="876390" y="1507540"/>
                </a:lnTo>
                <a:lnTo>
                  <a:pt x="844703" y="1534007"/>
                </a:lnTo>
                <a:lnTo>
                  <a:pt x="806578" y="1551158"/>
                </a:lnTo>
                <a:lnTo>
                  <a:pt x="763739" y="1557273"/>
                </a:lnTo>
                <a:lnTo>
                  <a:pt x="152654" y="1557273"/>
                </a:lnTo>
                <a:lnTo>
                  <a:pt x="137954" y="1556575"/>
                </a:lnTo>
                <a:lnTo>
                  <a:pt x="123650" y="1554523"/>
                </a:lnTo>
                <a:lnTo>
                  <a:pt x="83752" y="1540881"/>
                </a:lnTo>
                <a:lnTo>
                  <a:pt x="49714" y="1517346"/>
                </a:lnTo>
                <a:lnTo>
                  <a:pt x="23261" y="1485638"/>
                </a:lnTo>
                <a:lnTo>
                  <a:pt x="6115" y="1447477"/>
                </a:lnTo>
                <a:lnTo>
                  <a:pt x="0" y="1404581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663" y="5346202"/>
            <a:ext cx="2540509" cy="5273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5132" y="5353822"/>
            <a:ext cx="175564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4576" y="5377060"/>
            <a:ext cx="2424874" cy="411733"/>
          </a:xfrm>
          <a:custGeom>
            <a:avLst/>
            <a:gdLst/>
            <a:ahLst/>
            <a:cxnLst/>
            <a:rect l="l" t="t" r="r" b="b"/>
            <a:pathLst>
              <a:path w="2424874" h="411733">
                <a:moveTo>
                  <a:pt x="2356294" y="0"/>
                </a:moveTo>
                <a:lnTo>
                  <a:pt x="68605" y="0"/>
                </a:lnTo>
                <a:lnTo>
                  <a:pt x="59273" y="629"/>
                </a:lnTo>
                <a:lnTo>
                  <a:pt x="21892" y="18365"/>
                </a:lnTo>
                <a:lnTo>
                  <a:pt x="1526" y="54134"/>
                </a:lnTo>
                <a:lnTo>
                  <a:pt x="0" y="68579"/>
                </a:lnTo>
                <a:lnTo>
                  <a:pt x="0" y="343026"/>
                </a:lnTo>
                <a:lnTo>
                  <a:pt x="18398" y="389859"/>
                </a:lnTo>
                <a:lnTo>
                  <a:pt x="54160" y="410209"/>
                </a:lnTo>
                <a:lnTo>
                  <a:pt x="68605" y="411733"/>
                </a:lnTo>
                <a:lnTo>
                  <a:pt x="2356294" y="411733"/>
                </a:lnTo>
                <a:lnTo>
                  <a:pt x="2403010" y="393326"/>
                </a:lnTo>
                <a:lnTo>
                  <a:pt x="2423349" y="357506"/>
                </a:lnTo>
                <a:lnTo>
                  <a:pt x="2424874" y="343026"/>
                </a:lnTo>
                <a:lnTo>
                  <a:pt x="2424874" y="68579"/>
                </a:lnTo>
                <a:lnTo>
                  <a:pt x="2406515" y="21901"/>
                </a:lnTo>
                <a:lnTo>
                  <a:pt x="2370742" y="1527"/>
                </a:lnTo>
                <a:lnTo>
                  <a:pt x="2356294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4576" y="5377060"/>
            <a:ext cx="2424874" cy="411733"/>
          </a:xfrm>
          <a:custGeom>
            <a:avLst/>
            <a:gdLst/>
            <a:ahLst/>
            <a:cxnLst/>
            <a:rect l="l" t="t" r="r" b="b"/>
            <a:pathLst>
              <a:path w="2424874" h="411733">
                <a:moveTo>
                  <a:pt x="0" y="68579"/>
                </a:moveTo>
                <a:lnTo>
                  <a:pt x="12790" y="28708"/>
                </a:lnTo>
                <a:lnTo>
                  <a:pt x="45451" y="4008"/>
                </a:lnTo>
                <a:lnTo>
                  <a:pt x="68605" y="0"/>
                </a:lnTo>
                <a:lnTo>
                  <a:pt x="2356294" y="0"/>
                </a:lnTo>
                <a:lnTo>
                  <a:pt x="2370742" y="1527"/>
                </a:lnTo>
                <a:lnTo>
                  <a:pt x="2384141" y="5899"/>
                </a:lnTo>
                <a:lnTo>
                  <a:pt x="2414855" y="32894"/>
                </a:lnTo>
                <a:lnTo>
                  <a:pt x="2424874" y="68579"/>
                </a:lnTo>
                <a:lnTo>
                  <a:pt x="2424874" y="343026"/>
                </a:lnTo>
                <a:lnTo>
                  <a:pt x="2423349" y="357506"/>
                </a:lnTo>
                <a:lnTo>
                  <a:pt x="2418985" y="370926"/>
                </a:lnTo>
                <a:lnTo>
                  <a:pt x="2392034" y="401675"/>
                </a:lnTo>
                <a:lnTo>
                  <a:pt x="2356294" y="411733"/>
                </a:lnTo>
                <a:lnTo>
                  <a:pt x="68605" y="411733"/>
                </a:lnTo>
                <a:lnTo>
                  <a:pt x="54160" y="410209"/>
                </a:lnTo>
                <a:lnTo>
                  <a:pt x="40766" y="405844"/>
                </a:lnTo>
                <a:lnTo>
                  <a:pt x="10057" y="378869"/>
                </a:lnTo>
                <a:lnTo>
                  <a:pt x="0" y="343026"/>
                </a:lnTo>
                <a:lnTo>
                  <a:pt x="0" y="685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663" y="4733544"/>
            <a:ext cx="2540509" cy="5303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6383" y="4742699"/>
            <a:ext cx="1531620" cy="4693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4576" y="4765432"/>
            <a:ext cx="2424874" cy="412875"/>
          </a:xfrm>
          <a:custGeom>
            <a:avLst/>
            <a:gdLst/>
            <a:ahLst/>
            <a:cxnLst/>
            <a:rect l="l" t="t" r="r" b="b"/>
            <a:pathLst>
              <a:path w="2424874" h="412876">
                <a:moveTo>
                  <a:pt x="2356040" y="0"/>
                </a:moveTo>
                <a:lnTo>
                  <a:pt x="68808" y="0"/>
                </a:lnTo>
                <a:lnTo>
                  <a:pt x="59114" y="676"/>
                </a:lnTo>
                <a:lnTo>
                  <a:pt x="21821" y="18518"/>
                </a:lnTo>
                <a:lnTo>
                  <a:pt x="1521" y="54347"/>
                </a:lnTo>
                <a:lnTo>
                  <a:pt x="0" y="68834"/>
                </a:lnTo>
                <a:lnTo>
                  <a:pt x="0" y="344043"/>
                </a:lnTo>
                <a:lnTo>
                  <a:pt x="18542" y="391031"/>
                </a:lnTo>
                <a:lnTo>
                  <a:pt x="54353" y="411353"/>
                </a:lnTo>
                <a:lnTo>
                  <a:pt x="68808" y="412877"/>
                </a:lnTo>
                <a:lnTo>
                  <a:pt x="2356040" y="412877"/>
                </a:lnTo>
                <a:lnTo>
                  <a:pt x="2403036" y="394306"/>
                </a:lnTo>
                <a:lnTo>
                  <a:pt x="2423351" y="358489"/>
                </a:lnTo>
                <a:lnTo>
                  <a:pt x="2424874" y="344043"/>
                </a:lnTo>
                <a:lnTo>
                  <a:pt x="2424874" y="68834"/>
                </a:lnTo>
                <a:lnTo>
                  <a:pt x="2406303" y="21788"/>
                </a:lnTo>
                <a:lnTo>
                  <a:pt x="2370486" y="1517"/>
                </a:lnTo>
                <a:lnTo>
                  <a:pt x="2356040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4576" y="4765432"/>
            <a:ext cx="2424874" cy="412875"/>
          </a:xfrm>
          <a:custGeom>
            <a:avLst/>
            <a:gdLst/>
            <a:ahLst/>
            <a:cxnLst/>
            <a:rect l="l" t="t" r="r" b="b"/>
            <a:pathLst>
              <a:path w="2424874" h="412876">
                <a:moveTo>
                  <a:pt x="0" y="68834"/>
                </a:moveTo>
                <a:lnTo>
                  <a:pt x="12747" y="28878"/>
                </a:lnTo>
                <a:lnTo>
                  <a:pt x="45320" y="4105"/>
                </a:lnTo>
                <a:lnTo>
                  <a:pt x="68808" y="0"/>
                </a:lnTo>
                <a:lnTo>
                  <a:pt x="2356040" y="0"/>
                </a:lnTo>
                <a:lnTo>
                  <a:pt x="2370486" y="1517"/>
                </a:lnTo>
                <a:lnTo>
                  <a:pt x="2383890" y="5862"/>
                </a:lnTo>
                <a:lnTo>
                  <a:pt x="2414680" y="32746"/>
                </a:lnTo>
                <a:lnTo>
                  <a:pt x="2424874" y="68834"/>
                </a:lnTo>
                <a:lnTo>
                  <a:pt x="2424874" y="344043"/>
                </a:lnTo>
                <a:lnTo>
                  <a:pt x="2423351" y="358489"/>
                </a:lnTo>
                <a:lnTo>
                  <a:pt x="2418993" y="371892"/>
                </a:lnTo>
                <a:lnTo>
                  <a:pt x="2392071" y="402683"/>
                </a:lnTo>
                <a:lnTo>
                  <a:pt x="2356040" y="412877"/>
                </a:lnTo>
                <a:lnTo>
                  <a:pt x="68808" y="412877"/>
                </a:lnTo>
                <a:lnTo>
                  <a:pt x="54353" y="411353"/>
                </a:lnTo>
                <a:lnTo>
                  <a:pt x="40947" y="406993"/>
                </a:lnTo>
                <a:lnTo>
                  <a:pt x="10174" y="380062"/>
                </a:lnTo>
                <a:lnTo>
                  <a:pt x="0" y="344043"/>
                </a:lnTo>
                <a:lnTo>
                  <a:pt x="0" y="688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3663" y="6566915"/>
            <a:ext cx="2540509" cy="528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4237" y="6576059"/>
            <a:ext cx="2375916" cy="4693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4576" y="6598043"/>
            <a:ext cx="2424874" cy="412875"/>
          </a:xfrm>
          <a:custGeom>
            <a:avLst/>
            <a:gdLst/>
            <a:ahLst/>
            <a:cxnLst/>
            <a:rect l="l" t="t" r="r" b="b"/>
            <a:pathLst>
              <a:path w="2424874" h="412876">
                <a:moveTo>
                  <a:pt x="2356040" y="0"/>
                </a:moveTo>
                <a:lnTo>
                  <a:pt x="68808" y="0"/>
                </a:lnTo>
                <a:lnTo>
                  <a:pt x="59114" y="676"/>
                </a:lnTo>
                <a:lnTo>
                  <a:pt x="21821" y="18518"/>
                </a:lnTo>
                <a:lnTo>
                  <a:pt x="1521" y="54347"/>
                </a:lnTo>
                <a:lnTo>
                  <a:pt x="0" y="68834"/>
                </a:lnTo>
                <a:lnTo>
                  <a:pt x="0" y="344043"/>
                </a:lnTo>
                <a:lnTo>
                  <a:pt x="18542" y="391031"/>
                </a:lnTo>
                <a:lnTo>
                  <a:pt x="54353" y="411353"/>
                </a:lnTo>
                <a:lnTo>
                  <a:pt x="68808" y="412877"/>
                </a:lnTo>
                <a:lnTo>
                  <a:pt x="2356040" y="412877"/>
                </a:lnTo>
                <a:lnTo>
                  <a:pt x="2403036" y="394306"/>
                </a:lnTo>
                <a:lnTo>
                  <a:pt x="2423351" y="358489"/>
                </a:lnTo>
                <a:lnTo>
                  <a:pt x="2424874" y="344043"/>
                </a:lnTo>
                <a:lnTo>
                  <a:pt x="2424874" y="68834"/>
                </a:lnTo>
                <a:lnTo>
                  <a:pt x="2406303" y="21788"/>
                </a:lnTo>
                <a:lnTo>
                  <a:pt x="2370486" y="1517"/>
                </a:lnTo>
                <a:lnTo>
                  <a:pt x="2356040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4576" y="6598043"/>
            <a:ext cx="2424874" cy="412875"/>
          </a:xfrm>
          <a:custGeom>
            <a:avLst/>
            <a:gdLst/>
            <a:ahLst/>
            <a:cxnLst/>
            <a:rect l="l" t="t" r="r" b="b"/>
            <a:pathLst>
              <a:path w="2424874" h="412876">
                <a:moveTo>
                  <a:pt x="0" y="68834"/>
                </a:moveTo>
                <a:lnTo>
                  <a:pt x="12747" y="28878"/>
                </a:lnTo>
                <a:lnTo>
                  <a:pt x="45320" y="4105"/>
                </a:lnTo>
                <a:lnTo>
                  <a:pt x="68808" y="0"/>
                </a:lnTo>
                <a:lnTo>
                  <a:pt x="2356040" y="0"/>
                </a:lnTo>
                <a:lnTo>
                  <a:pt x="2370486" y="1517"/>
                </a:lnTo>
                <a:lnTo>
                  <a:pt x="2383890" y="5862"/>
                </a:lnTo>
                <a:lnTo>
                  <a:pt x="2414680" y="32746"/>
                </a:lnTo>
                <a:lnTo>
                  <a:pt x="2424874" y="68834"/>
                </a:lnTo>
                <a:lnTo>
                  <a:pt x="2424874" y="344043"/>
                </a:lnTo>
                <a:lnTo>
                  <a:pt x="2423351" y="358489"/>
                </a:lnTo>
                <a:lnTo>
                  <a:pt x="2418993" y="371892"/>
                </a:lnTo>
                <a:lnTo>
                  <a:pt x="2392071" y="402683"/>
                </a:lnTo>
                <a:lnTo>
                  <a:pt x="2356040" y="412877"/>
                </a:lnTo>
                <a:lnTo>
                  <a:pt x="68808" y="412877"/>
                </a:lnTo>
                <a:lnTo>
                  <a:pt x="54353" y="411353"/>
                </a:lnTo>
                <a:lnTo>
                  <a:pt x="40947" y="406993"/>
                </a:lnTo>
                <a:lnTo>
                  <a:pt x="10174" y="380062"/>
                </a:lnTo>
                <a:lnTo>
                  <a:pt x="0" y="344043"/>
                </a:lnTo>
                <a:lnTo>
                  <a:pt x="0" y="688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3663" y="7178041"/>
            <a:ext cx="2540509" cy="5288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8557" y="7185660"/>
            <a:ext cx="1827276" cy="4693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576" y="7209663"/>
            <a:ext cx="2424874" cy="411734"/>
          </a:xfrm>
          <a:custGeom>
            <a:avLst/>
            <a:gdLst/>
            <a:ahLst/>
            <a:cxnLst/>
            <a:rect l="l" t="t" r="r" b="b"/>
            <a:pathLst>
              <a:path w="2424874" h="411734">
                <a:moveTo>
                  <a:pt x="2356294" y="0"/>
                </a:moveTo>
                <a:lnTo>
                  <a:pt x="68605" y="0"/>
                </a:lnTo>
                <a:lnTo>
                  <a:pt x="59273" y="629"/>
                </a:lnTo>
                <a:lnTo>
                  <a:pt x="21892" y="18365"/>
                </a:lnTo>
                <a:lnTo>
                  <a:pt x="1526" y="54134"/>
                </a:lnTo>
                <a:lnTo>
                  <a:pt x="0" y="68579"/>
                </a:lnTo>
                <a:lnTo>
                  <a:pt x="0" y="343026"/>
                </a:lnTo>
                <a:lnTo>
                  <a:pt x="18398" y="389859"/>
                </a:lnTo>
                <a:lnTo>
                  <a:pt x="54160" y="410209"/>
                </a:lnTo>
                <a:lnTo>
                  <a:pt x="68605" y="411733"/>
                </a:lnTo>
                <a:lnTo>
                  <a:pt x="2356294" y="411733"/>
                </a:lnTo>
                <a:lnTo>
                  <a:pt x="2403010" y="393326"/>
                </a:lnTo>
                <a:lnTo>
                  <a:pt x="2423349" y="357506"/>
                </a:lnTo>
                <a:lnTo>
                  <a:pt x="2424874" y="343026"/>
                </a:lnTo>
                <a:lnTo>
                  <a:pt x="2424874" y="68579"/>
                </a:lnTo>
                <a:lnTo>
                  <a:pt x="2406515" y="21901"/>
                </a:lnTo>
                <a:lnTo>
                  <a:pt x="2370742" y="1527"/>
                </a:lnTo>
                <a:lnTo>
                  <a:pt x="2356294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4576" y="7209663"/>
            <a:ext cx="2424874" cy="411734"/>
          </a:xfrm>
          <a:custGeom>
            <a:avLst/>
            <a:gdLst/>
            <a:ahLst/>
            <a:cxnLst/>
            <a:rect l="l" t="t" r="r" b="b"/>
            <a:pathLst>
              <a:path w="2424874" h="411734">
                <a:moveTo>
                  <a:pt x="0" y="68579"/>
                </a:moveTo>
                <a:lnTo>
                  <a:pt x="12790" y="28708"/>
                </a:lnTo>
                <a:lnTo>
                  <a:pt x="45451" y="4008"/>
                </a:lnTo>
                <a:lnTo>
                  <a:pt x="68605" y="0"/>
                </a:lnTo>
                <a:lnTo>
                  <a:pt x="2356294" y="0"/>
                </a:lnTo>
                <a:lnTo>
                  <a:pt x="2370742" y="1527"/>
                </a:lnTo>
                <a:lnTo>
                  <a:pt x="2384141" y="5899"/>
                </a:lnTo>
                <a:lnTo>
                  <a:pt x="2414855" y="32894"/>
                </a:lnTo>
                <a:lnTo>
                  <a:pt x="2424874" y="68579"/>
                </a:lnTo>
                <a:lnTo>
                  <a:pt x="2424874" y="343026"/>
                </a:lnTo>
                <a:lnTo>
                  <a:pt x="2423349" y="357506"/>
                </a:lnTo>
                <a:lnTo>
                  <a:pt x="2418985" y="370926"/>
                </a:lnTo>
                <a:lnTo>
                  <a:pt x="2392034" y="401675"/>
                </a:lnTo>
                <a:lnTo>
                  <a:pt x="2356294" y="411733"/>
                </a:lnTo>
                <a:lnTo>
                  <a:pt x="68605" y="411733"/>
                </a:lnTo>
                <a:lnTo>
                  <a:pt x="54160" y="410209"/>
                </a:lnTo>
                <a:lnTo>
                  <a:pt x="40766" y="405844"/>
                </a:lnTo>
                <a:lnTo>
                  <a:pt x="10057" y="378869"/>
                </a:lnTo>
                <a:lnTo>
                  <a:pt x="0" y="343026"/>
                </a:lnTo>
                <a:lnTo>
                  <a:pt x="0" y="685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62984" y="3259846"/>
            <a:ext cx="1031748" cy="16733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3099" y="3270513"/>
            <a:ext cx="926591" cy="15163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93591" y="3290961"/>
            <a:ext cx="916432" cy="1557275"/>
          </a:xfrm>
          <a:custGeom>
            <a:avLst/>
            <a:gdLst/>
            <a:ahLst/>
            <a:cxnLst/>
            <a:rect l="l" t="t" r="r" b="b"/>
            <a:pathLst>
              <a:path w="916431" h="1557274">
                <a:moveTo>
                  <a:pt x="763650" y="0"/>
                </a:moveTo>
                <a:lnTo>
                  <a:pt x="152692" y="0"/>
                </a:lnTo>
                <a:lnTo>
                  <a:pt x="109842" y="6115"/>
                </a:lnTo>
                <a:lnTo>
                  <a:pt x="71691" y="23261"/>
                </a:lnTo>
                <a:lnTo>
                  <a:pt x="39972" y="49714"/>
                </a:lnTo>
                <a:lnTo>
                  <a:pt x="16415" y="83752"/>
                </a:lnTo>
                <a:lnTo>
                  <a:pt x="2754" y="123650"/>
                </a:lnTo>
                <a:lnTo>
                  <a:pt x="0" y="1404686"/>
                </a:lnTo>
                <a:lnTo>
                  <a:pt x="716" y="1419396"/>
                </a:lnTo>
                <a:lnTo>
                  <a:pt x="10735" y="1460879"/>
                </a:lnTo>
                <a:lnTo>
                  <a:pt x="31211" y="1497055"/>
                </a:lnTo>
                <a:lnTo>
                  <a:pt x="60415" y="1526208"/>
                </a:lnTo>
                <a:lnTo>
                  <a:pt x="96616" y="1546621"/>
                </a:lnTo>
                <a:lnTo>
                  <a:pt x="138086" y="1556576"/>
                </a:lnTo>
                <a:lnTo>
                  <a:pt x="152780" y="1557273"/>
                </a:lnTo>
                <a:lnTo>
                  <a:pt x="763844" y="1557273"/>
                </a:lnTo>
                <a:lnTo>
                  <a:pt x="806668" y="1551134"/>
                </a:lnTo>
                <a:lnTo>
                  <a:pt x="844793" y="1533973"/>
                </a:lnTo>
                <a:lnTo>
                  <a:pt x="876490" y="1507506"/>
                </a:lnTo>
                <a:lnTo>
                  <a:pt x="900029" y="1473450"/>
                </a:lnTo>
                <a:lnTo>
                  <a:pt x="913679" y="1433524"/>
                </a:lnTo>
                <a:lnTo>
                  <a:pt x="916431" y="152565"/>
                </a:lnTo>
                <a:lnTo>
                  <a:pt x="915724" y="137868"/>
                </a:lnTo>
                <a:lnTo>
                  <a:pt x="905724" y="96408"/>
                </a:lnTo>
                <a:lnTo>
                  <a:pt x="885254" y="60238"/>
                </a:lnTo>
                <a:lnTo>
                  <a:pt x="856048" y="31080"/>
                </a:lnTo>
                <a:lnTo>
                  <a:pt x="819836" y="10659"/>
                </a:lnTo>
                <a:lnTo>
                  <a:pt x="778351" y="698"/>
                </a:lnTo>
                <a:lnTo>
                  <a:pt x="763650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93590" y="3290961"/>
            <a:ext cx="916432" cy="1557275"/>
          </a:xfrm>
          <a:custGeom>
            <a:avLst/>
            <a:gdLst/>
            <a:ahLst/>
            <a:cxnLst/>
            <a:rect l="l" t="t" r="r" b="b"/>
            <a:pathLst>
              <a:path w="916432" h="1557274">
                <a:moveTo>
                  <a:pt x="0" y="152653"/>
                </a:moveTo>
                <a:lnTo>
                  <a:pt x="6102" y="109806"/>
                </a:lnTo>
                <a:lnTo>
                  <a:pt x="23254" y="71670"/>
                </a:lnTo>
                <a:lnTo>
                  <a:pt x="49723" y="39969"/>
                </a:lnTo>
                <a:lnTo>
                  <a:pt x="83779" y="16426"/>
                </a:lnTo>
                <a:lnTo>
                  <a:pt x="123689" y="2766"/>
                </a:lnTo>
                <a:lnTo>
                  <a:pt x="152781" y="0"/>
                </a:lnTo>
                <a:lnTo>
                  <a:pt x="763651" y="0"/>
                </a:lnTo>
                <a:lnTo>
                  <a:pt x="778351" y="698"/>
                </a:lnTo>
                <a:lnTo>
                  <a:pt x="792659" y="2749"/>
                </a:lnTo>
                <a:lnTo>
                  <a:pt x="832578" y="16389"/>
                </a:lnTo>
                <a:lnTo>
                  <a:pt x="866647" y="39914"/>
                </a:lnTo>
                <a:lnTo>
                  <a:pt x="893134" y="71601"/>
                </a:lnTo>
                <a:lnTo>
                  <a:pt x="910306" y="109726"/>
                </a:lnTo>
                <a:lnTo>
                  <a:pt x="916431" y="152565"/>
                </a:lnTo>
                <a:lnTo>
                  <a:pt x="916432" y="1404492"/>
                </a:lnTo>
                <a:lnTo>
                  <a:pt x="915733" y="1419207"/>
                </a:lnTo>
                <a:lnTo>
                  <a:pt x="913679" y="1433524"/>
                </a:lnTo>
                <a:lnTo>
                  <a:pt x="900029" y="1473450"/>
                </a:lnTo>
                <a:lnTo>
                  <a:pt x="876490" y="1507506"/>
                </a:lnTo>
                <a:lnTo>
                  <a:pt x="844793" y="1533973"/>
                </a:lnTo>
                <a:lnTo>
                  <a:pt x="806668" y="1551134"/>
                </a:lnTo>
                <a:lnTo>
                  <a:pt x="763844" y="1557273"/>
                </a:lnTo>
                <a:lnTo>
                  <a:pt x="763651" y="1557273"/>
                </a:lnTo>
                <a:lnTo>
                  <a:pt x="152781" y="1557273"/>
                </a:lnTo>
                <a:lnTo>
                  <a:pt x="138086" y="1556576"/>
                </a:lnTo>
                <a:lnTo>
                  <a:pt x="123784" y="1554526"/>
                </a:lnTo>
                <a:lnTo>
                  <a:pt x="83878" y="1540894"/>
                </a:lnTo>
                <a:lnTo>
                  <a:pt x="49818" y="1517377"/>
                </a:lnTo>
                <a:lnTo>
                  <a:pt x="23331" y="1485692"/>
                </a:lnTo>
                <a:lnTo>
                  <a:pt x="6148" y="1447556"/>
                </a:lnTo>
                <a:lnTo>
                  <a:pt x="0" y="1404686"/>
                </a:lnTo>
                <a:lnTo>
                  <a:pt x="0" y="1404492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66699" y="3259846"/>
            <a:ext cx="1033271" cy="16733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72784" y="3270513"/>
            <a:ext cx="1056132" cy="15163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98186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763523" y="0"/>
                </a:moveTo>
                <a:lnTo>
                  <a:pt x="152653" y="0"/>
                </a:lnTo>
                <a:lnTo>
                  <a:pt x="137957" y="698"/>
                </a:lnTo>
                <a:lnTo>
                  <a:pt x="96479" y="10662"/>
                </a:lnTo>
                <a:lnTo>
                  <a:pt x="60283" y="31095"/>
                </a:lnTo>
                <a:lnTo>
                  <a:pt x="31105" y="60271"/>
                </a:lnTo>
                <a:lnTo>
                  <a:pt x="10668" y="96464"/>
                </a:lnTo>
                <a:lnTo>
                  <a:pt x="698" y="137948"/>
                </a:lnTo>
                <a:lnTo>
                  <a:pt x="0" y="1404581"/>
                </a:lnTo>
                <a:lnTo>
                  <a:pt x="706" y="1419299"/>
                </a:lnTo>
                <a:lnTo>
                  <a:pt x="10690" y="1460808"/>
                </a:lnTo>
                <a:lnTo>
                  <a:pt x="31130" y="1497009"/>
                </a:lnTo>
                <a:lnTo>
                  <a:pt x="60303" y="1526184"/>
                </a:lnTo>
                <a:lnTo>
                  <a:pt x="96485" y="1546612"/>
                </a:lnTo>
                <a:lnTo>
                  <a:pt x="137954" y="1556575"/>
                </a:lnTo>
                <a:lnTo>
                  <a:pt x="152653" y="1557273"/>
                </a:lnTo>
                <a:lnTo>
                  <a:pt x="763717" y="1557273"/>
                </a:lnTo>
                <a:lnTo>
                  <a:pt x="806587" y="1551134"/>
                </a:lnTo>
                <a:lnTo>
                  <a:pt x="844723" y="1533973"/>
                </a:lnTo>
                <a:lnTo>
                  <a:pt x="876408" y="1507506"/>
                </a:lnTo>
                <a:lnTo>
                  <a:pt x="899925" y="1473450"/>
                </a:lnTo>
                <a:lnTo>
                  <a:pt x="913557" y="1433524"/>
                </a:lnTo>
                <a:lnTo>
                  <a:pt x="916304" y="152565"/>
                </a:lnTo>
                <a:lnTo>
                  <a:pt x="915598" y="137868"/>
                </a:lnTo>
                <a:lnTo>
                  <a:pt x="905613" y="96408"/>
                </a:lnTo>
                <a:lnTo>
                  <a:pt x="885165" y="60238"/>
                </a:lnTo>
                <a:lnTo>
                  <a:pt x="855975" y="31080"/>
                </a:lnTo>
                <a:lnTo>
                  <a:pt x="819762" y="10659"/>
                </a:lnTo>
                <a:lnTo>
                  <a:pt x="778223" y="697"/>
                </a:lnTo>
                <a:lnTo>
                  <a:pt x="763523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98184" y="3290961"/>
            <a:ext cx="916306" cy="1557275"/>
          </a:xfrm>
          <a:custGeom>
            <a:avLst/>
            <a:gdLst/>
            <a:ahLst/>
            <a:cxnLst/>
            <a:rect l="l" t="t" r="r" b="b"/>
            <a:pathLst>
              <a:path w="916305" h="1557274">
                <a:moveTo>
                  <a:pt x="0" y="152653"/>
                </a:moveTo>
                <a:lnTo>
                  <a:pt x="6096" y="109789"/>
                </a:lnTo>
                <a:lnTo>
                  <a:pt x="23236" y="71641"/>
                </a:lnTo>
                <a:lnTo>
                  <a:pt x="49692" y="39934"/>
                </a:lnTo>
                <a:lnTo>
                  <a:pt x="83741" y="16395"/>
                </a:lnTo>
                <a:lnTo>
                  <a:pt x="123655" y="2749"/>
                </a:lnTo>
                <a:lnTo>
                  <a:pt x="152654" y="0"/>
                </a:lnTo>
                <a:lnTo>
                  <a:pt x="763524" y="0"/>
                </a:lnTo>
                <a:lnTo>
                  <a:pt x="778244" y="698"/>
                </a:lnTo>
                <a:lnTo>
                  <a:pt x="792567" y="2749"/>
                </a:lnTo>
                <a:lnTo>
                  <a:pt x="832507" y="16389"/>
                </a:lnTo>
                <a:lnTo>
                  <a:pt x="866571" y="39914"/>
                </a:lnTo>
                <a:lnTo>
                  <a:pt x="893038" y="71601"/>
                </a:lnTo>
                <a:lnTo>
                  <a:pt x="910189" y="109726"/>
                </a:lnTo>
                <a:lnTo>
                  <a:pt x="916304" y="152565"/>
                </a:lnTo>
                <a:lnTo>
                  <a:pt x="916305" y="1404492"/>
                </a:lnTo>
                <a:lnTo>
                  <a:pt x="915607" y="1419207"/>
                </a:lnTo>
                <a:lnTo>
                  <a:pt x="913557" y="1433524"/>
                </a:lnTo>
                <a:lnTo>
                  <a:pt x="899925" y="1473450"/>
                </a:lnTo>
                <a:lnTo>
                  <a:pt x="876408" y="1507506"/>
                </a:lnTo>
                <a:lnTo>
                  <a:pt x="844723" y="1533973"/>
                </a:lnTo>
                <a:lnTo>
                  <a:pt x="806587" y="1551134"/>
                </a:lnTo>
                <a:lnTo>
                  <a:pt x="763717" y="1557273"/>
                </a:lnTo>
                <a:lnTo>
                  <a:pt x="763524" y="1557273"/>
                </a:lnTo>
                <a:lnTo>
                  <a:pt x="152654" y="1557273"/>
                </a:lnTo>
                <a:lnTo>
                  <a:pt x="137954" y="1556575"/>
                </a:lnTo>
                <a:lnTo>
                  <a:pt x="123650" y="1554523"/>
                </a:lnTo>
                <a:lnTo>
                  <a:pt x="83752" y="1540881"/>
                </a:lnTo>
                <a:lnTo>
                  <a:pt x="49714" y="1517346"/>
                </a:lnTo>
                <a:lnTo>
                  <a:pt x="23261" y="1485638"/>
                </a:lnTo>
                <a:lnTo>
                  <a:pt x="6115" y="1447477"/>
                </a:lnTo>
                <a:lnTo>
                  <a:pt x="0" y="1404581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60931" y="3259846"/>
            <a:ext cx="1033271" cy="16733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88364" y="3270513"/>
            <a:ext cx="1011935" cy="15163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92033" y="3290961"/>
            <a:ext cx="916432" cy="1557275"/>
          </a:xfrm>
          <a:custGeom>
            <a:avLst/>
            <a:gdLst/>
            <a:ahLst/>
            <a:cxnLst/>
            <a:rect l="l" t="t" r="r" b="b"/>
            <a:pathLst>
              <a:path w="916431" h="1557274">
                <a:moveTo>
                  <a:pt x="763650" y="0"/>
                </a:moveTo>
                <a:lnTo>
                  <a:pt x="152692" y="0"/>
                </a:lnTo>
                <a:lnTo>
                  <a:pt x="109842" y="6115"/>
                </a:lnTo>
                <a:lnTo>
                  <a:pt x="71691" y="23261"/>
                </a:lnTo>
                <a:lnTo>
                  <a:pt x="39972" y="49714"/>
                </a:lnTo>
                <a:lnTo>
                  <a:pt x="16415" y="83752"/>
                </a:lnTo>
                <a:lnTo>
                  <a:pt x="2754" y="123650"/>
                </a:lnTo>
                <a:lnTo>
                  <a:pt x="0" y="1404686"/>
                </a:lnTo>
                <a:lnTo>
                  <a:pt x="716" y="1419396"/>
                </a:lnTo>
                <a:lnTo>
                  <a:pt x="10735" y="1460879"/>
                </a:lnTo>
                <a:lnTo>
                  <a:pt x="31211" y="1497055"/>
                </a:lnTo>
                <a:lnTo>
                  <a:pt x="60415" y="1526208"/>
                </a:lnTo>
                <a:lnTo>
                  <a:pt x="96616" y="1546621"/>
                </a:lnTo>
                <a:lnTo>
                  <a:pt x="138086" y="1556576"/>
                </a:lnTo>
                <a:lnTo>
                  <a:pt x="152780" y="1557273"/>
                </a:lnTo>
                <a:lnTo>
                  <a:pt x="763844" y="1557273"/>
                </a:lnTo>
                <a:lnTo>
                  <a:pt x="806668" y="1551134"/>
                </a:lnTo>
                <a:lnTo>
                  <a:pt x="844793" y="1533973"/>
                </a:lnTo>
                <a:lnTo>
                  <a:pt x="876490" y="1507506"/>
                </a:lnTo>
                <a:lnTo>
                  <a:pt x="900029" y="1473450"/>
                </a:lnTo>
                <a:lnTo>
                  <a:pt x="913679" y="1433524"/>
                </a:lnTo>
                <a:lnTo>
                  <a:pt x="916431" y="152565"/>
                </a:lnTo>
                <a:lnTo>
                  <a:pt x="915724" y="137868"/>
                </a:lnTo>
                <a:lnTo>
                  <a:pt x="905724" y="96408"/>
                </a:lnTo>
                <a:lnTo>
                  <a:pt x="885254" y="60238"/>
                </a:lnTo>
                <a:lnTo>
                  <a:pt x="856048" y="31080"/>
                </a:lnTo>
                <a:lnTo>
                  <a:pt x="819836" y="10659"/>
                </a:lnTo>
                <a:lnTo>
                  <a:pt x="778351" y="698"/>
                </a:lnTo>
                <a:lnTo>
                  <a:pt x="763650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92033" y="3290961"/>
            <a:ext cx="916432" cy="1557275"/>
          </a:xfrm>
          <a:custGeom>
            <a:avLst/>
            <a:gdLst/>
            <a:ahLst/>
            <a:cxnLst/>
            <a:rect l="l" t="t" r="r" b="b"/>
            <a:pathLst>
              <a:path w="916431" h="1557274">
                <a:moveTo>
                  <a:pt x="0" y="152653"/>
                </a:moveTo>
                <a:lnTo>
                  <a:pt x="6102" y="109806"/>
                </a:lnTo>
                <a:lnTo>
                  <a:pt x="23254" y="71670"/>
                </a:lnTo>
                <a:lnTo>
                  <a:pt x="49723" y="39969"/>
                </a:lnTo>
                <a:lnTo>
                  <a:pt x="83779" y="16426"/>
                </a:lnTo>
                <a:lnTo>
                  <a:pt x="123689" y="2766"/>
                </a:lnTo>
                <a:lnTo>
                  <a:pt x="152781" y="0"/>
                </a:lnTo>
                <a:lnTo>
                  <a:pt x="763651" y="0"/>
                </a:lnTo>
                <a:lnTo>
                  <a:pt x="778351" y="698"/>
                </a:lnTo>
                <a:lnTo>
                  <a:pt x="792659" y="2749"/>
                </a:lnTo>
                <a:lnTo>
                  <a:pt x="832578" y="16389"/>
                </a:lnTo>
                <a:lnTo>
                  <a:pt x="866647" y="39914"/>
                </a:lnTo>
                <a:lnTo>
                  <a:pt x="893134" y="71601"/>
                </a:lnTo>
                <a:lnTo>
                  <a:pt x="910306" y="109726"/>
                </a:lnTo>
                <a:lnTo>
                  <a:pt x="916431" y="152565"/>
                </a:lnTo>
                <a:lnTo>
                  <a:pt x="916432" y="1404492"/>
                </a:lnTo>
                <a:lnTo>
                  <a:pt x="915733" y="1419207"/>
                </a:lnTo>
                <a:lnTo>
                  <a:pt x="913679" y="1433524"/>
                </a:lnTo>
                <a:lnTo>
                  <a:pt x="900029" y="1473450"/>
                </a:lnTo>
                <a:lnTo>
                  <a:pt x="876490" y="1507506"/>
                </a:lnTo>
                <a:lnTo>
                  <a:pt x="844793" y="1533973"/>
                </a:lnTo>
                <a:lnTo>
                  <a:pt x="806668" y="1551134"/>
                </a:lnTo>
                <a:lnTo>
                  <a:pt x="763844" y="1557273"/>
                </a:lnTo>
                <a:lnTo>
                  <a:pt x="763651" y="1557273"/>
                </a:lnTo>
                <a:lnTo>
                  <a:pt x="152781" y="1557273"/>
                </a:lnTo>
                <a:lnTo>
                  <a:pt x="138086" y="1556576"/>
                </a:lnTo>
                <a:lnTo>
                  <a:pt x="123784" y="1554526"/>
                </a:lnTo>
                <a:lnTo>
                  <a:pt x="83878" y="1540894"/>
                </a:lnTo>
                <a:lnTo>
                  <a:pt x="49818" y="1517377"/>
                </a:lnTo>
                <a:lnTo>
                  <a:pt x="23331" y="1485692"/>
                </a:lnTo>
                <a:lnTo>
                  <a:pt x="6148" y="1447556"/>
                </a:lnTo>
                <a:lnTo>
                  <a:pt x="0" y="1404686"/>
                </a:lnTo>
                <a:lnTo>
                  <a:pt x="0" y="1404492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55152" y="3259846"/>
            <a:ext cx="1031748" cy="16733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78022" y="3270502"/>
            <a:ext cx="1022603" cy="16687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86015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763651" y="0"/>
                </a:moveTo>
                <a:lnTo>
                  <a:pt x="152654" y="0"/>
                </a:lnTo>
                <a:lnTo>
                  <a:pt x="137953" y="698"/>
                </a:lnTo>
                <a:lnTo>
                  <a:pt x="96466" y="10668"/>
                </a:lnTo>
                <a:lnTo>
                  <a:pt x="60272" y="31105"/>
                </a:lnTo>
                <a:lnTo>
                  <a:pt x="31096" y="60283"/>
                </a:lnTo>
                <a:lnTo>
                  <a:pt x="10662" y="96479"/>
                </a:lnTo>
                <a:lnTo>
                  <a:pt x="697" y="137965"/>
                </a:lnTo>
                <a:lnTo>
                  <a:pt x="0" y="152653"/>
                </a:lnTo>
                <a:lnTo>
                  <a:pt x="0" y="1404581"/>
                </a:lnTo>
                <a:lnTo>
                  <a:pt x="6115" y="1447477"/>
                </a:lnTo>
                <a:lnTo>
                  <a:pt x="23261" y="1485638"/>
                </a:lnTo>
                <a:lnTo>
                  <a:pt x="49714" y="1517346"/>
                </a:lnTo>
                <a:lnTo>
                  <a:pt x="83752" y="1540881"/>
                </a:lnTo>
                <a:lnTo>
                  <a:pt x="123650" y="1554523"/>
                </a:lnTo>
                <a:lnTo>
                  <a:pt x="152654" y="1557273"/>
                </a:lnTo>
                <a:lnTo>
                  <a:pt x="763739" y="1557273"/>
                </a:lnTo>
                <a:lnTo>
                  <a:pt x="806578" y="1551158"/>
                </a:lnTo>
                <a:lnTo>
                  <a:pt x="844703" y="1534007"/>
                </a:lnTo>
                <a:lnTo>
                  <a:pt x="876390" y="1507540"/>
                </a:lnTo>
                <a:lnTo>
                  <a:pt x="899915" y="1473476"/>
                </a:lnTo>
                <a:lnTo>
                  <a:pt x="913555" y="1433536"/>
                </a:lnTo>
                <a:lnTo>
                  <a:pt x="916305" y="152653"/>
                </a:lnTo>
                <a:lnTo>
                  <a:pt x="915605" y="137948"/>
                </a:lnTo>
                <a:lnTo>
                  <a:pt x="905636" y="96464"/>
                </a:lnTo>
                <a:lnTo>
                  <a:pt x="885199" y="60271"/>
                </a:lnTo>
                <a:lnTo>
                  <a:pt x="856019" y="31095"/>
                </a:lnTo>
                <a:lnTo>
                  <a:pt x="819823" y="10662"/>
                </a:lnTo>
                <a:lnTo>
                  <a:pt x="778323" y="697"/>
                </a:lnTo>
                <a:lnTo>
                  <a:pt x="763651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86015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0" y="152653"/>
                </a:moveTo>
                <a:lnTo>
                  <a:pt x="6096" y="109789"/>
                </a:lnTo>
                <a:lnTo>
                  <a:pt x="23236" y="71641"/>
                </a:lnTo>
                <a:lnTo>
                  <a:pt x="49692" y="39934"/>
                </a:lnTo>
                <a:lnTo>
                  <a:pt x="83741" y="16395"/>
                </a:lnTo>
                <a:lnTo>
                  <a:pt x="123655" y="2749"/>
                </a:lnTo>
                <a:lnTo>
                  <a:pt x="152654" y="0"/>
                </a:lnTo>
                <a:lnTo>
                  <a:pt x="763651" y="0"/>
                </a:lnTo>
                <a:lnTo>
                  <a:pt x="778356" y="698"/>
                </a:lnTo>
                <a:lnTo>
                  <a:pt x="792666" y="2752"/>
                </a:lnTo>
                <a:lnTo>
                  <a:pt x="832578" y="16402"/>
                </a:lnTo>
                <a:lnTo>
                  <a:pt x="866623" y="39945"/>
                </a:lnTo>
                <a:lnTo>
                  <a:pt x="893077" y="71654"/>
                </a:lnTo>
                <a:lnTo>
                  <a:pt x="910212" y="109805"/>
                </a:lnTo>
                <a:lnTo>
                  <a:pt x="916305" y="152653"/>
                </a:lnTo>
                <a:lnTo>
                  <a:pt x="916305" y="1404492"/>
                </a:lnTo>
                <a:lnTo>
                  <a:pt x="915606" y="1419213"/>
                </a:lnTo>
                <a:lnTo>
                  <a:pt x="913555" y="1433536"/>
                </a:lnTo>
                <a:lnTo>
                  <a:pt x="899915" y="1473476"/>
                </a:lnTo>
                <a:lnTo>
                  <a:pt x="876390" y="1507540"/>
                </a:lnTo>
                <a:lnTo>
                  <a:pt x="844703" y="1534007"/>
                </a:lnTo>
                <a:lnTo>
                  <a:pt x="806578" y="1551158"/>
                </a:lnTo>
                <a:lnTo>
                  <a:pt x="763739" y="1557273"/>
                </a:lnTo>
                <a:lnTo>
                  <a:pt x="152654" y="1557273"/>
                </a:lnTo>
                <a:lnTo>
                  <a:pt x="137954" y="1556575"/>
                </a:lnTo>
                <a:lnTo>
                  <a:pt x="123650" y="1554523"/>
                </a:lnTo>
                <a:lnTo>
                  <a:pt x="83752" y="1540881"/>
                </a:lnTo>
                <a:lnTo>
                  <a:pt x="49714" y="1517346"/>
                </a:lnTo>
                <a:lnTo>
                  <a:pt x="23261" y="1485638"/>
                </a:lnTo>
                <a:lnTo>
                  <a:pt x="6115" y="1447477"/>
                </a:lnTo>
                <a:lnTo>
                  <a:pt x="0" y="1404581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642104" y="3259846"/>
            <a:ext cx="1033271" cy="1673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764023" y="3270513"/>
            <a:ext cx="826007" cy="15163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673844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763651" y="0"/>
                </a:moveTo>
                <a:lnTo>
                  <a:pt x="152692" y="0"/>
                </a:lnTo>
                <a:lnTo>
                  <a:pt x="109796" y="6115"/>
                </a:lnTo>
                <a:lnTo>
                  <a:pt x="71635" y="23261"/>
                </a:lnTo>
                <a:lnTo>
                  <a:pt x="39927" y="49714"/>
                </a:lnTo>
                <a:lnTo>
                  <a:pt x="16392" y="83752"/>
                </a:lnTo>
                <a:lnTo>
                  <a:pt x="2749" y="123655"/>
                </a:lnTo>
                <a:lnTo>
                  <a:pt x="0" y="152653"/>
                </a:lnTo>
                <a:lnTo>
                  <a:pt x="0" y="1404686"/>
                </a:lnTo>
                <a:lnTo>
                  <a:pt x="6139" y="1447556"/>
                </a:lnTo>
                <a:lnTo>
                  <a:pt x="23300" y="1485692"/>
                </a:lnTo>
                <a:lnTo>
                  <a:pt x="49767" y="1517377"/>
                </a:lnTo>
                <a:lnTo>
                  <a:pt x="83823" y="1540894"/>
                </a:lnTo>
                <a:lnTo>
                  <a:pt x="123749" y="1554526"/>
                </a:lnTo>
                <a:lnTo>
                  <a:pt x="152781" y="1557273"/>
                </a:lnTo>
                <a:lnTo>
                  <a:pt x="763739" y="1557273"/>
                </a:lnTo>
                <a:lnTo>
                  <a:pt x="806578" y="1551158"/>
                </a:lnTo>
                <a:lnTo>
                  <a:pt x="844703" y="1534007"/>
                </a:lnTo>
                <a:lnTo>
                  <a:pt x="876390" y="1507540"/>
                </a:lnTo>
                <a:lnTo>
                  <a:pt x="899915" y="1473476"/>
                </a:lnTo>
                <a:lnTo>
                  <a:pt x="913555" y="1433536"/>
                </a:lnTo>
                <a:lnTo>
                  <a:pt x="916305" y="152653"/>
                </a:lnTo>
                <a:lnTo>
                  <a:pt x="915606" y="137954"/>
                </a:lnTo>
                <a:lnTo>
                  <a:pt x="905642" y="96479"/>
                </a:lnTo>
                <a:lnTo>
                  <a:pt x="885209" y="60283"/>
                </a:lnTo>
                <a:lnTo>
                  <a:pt x="856033" y="31105"/>
                </a:lnTo>
                <a:lnTo>
                  <a:pt x="819840" y="10668"/>
                </a:lnTo>
                <a:lnTo>
                  <a:pt x="778356" y="698"/>
                </a:lnTo>
                <a:lnTo>
                  <a:pt x="763651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673844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0" y="152653"/>
                </a:moveTo>
                <a:lnTo>
                  <a:pt x="6092" y="109806"/>
                </a:lnTo>
                <a:lnTo>
                  <a:pt x="23223" y="71670"/>
                </a:lnTo>
                <a:lnTo>
                  <a:pt x="49673" y="39969"/>
                </a:lnTo>
                <a:lnTo>
                  <a:pt x="83723" y="16426"/>
                </a:lnTo>
                <a:lnTo>
                  <a:pt x="123654" y="2766"/>
                </a:lnTo>
                <a:lnTo>
                  <a:pt x="152781" y="0"/>
                </a:lnTo>
                <a:lnTo>
                  <a:pt x="763651" y="0"/>
                </a:lnTo>
                <a:lnTo>
                  <a:pt x="778356" y="698"/>
                </a:lnTo>
                <a:lnTo>
                  <a:pt x="792666" y="2752"/>
                </a:lnTo>
                <a:lnTo>
                  <a:pt x="832578" y="16402"/>
                </a:lnTo>
                <a:lnTo>
                  <a:pt x="866623" y="39945"/>
                </a:lnTo>
                <a:lnTo>
                  <a:pt x="893077" y="71654"/>
                </a:lnTo>
                <a:lnTo>
                  <a:pt x="910212" y="109805"/>
                </a:lnTo>
                <a:lnTo>
                  <a:pt x="916305" y="152653"/>
                </a:lnTo>
                <a:lnTo>
                  <a:pt x="916305" y="1404492"/>
                </a:lnTo>
                <a:lnTo>
                  <a:pt x="915606" y="1419213"/>
                </a:lnTo>
                <a:lnTo>
                  <a:pt x="913555" y="1433536"/>
                </a:lnTo>
                <a:lnTo>
                  <a:pt x="899915" y="1473476"/>
                </a:lnTo>
                <a:lnTo>
                  <a:pt x="876390" y="1507540"/>
                </a:lnTo>
                <a:lnTo>
                  <a:pt x="844703" y="1534007"/>
                </a:lnTo>
                <a:lnTo>
                  <a:pt x="806578" y="1551158"/>
                </a:lnTo>
                <a:lnTo>
                  <a:pt x="763739" y="1557273"/>
                </a:lnTo>
                <a:lnTo>
                  <a:pt x="152781" y="1557273"/>
                </a:lnTo>
                <a:lnTo>
                  <a:pt x="138066" y="1556576"/>
                </a:lnTo>
                <a:lnTo>
                  <a:pt x="123749" y="1554526"/>
                </a:lnTo>
                <a:lnTo>
                  <a:pt x="83823" y="1540894"/>
                </a:lnTo>
                <a:lnTo>
                  <a:pt x="49767" y="1517377"/>
                </a:lnTo>
                <a:lnTo>
                  <a:pt x="23300" y="1485692"/>
                </a:lnTo>
                <a:lnTo>
                  <a:pt x="6139" y="1447556"/>
                </a:lnTo>
                <a:lnTo>
                  <a:pt x="0" y="1404686"/>
                </a:lnTo>
                <a:lnTo>
                  <a:pt x="0" y="1404492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49385" y="3259846"/>
            <a:ext cx="1031748" cy="16733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21952" y="3270502"/>
            <a:ext cx="1123188" cy="16687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579864" y="3290961"/>
            <a:ext cx="916432" cy="1557275"/>
          </a:xfrm>
          <a:custGeom>
            <a:avLst/>
            <a:gdLst/>
            <a:ahLst/>
            <a:cxnLst/>
            <a:rect l="l" t="t" r="r" b="b"/>
            <a:pathLst>
              <a:path w="916431" h="1557274">
                <a:moveTo>
                  <a:pt x="763650" y="0"/>
                </a:moveTo>
                <a:lnTo>
                  <a:pt x="152692" y="0"/>
                </a:lnTo>
                <a:lnTo>
                  <a:pt x="109842" y="6115"/>
                </a:lnTo>
                <a:lnTo>
                  <a:pt x="71691" y="23261"/>
                </a:lnTo>
                <a:lnTo>
                  <a:pt x="39972" y="49714"/>
                </a:lnTo>
                <a:lnTo>
                  <a:pt x="16415" y="83752"/>
                </a:lnTo>
                <a:lnTo>
                  <a:pt x="2754" y="123650"/>
                </a:lnTo>
                <a:lnTo>
                  <a:pt x="0" y="1404686"/>
                </a:lnTo>
                <a:lnTo>
                  <a:pt x="716" y="1419396"/>
                </a:lnTo>
                <a:lnTo>
                  <a:pt x="10735" y="1460879"/>
                </a:lnTo>
                <a:lnTo>
                  <a:pt x="31211" y="1497055"/>
                </a:lnTo>
                <a:lnTo>
                  <a:pt x="60415" y="1526208"/>
                </a:lnTo>
                <a:lnTo>
                  <a:pt x="96616" y="1546621"/>
                </a:lnTo>
                <a:lnTo>
                  <a:pt x="138086" y="1556576"/>
                </a:lnTo>
                <a:lnTo>
                  <a:pt x="152780" y="1557273"/>
                </a:lnTo>
                <a:lnTo>
                  <a:pt x="763844" y="1557273"/>
                </a:lnTo>
                <a:lnTo>
                  <a:pt x="806668" y="1551134"/>
                </a:lnTo>
                <a:lnTo>
                  <a:pt x="844793" y="1533973"/>
                </a:lnTo>
                <a:lnTo>
                  <a:pt x="876490" y="1507506"/>
                </a:lnTo>
                <a:lnTo>
                  <a:pt x="900029" y="1473450"/>
                </a:lnTo>
                <a:lnTo>
                  <a:pt x="913679" y="1433524"/>
                </a:lnTo>
                <a:lnTo>
                  <a:pt x="916431" y="152565"/>
                </a:lnTo>
                <a:lnTo>
                  <a:pt x="915724" y="137868"/>
                </a:lnTo>
                <a:lnTo>
                  <a:pt x="905724" y="96408"/>
                </a:lnTo>
                <a:lnTo>
                  <a:pt x="885254" y="60238"/>
                </a:lnTo>
                <a:lnTo>
                  <a:pt x="856048" y="31080"/>
                </a:lnTo>
                <a:lnTo>
                  <a:pt x="819836" y="10659"/>
                </a:lnTo>
                <a:lnTo>
                  <a:pt x="778351" y="698"/>
                </a:lnTo>
                <a:lnTo>
                  <a:pt x="763650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79864" y="3290961"/>
            <a:ext cx="916432" cy="1557275"/>
          </a:xfrm>
          <a:custGeom>
            <a:avLst/>
            <a:gdLst/>
            <a:ahLst/>
            <a:cxnLst/>
            <a:rect l="l" t="t" r="r" b="b"/>
            <a:pathLst>
              <a:path w="916431" h="1557274">
                <a:moveTo>
                  <a:pt x="0" y="152653"/>
                </a:moveTo>
                <a:lnTo>
                  <a:pt x="6102" y="109806"/>
                </a:lnTo>
                <a:lnTo>
                  <a:pt x="23254" y="71670"/>
                </a:lnTo>
                <a:lnTo>
                  <a:pt x="49723" y="39969"/>
                </a:lnTo>
                <a:lnTo>
                  <a:pt x="83779" y="16426"/>
                </a:lnTo>
                <a:lnTo>
                  <a:pt x="123689" y="2766"/>
                </a:lnTo>
                <a:lnTo>
                  <a:pt x="152781" y="0"/>
                </a:lnTo>
                <a:lnTo>
                  <a:pt x="763651" y="0"/>
                </a:lnTo>
                <a:lnTo>
                  <a:pt x="778351" y="698"/>
                </a:lnTo>
                <a:lnTo>
                  <a:pt x="792659" y="2749"/>
                </a:lnTo>
                <a:lnTo>
                  <a:pt x="832578" y="16389"/>
                </a:lnTo>
                <a:lnTo>
                  <a:pt x="866647" y="39914"/>
                </a:lnTo>
                <a:lnTo>
                  <a:pt x="893134" y="71601"/>
                </a:lnTo>
                <a:lnTo>
                  <a:pt x="910306" y="109726"/>
                </a:lnTo>
                <a:lnTo>
                  <a:pt x="916431" y="152565"/>
                </a:lnTo>
                <a:lnTo>
                  <a:pt x="916432" y="1404492"/>
                </a:lnTo>
                <a:lnTo>
                  <a:pt x="915733" y="1419207"/>
                </a:lnTo>
                <a:lnTo>
                  <a:pt x="913679" y="1433524"/>
                </a:lnTo>
                <a:lnTo>
                  <a:pt x="900029" y="1473450"/>
                </a:lnTo>
                <a:lnTo>
                  <a:pt x="876490" y="1507506"/>
                </a:lnTo>
                <a:lnTo>
                  <a:pt x="844793" y="1533973"/>
                </a:lnTo>
                <a:lnTo>
                  <a:pt x="806668" y="1551134"/>
                </a:lnTo>
                <a:lnTo>
                  <a:pt x="763844" y="1557273"/>
                </a:lnTo>
                <a:lnTo>
                  <a:pt x="763651" y="1557273"/>
                </a:lnTo>
                <a:lnTo>
                  <a:pt x="152781" y="1557273"/>
                </a:lnTo>
                <a:lnTo>
                  <a:pt x="138086" y="1556576"/>
                </a:lnTo>
                <a:lnTo>
                  <a:pt x="123784" y="1554526"/>
                </a:lnTo>
                <a:lnTo>
                  <a:pt x="83878" y="1540894"/>
                </a:lnTo>
                <a:lnTo>
                  <a:pt x="49818" y="1517377"/>
                </a:lnTo>
                <a:lnTo>
                  <a:pt x="23331" y="1485692"/>
                </a:lnTo>
                <a:lnTo>
                  <a:pt x="6148" y="1447556"/>
                </a:lnTo>
                <a:lnTo>
                  <a:pt x="0" y="1404686"/>
                </a:lnTo>
                <a:lnTo>
                  <a:pt x="0" y="1404492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736334" y="3259846"/>
            <a:ext cx="1033271" cy="16733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742430" y="3270502"/>
            <a:ext cx="1054607" cy="16687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767821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763523" y="0"/>
                </a:moveTo>
                <a:lnTo>
                  <a:pt x="152653" y="0"/>
                </a:lnTo>
                <a:lnTo>
                  <a:pt x="137957" y="698"/>
                </a:lnTo>
                <a:lnTo>
                  <a:pt x="96479" y="10662"/>
                </a:lnTo>
                <a:lnTo>
                  <a:pt x="60283" y="31095"/>
                </a:lnTo>
                <a:lnTo>
                  <a:pt x="31105" y="60271"/>
                </a:lnTo>
                <a:lnTo>
                  <a:pt x="10668" y="96464"/>
                </a:lnTo>
                <a:lnTo>
                  <a:pt x="698" y="137948"/>
                </a:lnTo>
                <a:lnTo>
                  <a:pt x="0" y="1404581"/>
                </a:lnTo>
                <a:lnTo>
                  <a:pt x="706" y="1419299"/>
                </a:lnTo>
                <a:lnTo>
                  <a:pt x="10690" y="1460808"/>
                </a:lnTo>
                <a:lnTo>
                  <a:pt x="31130" y="1497009"/>
                </a:lnTo>
                <a:lnTo>
                  <a:pt x="60303" y="1526184"/>
                </a:lnTo>
                <a:lnTo>
                  <a:pt x="96485" y="1546612"/>
                </a:lnTo>
                <a:lnTo>
                  <a:pt x="137954" y="1556575"/>
                </a:lnTo>
                <a:lnTo>
                  <a:pt x="152653" y="1557273"/>
                </a:lnTo>
                <a:lnTo>
                  <a:pt x="763717" y="1557273"/>
                </a:lnTo>
                <a:lnTo>
                  <a:pt x="806587" y="1551134"/>
                </a:lnTo>
                <a:lnTo>
                  <a:pt x="844723" y="1533973"/>
                </a:lnTo>
                <a:lnTo>
                  <a:pt x="876408" y="1507506"/>
                </a:lnTo>
                <a:lnTo>
                  <a:pt x="899925" y="1473450"/>
                </a:lnTo>
                <a:lnTo>
                  <a:pt x="913557" y="1433524"/>
                </a:lnTo>
                <a:lnTo>
                  <a:pt x="916304" y="152565"/>
                </a:lnTo>
                <a:lnTo>
                  <a:pt x="915598" y="137868"/>
                </a:lnTo>
                <a:lnTo>
                  <a:pt x="905613" y="96408"/>
                </a:lnTo>
                <a:lnTo>
                  <a:pt x="885165" y="60238"/>
                </a:lnTo>
                <a:lnTo>
                  <a:pt x="855975" y="31080"/>
                </a:lnTo>
                <a:lnTo>
                  <a:pt x="819762" y="10659"/>
                </a:lnTo>
                <a:lnTo>
                  <a:pt x="778223" y="697"/>
                </a:lnTo>
                <a:lnTo>
                  <a:pt x="763523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767821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0" y="152653"/>
                </a:moveTo>
                <a:lnTo>
                  <a:pt x="6096" y="109789"/>
                </a:lnTo>
                <a:lnTo>
                  <a:pt x="23236" y="71641"/>
                </a:lnTo>
                <a:lnTo>
                  <a:pt x="49692" y="39934"/>
                </a:lnTo>
                <a:lnTo>
                  <a:pt x="83741" y="16395"/>
                </a:lnTo>
                <a:lnTo>
                  <a:pt x="123655" y="2749"/>
                </a:lnTo>
                <a:lnTo>
                  <a:pt x="152654" y="0"/>
                </a:lnTo>
                <a:lnTo>
                  <a:pt x="763524" y="0"/>
                </a:lnTo>
                <a:lnTo>
                  <a:pt x="778244" y="698"/>
                </a:lnTo>
                <a:lnTo>
                  <a:pt x="792567" y="2749"/>
                </a:lnTo>
                <a:lnTo>
                  <a:pt x="832507" y="16389"/>
                </a:lnTo>
                <a:lnTo>
                  <a:pt x="866571" y="39914"/>
                </a:lnTo>
                <a:lnTo>
                  <a:pt x="893038" y="71601"/>
                </a:lnTo>
                <a:lnTo>
                  <a:pt x="910189" y="109726"/>
                </a:lnTo>
                <a:lnTo>
                  <a:pt x="916304" y="152565"/>
                </a:lnTo>
                <a:lnTo>
                  <a:pt x="916305" y="1404492"/>
                </a:lnTo>
                <a:lnTo>
                  <a:pt x="915607" y="1419207"/>
                </a:lnTo>
                <a:lnTo>
                  <a:pt x="913557" y="1433524"/>
                </a:lnTo>
                <a:lnTo>
                  <a:pt x="899925" y="1473450"/>
                </a:lnTo>
                <a:lnTo>
                  <a:pt x="876408" y="1507506"/>
                </a:lnTo>
                <a:lnTo>
                  <a:pt x="844723" y="1533973"/>
                </a:lnTo>
                <a:lnTo>
                  <a:pt x="806587" y="1551134"/>
                </a:lnTo>
                <a:lnTo>
                  <a:pt x="763717" y="1557273"/>
                </a:lnTo>
                <a:lnTo>
                  <a:pt x="763524" y="1557273"/>
                </a:lnTo>
                <a:lnTo>
                  <a:pt x="152654" y="1557273"/>
                </a:lnTo>
                <a:lnTo>
                  <a:pt x="137954" y="1556575"/>
                </a:lnTo>
                <a:lnTo>
                  <a:pt x="123650" y="1554523"/>
                </a:lnTo>
                <a:lnTo>
                  <a:pt x="83752" y="1540881"/>
                </a:lnTo>
                <a:lnTo>
                  <a:pt x="49714" y="1517346"/>
                </a:lnTo>
                <a:lnTo>
                  <a:pt x="23261" y="1485638"/>
                </a:lnTo>
                <a:lnTo>
                  <a:pt x="6115" y="1447477"/>
                </a:lnTo>
                <a:lnTo>
                  <a:pt x="0" y="1404581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85518" y="3259846"/>
            <a:ext cx="1031747" cy="16733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61131" y="3270502"/>
            <a:ext cx="1115568" cy="16687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6376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763523" y="0"/>
                </a:moveTo>
                <a:lnTo>
                  <a:pt x="152653" y="0"/>
                </a:lnTo>
                <a:lnTo>
                  <a:pt x="137957" y="698"/>
                </a:lnTo>
                <a:lnTo>
                  <a:pt x="96479" y="10662"/>
                </a:lnTo>
                <a:lnTo>
                  <a:pt x="60283" y="31095"/>
                </a:lnTo>
                <a:lnTo>
                  <a:pt x="31105" y="60271"/>
                </a:lnTo>
                <a:lnTo>
                  <a:pt x="10668" y="96464"/>
                </a:lnTo>
                <a:lnTo>
                  <a:pt x="698" y="137948"/>
                </a:lnTo>
                <a:lnTo>
                  <a:pt x="0" y="1404581"/>
                </a:lnTo>
                <a:lnTo>
                  <a:pt x="706" y="1419299"/>
                </a:lnTo>
                <a:lnTo>
                  <a:pt x="10690" y="1460808"/>
                </a:lnTo>
                <a:lnTo>
                  <a:pt x="31130" y="1497009"/>
                </a:lnTo>
                <a:lnTo>
                  <a:pt x="60303" y="1526184"/>
                </a:lnTo>
                <a:lnTo>
                  <a:pt x="96485" y="1546612"/>
                </a:lnTo>
                <a:lnTo>
                  <a:pt x="137954" y="1556575"/>
                </a:lnTo>
                <a:lnTo>
                  <a:pt x="152653" y="1557273"/>
                </a:lnTo>
                <a:lnTo>
                  <a:pt x="763717" y="1557273"/>
                </a:lnTo>
                <a:lnTo>
                  <a:pt x="806587" y="1551134"/>
                </a:lnTo>
                <a:lnTo>
                  <a:pt x="844723" y="1533973"/>
                </a:lnTo>
                <a:lnTo>
                  <a:pt x="876408" y="1507506"/>
                </a:lnTo>
                <a:lnTo>
                  <a:pt x="899925" y="1473450"/>
                </a:lnTo>
                <a:lnTo>
                  <a:pt x="913557" y="1433524"/>
                </a:lnTo>
                <a:lnTo>
                  <a:pt x="916304" y="152565"/>
                </a:lnTo>
                <a:lnTo>
                  <a:pt x="915598" y="137868"/>
                </a:lnTo>
                <a:lnTo>
                  <a:pt x="905613" y="96408"/>
                </a:lnTo>
                <a:lnTo>
                  <a:pt x="885165" y="60238"/>
                </a:lnTo>
                <a:lnTo>
                  <a:pt x="855975" y="31080"/>
                </a:lnTo>
                <a:lnTo>
                  <a:pt x="819762" y="10659"/>
                </a:lnTo>
                <a:lnTo>
                  <a:pt x="778223" y="697"/>
                </a:lnTo>
                <a:lnTo>
                  <a:pt x="763523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16376" y="3290961"/>
            <a:ext cx="916304" cy="1557275"/>
          </a:xfrm>
          <a:custGeom>
            <a:avLst/>
            <a:gdLst/>
            <a:ahLst/>
            <a:cxnLst/>
            <a:rect l="l" t="t" r="r" b="b"/>
            <a:pathLst>
              <a:path w="916304" h="1557274">
                <a:moveTo>
                  <a:pt x="0" y="152653"/>
                </a:moveTo>
                <a:lnTo>
                  <a:pt x="6096" y="109789"/>
                </a:lnTo>
                <a:lnTo>
                  <a:pt x="23236" y="71641"/>
                </a:lnTo>
                <a:lnTo>
                  <a:pt x="49692" y="39934"/>
                </a:lnTo>
                <a:lnTo>
                  <a:pt x="83741" y="16395"/>
                </a:lnTo>
                <a:lnTo>
                  <a:pt x="123655" y="2749"/>
                </a:lnTo>
                <a:lnTo>
                  <a:pt x="152654" y="0"/>
                </a:lnTo>
                <a:lnTo>
                  <a:pt x="763524" y="0"/>
                </a:lnTo>
                <a:lnTo>
                  <a:pt x="778244" y="698"/>
                </a:lnTo>
                <a:lnTo>
                  <a:pt x="792567" y="2749"/>
                </a:lnTo>
                <a:lnTo>
                  <a:pt x="832507" y="16389"/>
                </a:lnTo>
                <a:lnTo>
                  <a:pt x="866571" y="39914"/>
                </a:lnTo>
                <a:lnTo>
                  <a:pt x="893038" y="71601"/>
                </a:lnTo>
                <a:lnTo>
                  <a:pt x="910189" y="109726"/>
                </a:lnTo>
                <a:lnTo>
                  <a:pt x="916304" y="152565"/>
                </a:lnTo>
                <a:lnTo>
                  <a:pt x="916305" y="1404492"/>
                </a:lnTo>
                <a:lnTo>
                  <a:pt x="915607" y="1419207"/>
                </a:lnTo>
                <a:lnTo>
                  <a:pt x="913557" y="1433524"/>
                </a:lnTo>
                <a:lnTo>
                  <a:pt x="899925" y="1473450"/>
                </a:lnTo>
                <a:lnTo>
                  <a:pt x="876408" y="1507506"/>
                </a:lnTo>
                <a:lnTo>
                  <a:pt x="844723" y="1533973"/>
                </a:lnTo>
                <a:lnTo>
                  <a:pt x="806587" y="1551134"/>
                </a:lnTo>
                <a:lnTo>
                  <a:pt x="763717" y="1557273"/>
                </a:lnTo>
                <a:lnTo>
                  <a:pt x="763524" y="1557273"/>
                </a:lnTo>
                <a:lnTo>
                  <a:pt x="152654" y="1557273"/>
                </a:lnTo>
                <a:lnTo>
                  <a:pt x="137954" y="1556575"/>
                </a:lnTo>
                <a:lnTo>
                  <a:pt x="123650" y="1554523"/>
                </a:lnTo>
                <a:lnTo>
                  <a:pt x="83752" y="1540881"/>
                </a:lnTo>
                <a:lnTo>
                  <a:pt x="49714" y="1517346"/>
                </a:lnTo>
                <a:lnTo>
                  <a:pt x="23261" y="1485638"/>
                </a:lnTo>
                <a:lnTo>
                  <a:pt x="6115" y="1447477"/>
                </a:lnTo>
                <a:lnTo>
                  <a:pt x="0" y="1404581"/>
                </a:lnTo>
                <a:lnTo>
                  <a:pt x="0" y="152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66342" y="2066544"/>
            <a:ext cx="2807209" cy="5196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98209" y="2097406"/>
            <a:ext cx="2690876" cy="403225"/>
          </a:xfrm>
          <a:custGeom>
            <a:avLst/>
            <a:gdLst/>
            <a:ahLst/>
            <a:cxnLst/>
            <a:rect l="l" t="t" r="r" b="b"/>
            <a:pathLst>
              <a:path w="2690875" h="403225">
                <a:moveTo>
                  <a:pt x="2623566" y="0"/>
                </a:moveTo>
                <a:lnTo>
                  <a:pt x="67183" y="0"/>
                </a:lnTo>
                <a:lnTo>
                  <a:pt x="60120" y="367"/>
                </a:lnTo>
                <a:lnTo>
                  <a:pt x="22280" y="17222"/>
                </a:lnTo>
                <a:lnTo>
                  <a:pt x="1558" y="52741"/>
                </a:lnTo>
                <a:lnTo>
                  <a:pt x="0" y="67182"/>
                </a:lnTo>
                <a:lnTo>
                  <a:pt x="0" y="336041"/>
                </a:lnTo>
                <a:lnTo>
                  <a:pt x="17222" y="380944"/>
                </a:lnTo>
                <a:lnTo>
                  <a:pt x="52741" y="401666"/>
                </a:lnTo>
                <a:lnTo>
                  <a:pt x="67183" y="403224"/>
                </a:lnTo>
                <a:lnTo>
                  <a:pt x="2623566" y="403224"/>
                </a:lnTo>
                <a:lnTo>
                  <a:pt x="2668614" y="385967"/>
                </a:lnTo>
                <a:lnTo>
                  <a:pt x="2689320" y="350470"/>
                </a:lnTo>
                <a:lnTo>
                  <a:pt x="2690876" y="336041"/>
                </a:lnTo>
                <a:lnTo>
                  <a:pt x="2690876" y="67182"/>
                </a:lnTo>
                <a:lnTo>
                  <a:pt x="2673605" y="22242"/>
                </a:lnTo>
                <a:lnTo>
                  <a:pt x="2638038" y="1555"/>
                </a:lnTo>
                <a:lnTo>
                  <a:pt x="2623566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98209" y="2097406"/>
            <a:ext cx="2690876" cy="403225"/>
          </a:xfrm>
          <a:custGeom>
            <a:avLst/>
            <a:gdLst/>
            <a:ahLst/>
            <a:cxnLst/>
            <a:rect l="l" t="t" r="r" b="b"/>
            <a:pathLst>
              <a:path w="2690875" h="403225">
                <a:moveTo>
                  <a:pt x="0" y="67182"/>
                </a:moveTo>
                <a:lnTo>
                  <a:pt x="13029" y="27430"/>
                </a:lnTo>
                <a:lnTo>
                  <a:pt x="46157" y="3360"/>
                </a:lnTo>
                <a:lnTo>
                  <a:pt x="67183" y="0"/>
                </a:lnTo>
                <a:lnTo>
                  <a:pt x="2623566" y="0"/>
                </a:lnTo>
                <a:lnTo>
                  <a:pt x="2638038" y="1555"/>
                </a:lnTo>
                <a:lnTo>
                  <a:pt x="2651421" y="6000"/>
                </a:lnTo>
                <a:lnTo>
                  <a:pt x="2681749" y="33377"/>
                </a:lnTo>
                <a:lnTo>
                  <a:pt x="2690876" y="67182"/>
                </a:lnTo>
                <a:lnTo>
                  <a:pt x="2690876" y="336041"/>
                </a:lnTo>
                <a:lnTo>
                  <a:pt x="2689320" y="350470"/>
                </a:lnTo>
                <a:lnTo>
                  <a:pt x="2684872" y="363820"/>
                </a:lnTo>
                <a:lnTo>
                  <a:pt x="2657461" y="394102"/>
                </a:lnTo>
                <a:lnTo>
                  <a:pt x="2623566" y="403224"/>
                </a:lnTo>
                <a:lnTo>
                  <a:pt x="67183" y="403224"/>
                </a:lnTo>
                <a:lnTo>
                  <a:pt x="52741" y="401666"/>
                </a:lnTo>
                <a:lnTo>
                  <a:pt x="39380" y="397213"/>
                </a:lnTo>
                <a:lnTo>
                  <a:pt x="9089" y="369791"/>
                </a:lnTo>
                <a:lnTo>
                  <a:pt x="0" y="336041"/>
                </a:lnTo>
                <a:lnTo>
                  <a:pt x="0" y="671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3663" y="9009886"/>
            <a:ext cx="2540509" cy="5273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3534" y="9017517"/>
            <a:ext cx="1577339" cy="4693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576" y="9041090"/>
            <a:ext cx="2424874" cy="411683"/>
          </a:xfrm>
          <a:custGeom>
            <a:avLst/>
            <a:gdLst/>
            <a:ahLst/>
            <a:cxnLst/>
            <a:rect l="l" t="t" r="r" b="b"/>
            <a:pathLst>
              <a:path w="2424874" h="411683">
                <a:moveTo>
                  <a:pt x="2356294" y="0"/>
                </a:moveTo>
                <a:lnTo>
                  <a:pt x="68605" y="0"/>
                </a:lnTo>
                <a:lnTo>
                  <a:pt x="59245" y="633"/>
                </a:lnTo>
                <a:lnTo>
                  <a:pt x="21880" y="18375"/>
                </a:lnTo>
                <a:lnTo>
                  <a:pt x="1526" y="54159"/>
                </a:lnTo>
                <a:lnTo>
                  <a:pt x="0" y="68618"/>
                </a:lnTo>
                <a:lnTo>
                  <a:pt x="0" y="343065"/>
                </a:lnTo>
                <a:lnTo>
                  <a:pt x="18374" y="389800"/>
                </a:lnTo>
                <a:lnTo>
                  <a:pt x="54150" y="410157"/>
                </a:lnTo>
                <a:lnTo>
                  <a:pt x="68605" y="411683"/>
                </a:lnTo>
                <a:lnTo>
                  <a:pt x="2356294" y="411683"/>
                </a:lnTo>
                <a:lnTo>
                  <a:pt x="2402984" y="393314"/>
                </a:lnTo>
                <a:lnTo>
                  <a:pt x="2423347" y="357526"/>
                </a:lnTo>
                <a:lnTo>
                  <a:pt x="2424874" y="343065"/>
                </a:lnTo>
                <a:lnTo>
                  <a:pt x="2424874" y="68618"/>
                </a:lnTo>
                <a:lnTo>
                  <a:pt x="2406505" y="21890"/>
                </a:lnTo>
                <a:lnTo>
                  <a:pt x="2370739" y="1526"/>
                </a:lnTo>
                <a:lnTo>
                  <a:pt x="2356294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576" y="9041090"/>
            <a:ext cx="2424874" cy="411683"/>
          </a:xfrm>
          <a:custGeom>
            <a:avLst/>
            <a:gdLst/>
            <a:ahLst/>
            <a:cxnLst/>
            <a:rect l="l" t="t" r="r" b="b"/>
            <a:pathLst>
              <a:path w="2424874" h="411683">
                <a:moveTo>
                  <a:pt x="0" y="68618"/>
                </a:moveTo>
                <a:lnTo>
                  <a:pt x="12783" y="28721"/>
                </a:lnTo>
                <a:lnTo>
                  <a:pt x="45429" y="4014"/>
                </a:lnTo>
                <a:lnTo>
                  <a:pt x="68605" y="0"/>
                </a:lnTo>
                <a:lnTo>
                  <a:pt x="2356294" y="0"/>
                </a:lnTo>
                <a:lnTo>
                  <a:pt x="2370739" y="1526"/>
                </a:lnTo>
                <a:lnTo>
                  <a:pt x="2384134" y="5895"/>
                </a:lnTo>
                <a:lnTo>
                  <a:pt x="2414845" y="32882"/>
                </a:lnTo>
                <a:lnTo>
                  <a:pt x="2424874" y="68618"/>
                </a:lnTo>
                <a:lnTo>
                  <a:pt x="2424874" y="343065"/>
                </a:lnTo>
                <a:lnTo>
                  <a:pt x="2423347" y="357526"/>
                </a:lnTo>
                <a:lnTo>
                  <a:pt x="2418978" y="370933"/>
                </a:lnTo>
                <a:lnTo>
                  <a:pt x="2391996" y="401655"/>
                </a:lnTo>
                <a:lnTo>
                  <a:pt x="2356294" y="411683"/>
                </a:lnTo>
                <a:lnTo>
                  <a:pt x="68605" y="411683"/>
                </a:lnTo>
                <a:lnTo>
                  <a:pt x="54150" y="410157"/>
                </a:lnTo>
                <a:lnTo>
                  <a:pt x="40749" y="405790"/>
                </a:lnTo>
                <a:lnTo>
                  <a:pt x="10034" y="378811"/>
                </a:lnTo>
                <a:lnTo>
                  <a:pt x="0" y="343065"/>
                </a:lnTo>
                <a:lnTo>
                  <a:pt x="0" y="686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838" y="2512452"/>
            <a:ext cx="2216162" cy="626745"/>
          </a:xfrm>
          <a:custGeom>
            <a:avLst/>
            <a:gdLst/>
            <a:ahLst/>
            <a:cxnLst/>
            <a:rect l="l" t="t" r="r" b="b"/>
            <a:pathLst>
              <a:path w="2216162" h="626745">
                <a:moveTo>
                  <a:pt x="2216162" y="0"/>
                </a:moveTo>
                <a:lnTo>
                  <a:pt x="2216162" y="210185"/>
                </a:lnTo>
                <a:lnTo>
                  <a:pt x="0" y="210185"/>
                </a:lnTo>
                <a:lnTo>
                  <a:pt x="0" y="626745"/>
                </a:lnTo>
                <a:lnTo>
                  <a:pt x="216738" y="62674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676" y="3139196"/>
            <a:ext cx="228600" cy="1221613"/>
          </a:xfrm>
          <a:custGeom>
            <a:avLst/>
            <a:gdLst/>
            <a:ahLst/>
            <a:cxnLst/>
            <a:rect l="l" t="t" r="r" b="b"/>
            <a:pathLst>
              <a:path w="228600" h="1221613">
                <a:moveTo>
                  <a:pt x="228600" y="1221613"/>
                </a:moveTo>
                <a:lnTo>
                  <a:pt x="0" y="1221613"/>
                </a:lnTo>
                <a:lnTo>
                  <a:pt x="0" y="0"/>
                </a:lnTo>
                <a:lnTo>
                  <a:pt x="215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676" y="6804409"/>
            <a:ext cx="228600" cy="611124"/>
          </a:xfrm>
          <a:custGeom>
            <a:avLst/>
            <a:gdLst/>
            <a:ahLst/>
            <a:cxnLst/>
            <a:rect l="l" t="t" r="r" b="b"/>
            <a:pathLst>
              <a:path w="228600" h="611124">
                <a:moveTo>
                  <a:pt x="228600" y="611124"/>
                </a:moveTo>
                <a:lnTo>
                  <a:pt x="0" y="611124"/>
                </a:lnTo>
                <a:lnTo>
                  <a:pt x="0" y="0"/>
                </a:lnTo>
                <a:lnTo>
                  <a:pt x="215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676" y="7415533"/>
            <a:ext cx="228600" cy="610488"/>
          </a:xfrm>
          <a:custGeom>
            <a:avLst/>
            <a:gdLst/>
            <a:ahLst/>
            <a:cxnLst/>
            <a:rect l="l" t="t" r="r" b="b"/>
            <a:pathLst>
              <a:path w="228600" h="610488">
                <a:moveTo>
                  <a:pt x="228600" y="610489"/>
                </a:moveTo>
                <a:lnTo>
                  <a:pt x="0" y="610489"/>
                </a:lnTo>
                <a:lnTo>
                  <a:pt x="0" y="0"/>
                </a:lnTo>
                <a:lnTo>
                  <a:pt x="215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43658" y="1814576"/>
            <a:ext cx="2691003" cy="282828"/>
          </a:xfrm>
          <a:custGeom>
            <a:avLst/>
            <a:gdLst/>
            <a:ahLst/>
            <a:cxnLst/>
            <a:rect l="l" t="t" r="r" b="b"/>
            <a:pathLst>
              <a:path w="2691003" h="282828">
                <a:moveTo>
                  <a:pt x="2691003" y="0"/>
                </a:moveTo>
                <a:lnTo>
                  <a:pt x="2691003" y="141351"/>
                </a:lnTo>
                <a:lnTo>
                  <a:pt x="0" y="141351"/>
                </a:lnTo>
                <a:lnTo>
                  <a:pt x="0" y="28282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74465" y="2500640"/>
            <a:ext cx="4369182" cy="790321"/>
          </a:xfrm>
          <a:custGeom>
            <a:avLst/>
            <a:gdLst/>
            <a:ahLst/>
            <a:cxnLst/>
            <a:rect l="l" t="t" r="r" b="b"/>
            <a:pathLst>
              <a:path w="4369181" h="790321">
                <a:moveTo>
                  <a:pt x="4369181" y="0"/>
                </a:moveTo>
                <a:lnTo>
                  <a:pt x="4369181" y="395097"/>
                </a:lnTo>
                <a:lnTo>
                  <a:pt x="0" y="395097"/>
                </a:lnTo>
                <a:lnTo>
                  <a:pt x="0" y="7903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43646" y="2500640"/>
            <a:ext cx="4382262" cy="790321"/>
          </a:xfrm>
          <a:custGeom>
            <a:avLst/>
            <a:gdLst/>
            <a:ahLst/>
            <a:cxnLst/>
            <a:rect l="l" t="t" r="r" b="b"/>
            <a:pathLst>
              <a:path w="4382262" h="790321">
                <a:moveTo>
                  <a:pt x="0" y="0"/>
                </a:moveTo>
                <a:lnTo>
                  <a:pt x="0" y="395097"/>
                </a:lnTo>
                <a:lnTo>
                  <a:pt x="4382262" y="395097"/>
                </a:lnTo>
                <a:lnTo>
                  <a:pt x="4382262" y="7903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62422" y="2500640"/>
            <a:ext cx="2181225" cy="790321"/>
          </a:xfrm>
          <a:custGeom>
            <a:avLst/>
            <a:gdLst/>
            <a:ahLst/>
            <a:cxnLst/>
            <a:rect l="l" t="t" r="r" b="b"/>
            <a:pathLst>
              <a:path w="2181225" h="790321">
                <a:moveTo>
                  <a:pt x="2181225" y="0"/>
                </a:moveTo>
                <a:lnTo>
                  <a:pt x="2181225" y="395097"/>
                </a:lnTo>
                <a:lnTo>
                  <a:pt x="0" y="395097"/>
                </a:lnTo>
                <a:lnTo>
                  <a:pt x="0" y="7903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51807" y="2500640"/>
            <a:ext cx="3291840" cy="790321"/>
          </a:xfrm>
          <a:custGeom>
            <a:avLst/>
            <a:gdLst/>
            <a:ahLst/>
            <a:cxnLst/>
            <a:rect l="l" t="t" r="r" b="b"/>
            <a:pathLst>
              <a:path w="3291840" h="790321">
                <a:moveTo>
                  <a:pt x="3291840" y="0"/>
                </a:moveTo>
                <a:lnTo>
                  <a:pt x="3291840" y="395097"/>
                </a:lnTo>
                <a:lnTo>
                  <a:pt x="0" y="395097"/>
                </a:lnTo>
                <a:lnTo>
                  <a:pt x="0" y="7903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43645" y="2500640"/>
            <a:ext cx="3288410" cy="790321"/>
          </a:xfrm>
          <a:custGeom>
            <a:avLst/>
            <a:gdLst/>
            <a:ahLst/>
            <a:cxnLst/>
            <a:rect l="l" t="t" r="r" b="b"/>
            <a:pathLst>
              <a:path w="3288410" h="790321">
                <a:moveTo>
                  <a:pt x="0" y="0"/>
                </a:moveTo>
                <a:lnTo>
                  <a:pt x="0" y="395097"/>
                </a:lnTo>
                <a:lnTo>
                  <a:pt x="3288411" y="395097"/>
                </a:lnTo>
                <a:lnTo>
                  <a:pt x="3288411" y="7903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43656" y="2500640"/>
            <a:ext cx="1100455" cy="790321"/>
          </a:xfrm>
          <a:custGeom>
            <a:avLst/>
            <a:gdLst/>
            <a:ahLst/>
            <a:cxnLst/>
            <a:rect l="l" t="t" r="r" b="b"/>
            <a:pathLst>
              <a:path w="1100454" h="790321">
                <a:moveTo>
                  <a:pt x="0" y="0"/>
                </a:moveTo>
                <a:lnTo>
                  <a:pt x="0" y="395097"/>
                </a:lnTo>
                <a:lnTo>
                  <a:pt x="1100455" y="395097"/>
                </a:lnTo>
                <a:lnTo>
                  <a:pt x="1100455" y="7903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46948" y="2500629"/>
            <a:ext cx="0" cy="790194"/>
          </a:xfrm>
          <a:custGeom>
            <a:avLst/>
            <a:gdLst/>
            <a:ahLst/>
            <a:cxnLst/>
            <a:rect l="l" t="t" r="r" b="b"/>
            <a:pathLst>
              <a:path h="790194">
                <a:moveTo>
                  <a:pt x="0" y="0"/>
                </a:moveTo>
                <a:lnTo>
                  <a:pt x="0" y="790194"/>
                </a:lnTo>
              </a:path>
            </a:pathLst>
          </a:custGeom>
          <a:ln w="66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56271" y="2500640"/>
            <a:ext cx="1087374" cy="790321"/>
          </a:xfrm>
          <a:custGeom>
            <a:avLst/>
            <a:gdLst/>
            <a:ahLst/>
            <a:cxnLst/>
            <a:rect l="l" t="t" r="r" b="b"/>
            <a:pathLst>
              <a:path w="1087374" h="790321">
                <a:moveTo>
                  <a:pt x="1087374" y="0"/>
                </a:moveTo>
                <a:lnTo>
                  <a:pt x="1087374" y="395097"/>
                </a:lnTo>
                <a:lnTo>
                  <a:pt x="0" y="395097"/>
                </a:lnTo>
                <a:lnTo>
                  <a:pt x="0" y="7903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3663" y="8398764"/>
            <a:ext cx="2540509" cy="52882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5321" y="8407907"/>
            <a:ext cx="1778508" cy="46939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94576" y="8430615"/>
            <a:ext cx="2424874" cy="411670"/>
          </a:xfrm>
          <a:custGeom>
            <a:avLst/>
            <a:gdLst/>
            <a:ahLst/>
            <a:cxnLst/>
            <a:rect l="l" t="t" r="r" b="b"/>
            <a:pathLst>
              <a:path w="2424874" h="411670">
                <a:moveTo>
                  <a:pt x="2356294" y="0"/>
                </a:moveTo>
                <a:lnTo>
                  <a:pt x="68605" y="0"/>
                </a:lnTo>
                <a:lnTo>
                  <a:pt x="59254" y="632"/>
                </a:lnTo>
                <a:lnTo>
                  <a:pt x="21884" y="18370"/>
                </a:lnTo>
                <a:lnTo>
                  <a:pt x="1526" y="54149"/>
                </a:lnTo>
                <a:lnTo>
                  <a:pt x="0" y="68605"/>
                </a:lnTo>
                <a:lnTo>
                  <a:pt x="0" y="343065"/>
                </a:lnTo>
                <a:lnTo>
                  <a:pt x="18370" y="389785"/>
                </a:lnTo>
                <a:lnTo>
                  <a:pt x="54149" y="410144"/>
                </a:lnTo>
                <a:lnTo>
                  <a:pt x="68605" y="411670"/>
                </a:lnTo>
                <a:lnTo>
                  <a:pt x="2356294" y="411670"/>
                </a:lnTo>
                <a:lnTo>
                  <a:pt x="2402980" y="393306"/>
                </a:lnTo>
                <a:lnTo>
                  <a:pt x="2423347" y="357523"/>
                </a:lnTo>
                <a:lnTo>
                  <a:pt x="2424874" y="343065"/>
                </a:lnTo>
                <a:lnTo>
                  <a:pt x="2424874" y="68605"/>
                </a:lnTo>
                <a:lnTo>
                  <a:pt x="2406508" y="21892"/>
                </a:lnTo>
                <a:lnTo>
                  <a:pt x="2370740" y="1526"/>
                </a:lnTo>
                <a:lnTo>
                  <a:pt x="2356294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4576" y="8430615"/>
            <a:ext cx="2424874" cy="411670"/>
          </a:xfrm>
          <a:custGeom>
            <a:avLst/>
            <a:gdLst/>
            <a:ahLst/>
            <a:cxnLst/>
            <a:rect l="l" t="t" r="r" b="b"/>
            <a:pathLst>
              <a:path w="2424874" h="411670">
                <a:moveTo>
                  <a:pt x="0" y="68605"/>
                </a:moveTo>
                <a:lnTo>
                  <a:pt x="12785" y="28715"/>
                </a:lnTo>
                <a:lnTo>
                  <a:pt x="45436" y="4012"/>
                </a:lnTo>
                <a:lnTo>
                  <a:pt x="68605" y="0"/>
                </a:lnTo>
                <a:lnTo>
                  <a:pt x="2356294" y="0"/>
                </a:lnTo>
                <a:lnTo>
                  <a:pt x="2370740" y="1526"/>
                </a:lnTo>
                <a:lnTo>
                  <a:pt x="2384136" y="5895"/>
                </a:lnTo>
                <a:lnTo>
                  <a:pt x="2414848" y="32884"/>
                </a:lnTo>
                <a:lnTo>
                  <a:pt x="2424874" y="68605"/>
                </a:lnTo>
                <a:lnTo>
                  <a:pt x="2424874" y="343065"/>
                </a:lnTo>
                <a:lnTo>
                  <a:pt x="2423347" y="357523"/>
                </a:lnTo>
                <a:lnTo>
                  <a:pt x="2418977" y="370927"/>
                </a:lnTo>
                <a:lnTo>
                  <a:pt x="2391991" y="401646"/>
                </a:lnTo>
                <a:lnTo>
                  <a:pt x="2356294" y="411670"/>
                </a:lnTo>
                <a:lnTo>
                  <a:pt x="68605" y="411670"/>
                </a:lnTo>
                <a:lnTo>
                  <a:pt x="54149" y="410144"/>
                </a:lnTo>
                <a:lnTo>
                  <a:pt x="40747" y="405776"/>
                </a:lnTo>
                <a:lnTo>
                  <a:pt x="10030" y="378796"/>
                </a:lnTo>
                <a:lnTo>
                  <a:pt x="0" y="343065"/>
                </a:lnTo>
                <a:lnTo>
                  <a:pt x="0" y="6860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462495" y="5419863"/>
            <a:ext cx="2087245" cy="39966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/>
            <a:r>
              <a:rPr sz="1100" b="1" spc="-6" dirty="0">
                <a:latin typeface="Arial"/>
                <a:cs typeface="Arial"/>
              </a:rPr>
              <a:t>F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6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ce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&amp;</a:t>
            </a:r>
            <a:r>
              <a:rPr sz="1100" b="1" spc="-6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IT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er</a:t>
            </a:r>
            <a:r>
              <a:rPr sz="1100" b="1" spc="-20" dirty="0">
                <a:latin typeface="Arial"/>
                <a:cs typeface="Arial"/>
              </a:rPr>
              <a:t>v</a:t>
            </a:r>
            <a:r>
              <a:rPr sz="1100" b="1" dirty="0">
                <a:latin typeface="Arial"/>
                <a:cs typeface="Arial"/>
              </a:rPr>
              <a:t>ic</a:t>
            </a:r>
            <a:r>
              <a:rPr sz="1100" b="1" spc="-10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R="636" algn="ctr"/>
            <a:r>
              <a:rPr sz="1000" i="1" spc="-6" dirty="0">
                <a:latin typeface="Arial"/>
                <a:cs typeface="Arial"/>
              </a:rPr>
              <a:t>Ire</a:t>
            </a:r>
            <a:r>
              <a:rPr sz="1000" i="1" spc="-15" dirty="0">
                <a:latin typeface="Arial"/>
                <a:cs typeface="Arial"/>
              </a:rPr>
              <a:t>n</a:t>
            </a:r>
            <a:r>
              <a:rPr sz="1000" i="1" spc="-10" dirty="0">
                <a:latin typeface="Arial"/>
                <a:cs typeface="Arial"/>
              </a:rPr>
              <a:t>e</a:t>
            </a:r>
            <a:r>
              <a:rPr sz="1000" i="1" spc="-29" dirty="0">
                <a:latin typeface="Arial"/>
                <a:cs typeface="Arial"/>
              </a:rPr>
              <a:t> </a:t>
            </a:r>
            <a:r>
              <a:rPr sz="1000" i="1" spc="-15" dirty="0">
                <a:latin typeface="Arial"/>
                <a:cs typeface="Arial"/>
              </a:rPr>
              <a:t>B</a:t>
            </a:r>
            <a:r>
              <a:rPr sz="1000" i="1" spc="-10" dirty="0">
                <a:latin typeface="Arial"/>
                <a:cs typeface="Arial"/>
              </a:rPr>
              <a:t>ews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300"/>
          </a:p>
          <a:p>
            <a:pPr marL="1905" algn="ctr"/>
            <a:r>
              <a:rPr sz="1100" b="1" spc="-10" dirty="0">
                <a:latin typeface="Arial"/>
                <a:cs typeface="Arial"/>
              </a:rPr>
              <a:t>H</a:t>
            </a:r>
            <a:r>
              <a:rPr sz="1100" b="1" dirty="0">
                <a:latin typeface="Arial"/>
                <a:cs typeface="Arial"/>
              </a:rPr>
              <a:t>uman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6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u</a:t>
            </a:r>
            <a:r>
              <a:rPr sz="1100" b="1" dirty="0">
                <a:latin typeface="Arial"/>
                <a:cs typeface="Arial"/>
              </a:rPr>
              <a:t>rces</a:t>
            </a:r>
            <a:endParaRPr sz="1100">
              <a:latin typeface="Arial"/>
              <a:cs typeface="Arial"/>
            </a:endParaRPr>
          </a:p>
          <a:p>
            <a:pPr marL="636" algn="ctr">
              <a:spcBef>
                <a:spcPts val="6"/>
              </a:spcBef>
            </a:pPr>
            <a:r>
              <a:rPr sz="1000" i="1" spc="-10" dirty="0">
                <a:latin typeface="Arial"/>
                <a:cs typeface="Arial"/>
              </a:rPr>
              <a:t>Deb</a:t>
            </a:r>
            <a:r>
              <a:rPr sz="1000" i="1" spc="-15" dirty="0">
                <a:latin typeface="Arial"/>
                <a:cs typeface="Arial"/>
              </a:rPr>
              <a:t>b</a:t>
            </a:r>
            <a:r>
              <a:rPr sz="1000" i="1" spc="-10" dirty="0">
                <a:latin typeface="Arial"/>
                <a:cs typeface="Arial"/>
              </a:rPr>
              <a:t>ie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</a:t>
            </a:r>
            <a:r>
              <a:rPr sz="1000" i="1" dirty="0">
                <a:latin typeface="Arial"/>
                <a:cs typeface="Arial"/>
              </a:rPr>
              <a:t>yk</a:t>
            </a:r>
            <a:r>
              <a:rPr sz="1000" i="1" spc="-6" dirty="0">
                <a:latin typeface="Arial"/>
                <a:cs typeface="Arial"/>
              </a:rPr>
              <a:t>er </a:t>
            </a:r>
            <a:r>
              <a:rPr sz="800" i="1" spc="-6" dirty="0">
                <a:latin typeface="Arial"/>
                <a:cs typeface="Arial"/>
              </a:rPr>
              <a:t>(A</a:t>
            </a:r>
            <a:r>
              <a:rPr sz="800" i="1" spc="6" dirty="0">
                <a:latin typeface="Arial"/>
                <a:cs typeface="Arial"/>
              </a:rPr>
              <a:t>c</a:t>
            </a:r>
            <a:r>
              <a:rPr sz="800" i="1" dirty="0">
                <a:latin typeface="Arial"/>
                <a:cs typeface="Arial"/>
              </a:rPr>
              <a:t>t</a:t>
            </a:r>
            <a:r>
              <a:rPr sz="800" i="1" spc="6" dirty="0">
                <a:latin typeface="Arial"/>
                <a:cs typeface="Arial"/>
              </a:rPr>
              <a:t>i</a:t>
            </a:r>
            <a:r>
              <a:rPr sz="800" i="1" dirty="0">
                <a:latin typeface="Arial"/>
                <a:cs typeface="Arial"/>
              </a:rPr>
              <a:t>ng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Dire</a:t>
            </a:r>
            <a:r>
              <a:rPr sz="800" i="1" spc="6" dirty="0">
                <a:latin typeface="Arial"/>
                <a:cs typeface="Arial"/>
              </a:rPr>
              <a:t>c</a:t>
            </a:r>
            <a:r>
              <a:rPr sz="800" i="1" dirty="0">
                <a:latin typeface="Arial"/>
                <a:cs typeface="Arial"/>
              </a:rPr>
              <a:t>tor)</a:t>
            </a:r>
            <a:endParaRPr sz="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7"/>
              </a:spcBef>
            </a:pPr>
            <a:endParaRPr sz="1300"/>
          </a:p>
          <a:p>
            <a:pPr algn="ctr">
              <a:lnSpc>
                <a:spcPct val="100000"/>
              </a:lnSpc>
            </a:pPr>
            <a:r>
              <a:rPr sz="1100" b="1" spc="-6" dirty="0">
                <a:latin typeface="Arial"/>
                <a:cs typeface="Arial"/>
              </a:rPr>
              <a:t>P</a:t>
            </a:r>
            <a:r>
              <a:rPr sz="1100" b="1" dirty="0">
                <a:latin typeface="Arial"/>
                <a:cs typeface="Arial"/>
              </a:rPr>
              <a:t>ol</a:t>
            </a:r>
            <a:r>
              <a:rPr sz="1100" b="1" spc="6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-29" dirty="0">
                <a:latin typeface="Arial"/>
                <a:cs typeface="Arial"/>
              </a:rPr>
              <a:t>y</a:t>
            </a:r>
            <a:r>
              <a:rPr sz="1100" b="1" dirty="0">
                <a:latin typeface="Arial"/>
                <a:cs typeface="Arial"/>
              </a:rPr>
              <a:t>,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6" dirty="0">
                <a:latin typeface="Arial"/>
                <a:cs typeface="Arial"/>
              </a:rPr>
              <a:t>P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-6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ning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&amp; Go</a:t>
            </a:r>
            <a:r>
              <a:rPr sz="1100" b="1" spc="-20" dirty="0">
                <a:latin typeface="Arial"/>
                <a:cs typeface="Arial"/>
              </a:rPr>
              <a:t>v</a:t>
            </a:r>
            <a:r>
              <a:rPr sz="1100" b="1" dirty="0">
                <a:latin typeface="Arial"/>
                <a:cs typeface="Arial"/>
              </a:rPr>
              <a:t>ern</a:t>
            </a:r>
            <a:r>
              <a:rPr sz="1100" b="1" spc="-6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6" dirty="0">
                <a:latin typeface="Arial"/>
                <a:cs typeface="Arial"/>
              </a:rPr>
              <a:t>c</a:t>
            </a:r>
            <a:r>
              <a:rPr sz="1100" b="1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2540" algn="ctr">
              <a:spcBef>
                <a:spcPts val="6"/>
              </a:spcBef>
            </a:pPr>
            <a:r>
              <a:rPr sz="1000" i="1" dirty="0">
                <a:latin typeface="Arial"/>
                <a:cs typeface="Arial"/>
              </a:rPr>
              <a:t>J</a:t>
            </a:r>
            <a:r>
              <a:rPr sz="1000" i="1" spc="-10" dirty="0">
                <a:latin typeface="Arial"/>
                <a:cs typeface="Arial"/>
              </a:rPr>
              <a:t>e</a:t>
            </a:r>
            <a:r>
              <a:rPr sz="1000" i="1" spc="-15" dirty="0">
                <a:latin typeface="Arial"/>
                <a:cs typeface="Arial"/>
              </a:rPr>
              <a:t>n</a:t>
            </a:r>
            <a:r>
              <a:rPr sz="1000" i="1" spc="-10" dirty="0">
                <a:latin typeface="Arial"/>
                <a:cs typeface="Arial"/>
              </a:rPr>
              <a:t>n</a:t>
            </a:r>
            <a:r>
              <a:rPr sz="1000" i="1" spc="-15" dirty="0">
                <a:latin typeface="Arial"/>
                <a:cs typeface="Arial"/>
              </a:rPr>
              <a:t>i</a:t>
            </a:r>
            <a:r>
              <a:rPr sz="1000" i="1" spc="-6" dirty="0">
                <a:latin typeface="Arial"/>
                <a:cs typeface="Arial"/>
              </a:rPr>
              <a:t>fer</a:t>
            </a:r>
            <a:r>
              <a:rPr sz="1000" i="1" spc="-15" dirty="0">
                <a:latin typeface="Arial"/>
                <a:cs typeface="Arial"/>
              </a:rPr>
              <a:t> S</a:t>
            </a:r>
            <a:r>
              <a:rPr sz="1000" i="1" spc="-6" dirty="0">
                <a:latin typeface="Arial"/>
                <a:cs typeface="Arial"/>
              </a:rPr>
              <a:t>ewel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8"/>
              </a:spcBef>
            </a:pPr>
            <a:endParaRPr sz="1300"/>
          </a:p>
          <a:p>
            <a:pPr algn="ctr"/>
            <a:r>
              <a:rPr sz="1100" b="1" spc="-10" dirty="0">
                <a:latin typeface="Arial"/>
                <a:cs typeface="Arial"/>
              </a:rPr>
              <a:t>R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6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6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rch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&amp;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</a:t>
            </a:r>
            <a:r>
              <a:rPr sz="1100" b="1" spc="-1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20" dirty="0">
                <a:latin typeface="Arial"/>
                <a:cs typeface="Arial"/>
              </a:rPr>
              <a:t>v</a:t>
            </a:r>
            <a:r>
              <a:rPr sz="1100" b="1" dirty="0">
                <a:latin typeface="Arial"/>
                <a:cs typeface="Arial"/>
              </a:rPr>
              <a:t>at</a:t>
            </a:r>
            <a:r>
              <a:rPr sz="1100" b="1" spc="6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  <a:p>
            <a:pPr marL="636" algn="ctr"/>
            <a:r>
              <a:rPr sz="1000" i="1" spc="-6" dirty="0">
                <a:latin typeface="Arial"/>
                <a:cs typeface="Arial"/>
              </a:rPr>
              <a:t>Fred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5" dirty="0">
                <a:latin typeface="Arial"/>
                <a:cs typeface="Arial"/>
              </a:rPr>
              <a:t>S</a:t>
            </a:r>
            <a:r>
              <a:rPr sz="1000" i="1" spc="-6" dirty="0">
                <a:latin typeface="Arial"/>
                <a:cs typeface="Arial"/>
              </a:rPr>
              <a:t>teve</a:t>
            </a:r>
            <a:r>
              <a:rPr sz="1000" i="1" spc="-15" dirty="0">
                <a:latin typeface="Arial"/>
                <a:cs typeface="Arial"/>
              </a:rPr>
              <a:t>n</a:t>
            </a:r>
            <a:r>
              <a:rPr sz="1000" i="1" dirty="0">
                <a:latin typeface="Arial"/>
                <a:cs typeface="Arial"/>
              </a:rPr>
              <a:t>s</a:t>
            </a:r>
            <a:r>
              <a:rPr sz="1000" i="1" spc="-10" dirty="0">
                <a:latin typeface="Arial"/>
                <a:cs typeface="Arial"/>
              </a:rPr>
              <a:t>on-Robb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300"/>
          </a:p>
          <a:p>
            <a:pPr marL="1270" algn="ctr"/>
            <a:r>
              <a:rPr sz="1100" b="1" spc="-6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tu</a:t>
            </a:r>
            <a:r>
              <a:rPr sz="1100" b="1" spc="-10" dirty="0">
                <a:latin typeface="Arial"/>
                <a:cs typeface="Arial"/>
              </a:rPr>
              <a:t>d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6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Li</a:t>
            </a:r>
            <a:r>
              <a:rPr sz="1100" b="1" spc="6" dirty="0">
                <a:latin typeface="Arial"/>
                <a:cs typeface="Arial"/>
              </a:rPr>
              <a:t>f</a:t>
            </a:r>
            <a:r>
              <a:rPr sz="1100" b="1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algn="ctr"/>
            <a:r>
              <a:rPr sz="1000" i="1" spc="-10" dirty="0">
                <a:latin typeface="Arial"/>
                <a:cs typeface="Arial"/>
              </a:rPr>
              <a:t>L</a:t>
            </a:r>
            <a:r>
              <a:rPr sz="1000" i="1" spc="-15" dirty="0">
                <a:latin typeface="Arial"/>
                <a:cs typeface="Arial"/>
              </a:rPr>
              <a:t>e</a:t>
            </a:r>
            <a:r>
              <a:rPr sz="1000" i="1" spc="-10" dirty="0">
                <a:latin typeface="Arial"/>
                <a:cs typeface="Arial"/>
              </a:rPr>
              <a:t>i</a:t>
            </a:r>
            <a:r>
              <a:rPr sz="1000" i="1" spc="-6" dirty="0">
                <a:latin typeface="Arial"/>
                <a:cs typeface="Arial"/>
              </a:rPr>
              <a:t>th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6" dirty="0">
                <a:latin typeface="Arial"/>
                <a:cs typeface="Arial"/>
              </a:rPr>
              <a:t>For</a:t>
            </a:r>
            <a:r>
              <a:rPr sz="1000" i="1" dirty="0">
                <a:latin typeface="Arial"/>
                <a:cs typeface="Arial"/>
              </a:rPr>
              <a:t>sy</a:t>
            </a:r>
            <a:r>
              <a:rPr sz="1000" i="1" spc="-6" dirty="0">
                <a:latin typeface="Arial"/>
                <a:cs typeface="Arial"/>
              </a:rPr>
              <a:t>th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92"/>
              </a:spcBef>
            </a:pPr>
            <a:endParaRPr sz="1300"/>
          </a:p>
          <a:p>
            <a:pPr marL="31086" algn="ctr"/>
            <a:r>
              <a:rPr sz="1100" b="1" dirty="0">
                <a:latin typeface="Arial"/>
                <a:cs typeface="Arial"/>
              </a:rPr>
              <a:t>University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Librarian</a:t>
            </a:r>
            <a:endParaRPr sz="1100">
              <a:latin typeface="Arial"/>
              <a:cs typeface="Arial"/>
            </a:endParaRPr>
          </a:p>
          <a:p>
            <a:pPr marL="31086" algn="ctr"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Laurence Bebbington (Acting Librarian)</a:t>
            </a:r>
            <a:endParaRPr sz="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99"/>
              </a:lnSpc>
              <a:spcBef>
                <a:spcPts val="71"/>
              </a:spcBef>
            </a:pPr>
            <a:endParaRPr sz="1300"/>
          </a:p>
          <a:p>
            <a:pPr algn="ctr"/>
            <a:r>
              <a:rPr sz="1100" b="1" spc="-10" dirty="0">
                <a:latin typeface="Arial"/>
                <a:cs typeface="Arial"/>
              </a:rPr>
              <a:t>D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v</a:t>
            </a:r>
            <a:r>
              <a:rPr sz="1100" b="1" dirty="0">
                <a:latin typeface="Arial"/>
                <a:cs typeface="Arial"/>
              </a:rPr>
              <a:t>elopme</a:t>
            </a:r>
            <a:r>
              <a:rPr sz="1100" b="1" spc="-6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T</a:t>
            </a:r>
            <a:r>
              <a:rPr sz="1100" b="1" dirty="0">
                <a:latin typeface="Arial"/>
                <a:cs typeface="Arial"/>
              </a:rPr>
              <a:t>rust</a:t>
            </a:r>
            <a:endParaRPr sz="1100">
              <a:latin typeface="Arial"/>
              <a:cs typeface="Arial"/>
            </a:endParaRPr>
          </a:p>
          <a:p>
            <a:pPr algn="ctr">
              <a:spcBef>
                <a:spcPts val="6"/>
              </a:spcBef>
            </a:pPr>
            <a:r>
              <a:rPr sz="1000" i="1" spc="-10" dirty="0">
                <a:latin typeface="Arial"/>
                <a:cs typeface="Arial"/>
              </a:rPr>
              <a:t>L</a:t>
            </a:r>
            <a:r>
              <a:rPr sz="1000" i="1" spc="-15" dirty="0">
                <a:latin typeface="Arial"/>
                <a:cs typeface="Arial"/>
              </a:rPr>
              <a:t>i</a:t>
            </a:r>
            <a:r>
              <a:rPr sz="1000" i="1" spc="-6" dirty="0">
                <a:latin typeface="Arial"/>
                <a:cs typeface="Arial"/>
              </a:rPr>
              <a:t>z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15" dirty="0">
                <a:latin typeface="Arial"/>
                <a:cs typeface="Arial"/>
              </a:rPr>
              <a:t>B</a:t>
            </a:r>
            <a:r>
              <a:rPr sz="1000" i="1" spc="-10" dirty="0">
                <a:latin typeface="Arial"/>
                <a:cs typeface="Arial"/>
              </a:rPr>
              <a:t>ow</a:t>
            </a:r>
            <a:r>
              <a:rPr sz="1000" i="1" spc="-15" dirty="0">
                <a:latin typeface="Arial"/>
                <a:cs typeface="Arial"/>
              </a:rPr>
              <a:t>i</a:t>
            </a:r>
            <a:r>
              <a:rPr sz="1000" i="1" spc="-1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25790" y="2975609"/>
            <a:ext cx="116268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100" b="1" spc="-45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-6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d</a:t>
            </a:r>
            <a:r>
              <a:rPr sz="1100" b="1" spc="-6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6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c </a:t>
            </a:r>
            <a:r>
              <a:rPr sz="1100" b="1" spc="-41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ffairs</a:t>
            </a:r>
            <a:endParaRPr sz="1100">
              <a:latin typeface="Arial"/>
              <a:cs typeface="Arial"/>
            </a:endParaRPr>
          </a:p>
          <a:p>
            <a:pPr marL="68513">
              <a:spcBef>
                <a:spcPts val="6"/>
              </a:spcBef>
            </a:pPr>
            <a:r>
              <a:rPr sz="1000" i="1" spc="-10" dirty="0">
                <a:latin typeface="Arial"/>
                <a:cs typeface="Arial"/>
              </a:rPr>
              <a:t>Gillian </a:t>
            </a:r>
            <a:r>
              <a:rPr sz="1000" i="1" spc="-25" dirty="0">
                <a:latin typeface="Arial"/>
                <a:cs typeface="Arial"/>
              </a:rPr>
              <a:t>M</a:t>
            </a:r>
            <a:r>
              <a:rPr sz="1000" i="1" spc="-10" dirty="0">
                <a:latin typeface="Arial"/>
                <a:cs typeface="Arial"/>
              </a:rPr>
              <a:t>ac</a:t>
            </a:r>
            <a:r>
              <a:rPr sz="1000" i="1" dirty="0">
                <a:latin typeface="Arial"/>
                <a:cs typeface="Arial"/>
              </a:rPr>
              <a:t>k</a:t>
            </a:r>
            <a:r>
              <a:rPr sz="1000" i="1" spc="-10" dirty="0">
                <a:latin typeface="Arial"/>
                <a:cs typeface="Arial"/>
              </a:rPr>
              <a:t>i</a:t>
            </a:r>
            <a:r>
              <a:rPr sz="1000" i="1" spc="-6" dirty="0">
                <a:latin typeface="Arial"/>
                <a:cs typeface="Arial"/>
              </a:rPr>
              <a:t>nt</a:t>
            </a:r>
            <a:r>
              <a:rPr sz="1000" i="1" spc="-15" dirty="0">
                <a:latin typeface="Arial"/>
                <a:cs typeface="Arial"/>
              </a:rPr>
              <a:t>o</a:t>
            </a:r>
            <a:r>
              <a:rPr sz="1000" i="1" dirty="0">
                <a:latin typeface="Arial"/>
                <a:cs typeface="Arial"/>
              </a:rPr>
              <a:t>s</a:t>
            </a:r>
            <a:r>
              <a:rPr sz="1000" i="1" spc="-10" dirty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97406" y="4197350"/>
            <a:ext cx="10198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/>
            <a:r>
              <a:rPr sz="1100" b="1" spc="-6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states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15" dirty="0">
                <a:latin typeface="Arial"/>
                <a:cs typeface="Arial"/>
              </a:rPr>
              <a:t>A</a:t>
            </a:r>
            <a:r>
              <a:rPr sz="1000" i="1" spc="-10" dirty="0">
                <a:latin typeface="Arial"/>
                <a:cs typeface="Arial"/>
              </a:rPr>
              <a:t>n</a:t>
            </a:r>
            <a:r>
              <a:rPr sz="1000" i="1" spc="-15" dirty="0">
                <a:latin typeface="Arial"/>
                <a:cs typeface="Arial"/>
              </a:rPr>
              <a:t>g</a:t>
            </a:r>
            <a:r>
              <a:rPr sz="1000" i="1" spc="-10" dirty="0">
                <a:latin typeface="Arial"/>
                <a:cs typeface="Arial"/>
              </a:rPr>
              <a:t>us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Don</a:t>
            </a:r>
            <a:r>
              <a:rPr sz="1000" i="1" spc="-15" dirty="0">
                <a:latin typeface="Arial"/>
                <a:cs typeface="Arial"/>
              </a:rPr>
              <a:t>a</a:t>
            </a:r>
            <a:r>
              <a:rPr sz="1000" i="1" spc="-10" dirty="0">
                <a:latin typeface="Arial"/>
                <a:cs typeface="Arial"/>
              </a:rPr>
              <a:t>ldson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246889" y="3485134"/>
            <a:ext cx="833119" cy="621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4891" algn="ctr"/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15" dirty="0">
                <a:latin typeface="Arial"/>
                <a:cs typeface="Arial"/>
              </a:rPr>
              <a:t>ea</a:t>
            </a:r>
            <a:r>
              <a:rPr sz="1000" b="1" spc="-10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12688" marR="12688" indent="-1905" algn="ctr"/>
            <a:r>
              <a:rPr sz="1000" b="1" spc="-6" dirty="0">
                <a:latin typeface="Arial"/>
                <a:cs typeface="Arial"/>
              </a:rPr>
              <a:t>of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6" dirty="0">
                <a:latin typeface="Arial"/>
                <a:cs typeface="Arial"/>
              </a:rPr>
              <a:t>Coll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ge</a:t>
            </a:r>
            <a:r>
              <a:rPr sz="1000" b="1" spc="-6" dirty="0">
                <a:latin typeface="Arial"/>
                <a:cs typeface="Arial"/>
              </a:rPr>
              <a:t> Life </a:t>
            </a:r>
            <a:r>
              <a:rPr sz="1000" b="1" spc="-20" dirty="0">
                <a:latin typeface="Arial"/>
                <a:cs typeface="Arial"/>
              </a:rPr>
              <a:t>S</a:t>
            </a:r>
            <a:r>
              <a:rPr sz="1000" b="1" spc="-6" dirty="0">
                <a:latin typeface="Arial"/>
                <a:cs typeface="Arial"/>
              </a:rPr>
              <a:t>ci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nc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R="1270" algn="ctr"/>
            <a:r>
              <a:rPr sz="1000" b="1" spc="-10" dirty="0">
                <a:latin typeface="Arial"/>
                <a:cs typeface="Arial"/>
              </a:rPr>
              <a:t>&amp;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M</a:t>
            </a:r>
            <a:r>
              <a:rPr sz="1000" b="1" spc="-6" dirty="0">
                <a:latin typeface="Arial"/>
                <a:cs typeface="Arial"/>
              </a:rPr>
              <a:t>edicine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409958" y="4399544"/>
            <a:ext cx="504825" cy="3162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 marR="12688" indent="88182"/>
            <a:r>
              <a:rPr sz="1000" i="1" spc="-25" dirty="0">
                <a:latin typeface="Arial"/>
                <a:cs typeface="Arial"/>
              </a:rPr>
              <a:t>M</a:t>
            </a:r>
            <a:r>
              <a:rPr sz="1000" i="1" spc="-10" dirty="0">
                <a:latin typeface="Arial"/>
                <a:cs typeface="Arial"/>
              </a:rPr>
              <a:t>i</a:t>
            </a:r>
            <a:r>
              <a:rPr sz="1000" i="1" dirty="0">
                <a:latin typeface="Arial"/>
                <a:cs typeface="Arial"/>
              </a:rPr>
              <a:t>k</a:t>
            </a:r>
            <a:r>
              <a:rPr sz="1000" i="1" spc="-10" dirty="0">
                <a:latin typeface="Arial"/>
                <a:cs typeface="Arial"/>
              </a:rPr>
              <a:t>e</a:t>
            </a:r>
            <a:r>
              <a:rPr sz="1000" i="1" spc="-6" dirty="0">
                <a:latin typeface="Arial"/>
                <a:cs typeface="Arial"/>
              </a:rPr>
              <a:t> Gre</a:t>
            </a:r>
            <a:r>
              <a:rPr sz="1000" i="1" spc="-15" dirty="0">
                <a:latin typeface="Arial"/>
                <a:cs typeface="Arial"/>
              </a:rPr>
              <a:t>a</a:t>
            </a:r>
            <a:r>
              <a:rPr sz="1000" i="1" dirty="0">
                <a:latin typeface="Arial"/>
                <a:cs typeface="Arial"/>
              </a:rPr>
              <a:t>v</a:t>
            </a:r>
            <a:r>
              <a:rPr sz="1000" i="1" spc="-10" dirty="0"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84631" y="4808475"/>
            <a:ext cx="124333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100" b="1" spc="-6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xternal</a:t>
            </a:r>
            <a:r>
              <a:rPr sz="1100" b="1" spc="-4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</a:t>
            </a:r>
            <a:r>
              <a:rPr sz="1100" b="1" dirty="0">
                <a:latin typeface="Arial"/>
                <a:cs typeface="Arial"/>
              </a:rPr>
              <a:t>elatio</a:t>
            </a:r>
            <a:r>
              <a:rPr sz="1100" b="1" spc="-1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" algn="ctr"/>
            <a:r>
              <a:rPr sz="1000" i="1" spc="-15" dirty="0">
                <a:latin typeface="Arial"/>
                <a:cs typeface="Arial"/>
              </a:rPr>
              <a:t>V</a:t>
            </a:r>
            <a:r>
              <a:rPr sz="1000" i="1" spc="-10" dirty="0">
                <a:latin typeface="Arial"/>
                <a:cs typeface="Arial"/>
              </a:rPr>
              <a:t>aca</a:t>
            </a:r>
            <a:r>
              <a:rPr sz="1000" i="1" spc="-15" dirty="0">
                <a:latin typeface="Arial"/>
                <a:cs typeface="Arial"/>
              </a:rPr>
              <a:t>n</a:t>
            </a:r>
            <a:r>
              <a:rPr sz="1000" i="1" spc="-6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233808" y="3485134"/>
            <a:ext cx="636271" cy="621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2987" algn="ctr"/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15" dirty="0">
                <a:latin typeface="Arial"/>
                <a:cs typeface="Arial"/>
              </a:rPr>
              <a:t>ea</a:t>
            </a:r>
            <a:r>
              <a:rPr sz="1000" b="1" spc="-10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12688" marR="12688" algn="ctr"/>
            <a:r>
              <a:rPr sz="1000" b="1" spc="-6" dirty="0">
                <a:latin typeface="Arial"/>
                <a:cs typeface="Arial"/>
              </a:rPr>
              <a:t>of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6" dirty="0">
                <a:latin typeface="Arial"/>
                <a:cs typeface="Arial"/>
              </a:rPr>
              <a:t>Coll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ge</a:t>
            </a:r>
            <a:r>
              <a:rPr sz="1000" b="1" spc="-6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P</a:t>
            </a:r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25" dirty="0">
                <a:latin typeface="Arial"/>
                <a:cs typeface="Arial"/>
              </a:rPr>
              <a:t>y</a:t>
            </a:r>
            <a:r>
              <a:rPr sz="1000" b="1" spc="-6" dirty="0">
                <a:latin typeface="Arial"/>
                <a:cs typeface="Arial"/>
              </a:rPr>
              <a:t>si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6" dirty="0">
                <a:latin typeface="Arial"/>
                <a:cs typeface="Arial"/>
              </a:rPr>
              <a:t>al 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6" dirty="0">
                <a:latin typeface="Arial"/>
                <a:cs typeface="Arial"/>
              </a:rPr>
              <a:t>ci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nc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223131" y="4399544"/>
            <a:ext cx="657224" cy="3162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 marR="12688" indent="150350"/>
            <a:r>
              <a:rPr sz="1000" i="1" spc="-15" dirty="0">
                <a:latin typeface="Arial"/>
                <a:cs typeface="Arial"/>
              </a:rPr>
              <a:t>B</a:t>
            </a:r>
            <a:r>
              <a:rPr sz="1000" i="1" spc="-6" dirty="0">
                <a:latin typeface="Arial"/>
                <a:cs typeface="Arial"/>
              </a:rPr>
              <a:t>r</a:t>
            </a:r>
            <a:r>
              <a:rPr sz="1000" i="1" dirty="0">
                <a:latin typeface="Arial"/>
                <a:cs typeface="Arial"/>
              </a:rPr>
              <a:t>y</a:t>
            </a:r>
            <a:r>
              <a:rPr sz="1000" i="1" spc="-10" dirty="0">
                <a:latin typeface="Arial"/>
                <a:cs typeface="Arial"/>
              </a:rPr>
              <a:t>an</a:t>
            </a:r>
            <a:r>
              <a:rPr sz="1000" i="1" spc="-6" dirty="0">
                <a:latin typeface="Arial"/>
                <a:cs typeface="Arial"/>
              </a:rPr>
              <a:t> </a:t>
            </a:r>
            <a:r>
              <a:rPr sz="1000" i="1" spc="-25" dirty="0">
                <a:latin typeface="Arial"/>
                <a:cs typeface="Arial"/>
              </a:rPr>
              <a:t>M</a:t>
            </a:r>
            <a:r>
              <a:rPr sz="1000" i="1" spc="-10" dirty="0">
                <a:latin typeface="Arial"/>
                <a:cs typeface="Arial"/>
              </a:rPr>
              <a:t>acGre</a:t>
            </a:r>
            <a:r>
              <a:rPr sz="1000" i="1" spc="-15" dirty="0">
                <a:latin typeface="Arial"/>
                <a:cs typeface="Arial"/>
              </a:rPr>
              <a:t>g</a:t>
            </a:r>
            <a:r>
              <a:rPr sz="1000" i="1" spc="-6" dirty="0">
                <a:latin typeface="Arial"/>
                <a:cs typeface="Arial"/>
              </a:rPr>
              <a:t>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385317" y="3485133"/>
            <a:ext cx="706755" cy="773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5981" marR="62174" indent="-1905" algn="ctr"/>
            <a:r>
              <a:rPr sz="1000" b="1" spc="-6" dirty="0">
                <a:latin typeface="Arial"/>
                <a:cs typeface="Arial"/>
              </a:rPr>
              <a:t>Di</a:t>
            </a:r>
            <a:r>
              <a:rPr sz="1000" b="1" spc="-15" dirty="0">
                <a:latin typeface="Arial"/>
                <a:cs typeface="Arial"/>
              </a:rPr>
              <a:t>rec</a:t>
            </a:r>
            <a:r>
              <a:rPr sz="1000" b="1" spc="-6" dirty="0">
                <a:latin typeface="Arial"/>
                <a:cs typeface="Arial"/>
              </a:rPr>
              <a:t>tor of</a:t>
            </a:r>
            <a:r>
              <a:rPr sz="1000" b="1" spc="-10" dirty="0">
                <a:latin typeface="Arial"/>
                <a:cs typeface="Arial"/>
              </a:rPr>
              <a:t> Ro</a:t>
            </a:r>
            <a:r>
              <a:rPr sz="1000" b="1" spc="6" dirty="0">
                <a:latin typeface="Arial"/>
                <a:cs typeface="Arial"/>
              </a:rPr>
              <a:t>w</a:t>
            </a:r>
            <a:r>
              <a:rPr sz="1000" b="1" spc="-6" dirty="0">
                <a:latin typeface="Arial"/>
                <a:cs typeface="Arial"/>
              </a:rPr>
              <a:t>ett Institute</a:t>
            </a:r>
            <a:endParaRPr sz="1000">
              <a:latin typeface="Arial"/>
              <a:cs typeface="Arial"/>
            </a:endParaRPr>
          </a:p>
          <a:p>
            <a:pPr algn="ctr"/>
            <a:r>
              <a:rPr sz="1000" b="1" spc="-6" dirty="0">
                <a:latin typeface="Arial"/>
                <a:cs typeface="Arial"/>
              </a:rPr>
              <a:t>of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Nutr</a:t>
            </a:r>
            <a:r>
              <a:rPr sz="1000" b="1" spc="-6" dirty="0">
                <a:latin typeface="Arial"/>
                <a:cs typeface="Arial"/>
              </a:rPr>
              <a:t>ition</a:t>
            </a:r>
            <a:endParaRPr sz="1000">
              <a:latin typeface="Arial"/>
              <a:cs typeface="Arial"/>
            </a:endParaRPr>
          </a:p>
          <a:p>
            <a:pPr marL="34257" algn="ctr"/>
            <a:r>
              <a:rPr sz="1000" b="1" spc="-10" dirty="0">
                <a:latin typeface="Arial"/>
                <a:cs typeface="Arial"/>
              </a:rPr>
              <a:t>&amp;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Heal</a:t>
            </a:r>
            <a:r>
              <a:rPr sz="1000" b="1" spc="-6" dirty="0">
                <a:latin typeface="Arial"/>
                <a:cs typeface="Arial"/>
              </a:rPr>
              <a:t>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363970" y="4551946"/>
            <a:ext cx="788035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i="1" spc="-15" dirty="0">
                <a:latin typeface="Arial"/>
                <a:cs typeface="Arial"/>
              </a:rPr>
              <a:t>P</a:t>
            </a:r>
            <a:r>
              <a:rPr sz="1000" i="1" spc="-6" dirty="0">
                <a:latin typeface="Arial"/>
                <a:cs typeface="Arial"/>
              </a:rPr>
              <a:t>et</a:t>
            </a:r>
            <a:r>
              <a:rPr sz="1000" i="1" spc="-15" dirty="0">
                <a:latin typeface="Arial"/>
                <a:cs typeface="Arial"/>
              </a:rPr>
              <a:t>e</a:t>
            </a:r>
            <a:r>
              <a:rPr sz="1000" i="1" spc="-6" dirty="0">
                <a:latin typeface="Arial"/>
                <a:cs typeface="Arial"/>
              </a:rPr>
              <a:t>r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25" dirty="0">
                <a:latin typeface="Arial"/>
                <a:cs typeface="Arial"/>
              </a:rPr>
              <a:t>M</a:t>
            </a:r>
            <a:r>
              <a:rPr sz="1000" i="1" spc="-6" dirty="0">
                <a:latin typeface="Arial"/>
                <a:cs typeface="Arial"/>
              </a:rPr>
              <a:t>organ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512822" y="3485144"/>
            <a:ext cx="709295" cy="3162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0417"/>
            <a:r>
              <a:rPr sz="1000" b="1" spc="-10" dirty="0">
                <a:latin typeface="Arial"/>
                <a:cs typeface="Arial"/>
              </a:rPr>
              <a:t>Le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rning</a:t>
            </a:r>
            <a:endParaRPr sz="1000">
              <a:latin typeface="Arial"/>
              <a:cs typeface="Arial"/>
            </a:endParaRPr>
          </a:p>
          <a:p>
            <a:pPr marL="12688"/>
            <a:r>
              <a:rPr sz="1000" b="1" spc="-10" dirty="0">
                <a:latin typeface="Arial"/>
                <a:cs typeface="Arial"/>
              </a:rPr>
              <a:t>&amp;</a:t>
            </a:r>
            <a:r>
              <a:rPr sz="1000" b="1" spc="-6" dirty="0">
                <a:latin typeface="Arial"/>
                <a:cs typeface="Arial"/>
              </a:rPr>
              <a:t> </a:t>
            </a:r>
            <a:r>
              <a:rPr sz="1000" b="1" spc="6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ching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543303" y="4399544"/>
            <a:ext cx="615315" cy="3162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 marR="12688" indent="126241"/>
            <a:r>
              <a:rPr sz="1000" i="1" spc="-15" dirty="0">
                <a:latin typeface="Arial"/>
                <a:cs typeface="Arial"/>
              </a:rPr>
              <a:t>P</a:t>
            </a:r>
            <a:r>
              <a:rPr sz="1000" i="1" spc="-6" dirty="0">
                <a:latin typeface="Arial"/>
                <a:cs typeface="Arial"/>
              </a:rPr>
              <a:t>et</a:t>
            </a:r>
            <a:r>
              <a:rPr sz="1000" i="1" spc="-15" dirty="0">
                <a:latin typeface="Arial"/>
                <a:cs typeface="Arial"/>
              </a:rPr>
              <a:t>e</a:t>
            </a:r>
            <a:r>
              <a:rPr sz="1000" i="1" spc="-6" dirty="0">
                <a:latin typeface="Arial"/>
                <a:cs typeface="Arial"/>
              </a:rPr>
              <a:t>r </a:t>
            </a:r>
            <a:r>
              <a:rPr sz="1000" i="1" spc="-25" dirty="0">
                <a:latin typeface="Arial"/>
                <a:cs typeface="Arial"/>
              </a:rPr>
              <a:t>M</a:t>
            </a:r>
            <a:r>
              <a:rPr sz="1000" i="1" dirty="0">
                <a:latin typeface="Arial"/>
                <a:cs typeface="Arial"/>
              </a:rPr>
              <a:t>c</a:t>
            </a:r>
            <a:r>
              <a:rPr sz="1000" i="1" spc="-10" dirty="0">
                <a:latin typeface="Arial"/>
                <a:cs typeface="Arial"/>
              </a:rPr>
              <a:t>Ge</a:t>
            </a:r>
            <a:r>
              <a:rPr sz="1000" i="1" spc="-15" dirty="0">
                <a:latin typeface="Arial"/>
                <a:cs typeface="Arial"/>
              </a:rPr>
              <a:t>o</a:t>
            </a:r>
            <a:r>
              <a:rPr sz="1000" i="1" spc="-6" dirty="0">
                <a:latin typeface="Arial"/>
                <a:cs typeface="Arial"/>
              </a:rPr>
              <a:t>rge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568944" y="3485134"/>
            <a:ext cx="719454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 marR="12688" algn="ctr"/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15" dirty="0">
                <a:latin typeface="Arial"/>
                <a:cs typeface="Arial"/>
              </a:rPr>
              <a:t>esea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&amp; Kno</a:t>
            </a:r>
            <a:r>
              <a:rPr sz="1000" b="1" spc="6" dirty="0">
                <a:latin typeface="Arial"/>
                <a:cs typeface="Arial"/>
              </a:rPr>
              <a:t>w</a:t>
            </a:r>
            <a:r>
              <a:rPr sz="1000" b="1" spc="-10" dirty="0">
                <a:latin typeface="Arial"/>
                <a:cs typeface="Arial"/>
              </a:rPr>
              <a:t>ledge</a:t>
            </a:r>
            <a:r>
              <a:rPr sz="1000" b="1" spc="-6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x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hange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579611" y="4094734"/>
            <a:ext cx="731520" cy="773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 marR="12688" indent="-36796" algn="ctr"/>
            <a:r>
              <a:rPr sz="1000" i="1" spc="-15" dirty="0">
                <a:latin typeface="Arial"/>
                <a:cs typeface="Arial"/>
              </a:rPr>
              <a:t>P</a:t>
            </a:r>
            <a:r>
              <a:rPr sz="1000" i="1" spc="-10" dirty="0">
                <a:latin typeface="Arial"/>
                <a:cs typeface="Arial"/>
              </a:rPr>
              <a:t>h</a:t>
            </a:r>
            <a:r>
              <a:rPr sz="1000" i="1" spc="-15" dirty="0">
                <a:latin typeface="Arial"/>
                <a:cs typeface="Arial"/>
              </a:rPr>
              <a:t>i</a:t>
            </a:r>
            <a:r>
              <a:rPr sz="1000" i="1" spc="-6" dirty="0">
                <a:latin typeface="Arial"/>
                <a:cs typeface="Arial"/>
              </a:rPr>
              <a:t>l</a:t>
            </a:r>
            <a:r>
              <a:rPr sz="1000" i="1" spc="-10" dirty="0">
                <a:latin typeface="Arial"/>
                <a:cs typeface="Arial"/>
              </a:rPr>
              <a:t> Han</a:t>
            </a:r>
            <a:r>
              <a:rPr sz="1000" i="1" spc="-15" dirty="0">
                <a:latin typeface="Arial"/>
                <a:cs typeface="Arial"/>
              </a:rPr>
              <a:t>n</a:t>
            </a:r>
            <a:r>
              <a:rPr sz="1000" i="1" spc="-6" dirty="0">
                <a:latin typeface="Arial"/>
                <a:cs typeface="Arial"/>
              </a:rPr>
              <a:t>af</a:t>
            </a:r>
            <a:r>
              <a:rPr sz="1000" i="1" spc="-15" dirty="0">
                <a:latin typeface="Arial"/>
                <a:cs typeface="Arial"/>
              </a:rPr>
              <a:t>o</a:t>
            </a:r>
            <a:r>
              <a:rPr sz="1000" i="1" spc="-6" dirty="0">
                <a:latin typeface="Arial"/>
                <a:cs typeface="Arial"/>
              </a:rPr>
              <a:t>rd</a:t>
            </a:r>
            <a:r>
              <a:rPr sz="1000" i="1" spc="-29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&amp;</a:t>
            </a:r>
            <a:r>
              <a:rPr sz="1000" i="1" spc="-6" dirty="0">
                <a:latin typeface="Arial"/>
                <a:cs typeface="Arial"/>
              </a:rPr>
              <a:t> C</a:t>
            </a:r>
            <a:r>
              <a:rPr sz="1000" i="1" spc="-10" dirty="0">
                <a:latin typeface="Arial"/>
                <a:cs typeface="Arial"/>
              </a:rPr>
              <a:t>la</a:t>
            </a:r>
            <a:r>
              <a:rPr sz="1000" i="1" spc="-15" dirty="0">
                <a:latin typeface="Arial"/>
                <a:cs typeface="Arial"/>
              </a:rPr>
              <a:t>i</a:t>
            </a:r>
            <a:r>
              <a:rPr sz="1000" i="1" spc="-6" dirty="0">
                <a:latin typeface="Arial"/>
                <a:cs typeface="Arial"/>
              </a:rPr>
              <a:t>re </a:t>
            </a:r>
            <a:r>
              <a:rPr sz="1000" i="1" spc="6" dirty="0">
                <a:latin typeface="Arial"/>
                <a:cs typeface="Arial"/>
              </a:rPr>
              <a:t>W</a:t>
            </a:r>
            <a:r>
              <a:rPr sz="1000" i="1" spc="-10" dirty="0">
                <a:latin typeface="Arial"/>
                <a:cs typeface="Arial"/>
              </a:rPr>
              <a:t>a</a:t>
            </a:r>
            <a:r>
              <a:rPr sz="1000" i="1" spc="-15" dirty="0">
                <a:latin typeface="Arial"/>
                <a:cs typeface="Arial"/>
              </a:rPr>
              <a:t>l</a:t>
            </a:r>
            <a:r>
              <a:rPr sz="1000" i="1" spc="-10" dirty="0">
                <a:latin typeface="Arial"/>
                <a:cs typeface="Arial"/>
              </a:rPr>
              <a:t>lace</a:t>
            </a:r>
            <a:endParaRPr sz="1000">
              <a:latin typeface="Arial"/>
              <a:cs typeface="Arial"/>
            </a:endParaRPr>
          </a:p>
          <a:p>
            <a:pPr marR="636" algn="ctr"/>
            <a:r>
              <a:rPr sz="1000" i="1" spc="-6" dirty="0">
                <a:latin typeface="Arial"/>
                <a:cs typeface="Arial"/>
              </a:rPr>
              <a:t>(2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6" dirty="0">
                <a:latin typeface="Arial"/>
                <a:cs typeface="Arial"/>
              </a:rPr>
              <a:t>x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6" dirty="0">
                <a:latin typeface="Arial"/>
                <a:cs typeface="Arial"/>
              </a:rPr>
              <a:t>0.</a:t>
            </a:r>
            <a:r>
              <a:rPr sz="1000" i="1" spc="-15" dirty="0">
                <a:latin typeface="Arial"/>
                <a:cs typeface="Arial"/>
              </a:rPr>
              <a:t>5</a:t>
            </a:r>
            <a:r>
              <a:rPr sz="1000" i="1" spc="-6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854690" y="3485144"/>
            <a:ext cx="524510" cy="3162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1000" b="1" spc="-20" dirty="0">
                <a:latin typeface="Arial"/>
                <a:cs typeface="Arial"/>
              </a:rPr>
              <a:t>E</a:t>
            </a:r>
            <a:r>
              <a:rPr sz="1000" b="1" spc="-15" dirty="0">
                <a:latin typeface="Arial"/>
                <a:cs typeface="Arial"/>
              </a:rPr>
              <a:t>x</a:t>
            </a:r>
            <a:r>
              <a:rPr sz="1000" b="1" spc="-6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6" dirty="0">
                <a:latin typeface="Arial"/>
                <a:cs typeface="Arial"/>
              </a:rPr>
              <a:t>nal</a:t>
            </a:r>
            <a:endParaRPr sz="1000">
              <a:latin typeface="Arial"/>
              <a:cs typeface="Arial"/>
            </a:endParaRPr>
          </a:p>
          <a:p>
            <a:pPr marL="31086" algn="ctr"/>
            <a:r>
              <a:rPr sz="1000" b="1" spc="-45" dirty="0">
                <a:latin typeface="Arial"/>
                <a:cs typeface="Arial"/>
              </a:rPr>
              <a:t>A</a:t>
            </a:r>
            <a:r>
              <a:rPr sz="1000" b="1" spc="-6" dirty="0">
                <a:latin typeface="Arial"/>
                <a:cs typeface="Arial"/>
              </a:rPr>
              <a:t>ffai</a:t>
            </a:r>
            <a:r>
              <a:rPr sz="1000" b="1" spc="-15" dirty="0">
                <a:latin typeface="Arial"/>
                <a:cs typeface="Arial"/>
              </a:rPr>
              <a:t>r</a:t>
            </a:r>
            <a:r>
              <a:rPr sz="1000" b="1" spc="-1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912613" y="4399544"/>
            <a:ext cx="440055" cy="3162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 marR="12688" indent="25378"/>
            <a:r>
              <a:rPr sz="1000" i="1" spc="-15" dirty="0">
                <a:latin typeface="Arial"/>
                <a:cs typeface="Arial"/>
              </a:rPr>
              <a:t>A</a:t>
            </a:r>
            <a:r>
              <a:rPr sz="1000" i="1" spc="-10" dirty="0">
                <a:latin typeface="Arial"/>
                <a:cs typeface="Arial"/>
              </a:rPr>
              <a:t>lb</a:t>
            </a:r>
            <a:r>
              <a:rPr sz="1000" i="1" spc="-15" dirty="0">
                <a:latin typeface="Arial"/>
                <a:cs typeface="Arial"/>
              </a:rPr>
              <a:t>e</a:t>
            </a:r>
            <a:r>
              <a:rPr sz="1000" i="1" spc="-6" dirty="0">
                <a:latin typeface="Arial"/>
                <a:cs typeface="Arial"/>
              </a:rPr>
              <a:t>rt</a:t>
            </a:r>
            <a:r>
              <a:rPr sz="1000" i="1" spc="-10" dirty="0">
                <a:latin typeface="Arial"/>
                <a:cs typeface="Arial"/>
              </a:rPr>
              <a:t> Rod</a:t>
            </a:r>
            <a:r>
              <a:rPr sz="1000" i="1" spc="-15" dirty="0">
                <a:latin typeface="Arial"/>
                <a:cs typeface="Arial"/>
              </a:rPr>
              <a:t>g</a:t>
            </a:r>
            <a:r>
              <a:rPr sz="1000" i="1" spc="-6" dirty="0">
                <a:latin typeface="Arial"/>
                <a:cs typeface="Arial"/>
              </a:rPr>
              <a:t>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612642" y="3485134"/>
            <a:ext cx="821689" cy="621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6" dirty="0">
                <a:latin typeface="Arial"/>
                <a:cs typeface="Arial"/>
              </a:rPr>
              <a:t>v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lopment</a:t>
            </a:r>
            <a:endParaRPr sz="1000">
              <a:latin typeface="Arial"/>
              <a:cs typeface="Arial"/>
            </a:endParaRPr>
          </a:p>
          <a:p>
            <a:pPr marL="178266" marR="150350" indent="636" algn="ctr"/>
            <a:r>
              <a:rPr sz="1000" b="1" spc="-10" dirty="0">
                <a:latin typeface="Arial"/>
                <a:cs typeface="Arial"/>
              </a:rPr>
              <a:t>and</a:t>
            </a:r>
            <a:r>
              <a:rPr sz="1000" b="1" spc="-6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6" dirty="0">
                <a:latin typeface="Arial"/>
                <a:cs typeface="Arial"/>
              </a:rPr>
              <a:t>qual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6" dirty="0">
                <a:latin typeface="Arial"/>
                <a:cs typeface="Arial"/>
              </a:rPr>
              <a:t>ty</a:t>
            </a:r>
            <a:endParaRPr sz="1000">
              <a:latin typeface="Arial"/>
              <a:cs typeface="Arial"/>
            </a:endParaRPr>
          </a:p>
          <a:p>
            <a:pPr marL="33621" algn="ctr"/>
            <a:r>
              <a:rPr sz="1000" b="1" spc="-10" dirty="0">
                <a:latin typeface="Arial"/>
                <a:cs typeface="Arial"/>
              </a:rPr>
              <a:t>&amp;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6" dirty="0">
                <a:latin typeface="Arial"/>
                <a:cs typeface="Arial"/>
              </a:rPr>
              <a:t>Div</a:t>
            </a:r>
            <a:r>
              <a:rPr sz="1000" b="1" spc="-10" dirty="0">
                <a:latin typeface="Arial"/>
                <a:cs typeface="Arial"/>
              </a:rPr>
              <a:t>er</a:t>
            </a:r>
            <a:r>
              <a:rPr sz="1000" b="1" spc="-6" dirty="0">
                <a:latin typeface="Arial"/>
                <a:cs typeface="Arial"/>
              </a:rPr>
              <a:t>sity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830561" y="4399534"/>
            <a:ext cx="383540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 marR="12688" indent="-1270" algn="ctr"/>
            <a:r>
              <a:rPr sz="1000" i="1" spc="-10" dirty="0">
                <a:latin typeface="Arial"/>
                <a:cs typeface="Arial"/>
              </a:rPr>
              <a:t>Neva Ha</a:t>
            </a:r>
            <a:r>
              <a:rPr sz="1000" i="1" spc="-15" dirty="0">
                <a:latin typeface="Arial"/>
                <a:cs typeface="Arial"/>
              </a:rPr>
              <a:t>i</a:t>
            </a:r>
            <a:r>
              <a:rPr sz="1000" i="1" spc="-6" dirty="0">
                <a:latin typeface="Arial"/>
                <a:cs typeface="Arial"/>
              </a:rPr>
              <a:t>tes (</a:t>
            </a:r>
            <a:r>
              <a:rPr sz="1000" i="1" spc="-10" dirty="0">
                <a:latin typeface="Arial"/>
                <a:cs typeface="Arial"/>
              </a:rPr>
              <a:t>0.5)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1834253" y="3485146"/>
            <a:ext cx="786129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b="1" spc="-6" dirty="0">
                <a:latin typeface="Arial"/>
                <a:cs typeface="Arial"/>
              </a:rPr>
              <a:t>Int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6" dirty="0">
                <a:latin typeface="Arial"/>
                <a:cs typeface="Arial"/>
              </a:rPr>
              <a:t>nation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6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1972937" y="4551946"/>
            <a:ext cx="510539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aca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6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290697" y="3485146"/>
            <a:ext cx="334645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15" dirty="0">
                <a:latin typeface="Arial"/>
                <a:cs typeface="Arial"/>
              </a:rPr>
              <a:t>ea</a:t>
            </a:r>
            <a:r>
              <a:rPr sz="1000" b="1" spc="-10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156340" y="3637545"/>
            <a:ext cx="636271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b="1" spc="-6" dirty="0">
                <a:latin typeface="Arial"/>
                <a:cs typeface="Arial"/>
              </a:rPr>
              <a:t>of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6" dirty="0">
                <a:latin typeface="Arial"/>
                <a:cs typeface="Arial"/>
              </a:rPr>
              <a:t>Coll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084713" y="3789945"/>
            <a:ext cx="813435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b="1" spc="-4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6" dirty="0">
                <a:latin typeface="Arial"/>
                <a:cs typeface="Arial"/>
              </a:rPr>
              <a:t>ts</a:t>
            </a:r>
            <a:r>
              <a:rPr sz="1000" b="1" spc="29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&amp;</a:t>
            </a:r>
            <a:r>
              <a:rPr sz="1000" b="1" spc="6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6" dirty="0">
                <a:latin typeface="Arial"/>
                <a:cs typeface="Arial"/>
              </a:rPr>
              <a:t>oci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6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188600" y="3942345"/>
            <a:ext cx="572769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6" dirty="0">
                <a:latin typeface="Arial"/>
                <a:cs typeface="Arial"/>
              </a:rPr>
              <a:t>ci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nc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191636" y="4399546"/>
            <a:ext cx="530225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i="1" spc="-25" dirty="0">
                <a:latin typeface="Arial"/>
                <a:cs typeface="Arial"/>
              </a:rPr>
              <a:t>M</a:t>
            </a:r>
            <a:r>
              <a:rPr sz="1000" i="1" spc="-6" dirty="0">
                <a:latin typeface="Arial"/>
                <a:cs typeface="Arial"/>
              </a:rPr>
              <a:t>argaret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316604" y="4551946"/>
            <a:ext cx="314325" cy="16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000" i="1" spc="-10" dirty="0">
                <a:latin typeface="Arial"/>
                <a:cs typeface="Arial"/>
              </a:rPr>
              <a:t>Ross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064513" y="2187193"/>
            <a:ext cx="15601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400" b="1" dirty="0">
                <a:latin typeface="Arial"/>
                <a:cs typeface="Arial"/>
              </a:rPr>
              <a:t>VI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E-P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NC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11" dirty="0">
                <a:latin typeface="Arial"/>
                <a:cs typeface="Arial"/>
              </a:rPr>
              <a:t>P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035563" y="4962145"/>
            <a:ext cx="1086611" cy="2880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14216" y="4960622"/>
            <a:ext cx="1155190" cy="25907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066032" y="4993385"/>
            <a:ext cx="971550" cy="171450"/>
          </a:xfrm>
          <a:custGeom>
            <a:avLst/>
            <a:gdLst/>
            <a:ahLst/>
            <a:cxnLst/>
            <a:rect l="l" t="t" r="r" b="b"/>
            <a:pathLst>
              <a:path w="971550" h="171450">
                <a:moveTo>
                  <a:pt x="942975" y="0"/>
                </a:moveTo>
                <a:lnTo>
                  <a:pt x="28575" y="0"/>
                </a:lnTo>
                <a:lnTo>
                  <a:pt x="25807" y="133"/>
                </a:lnTo>
                <a:lnTo>
                  <a:pt x="12691" y="4842"/>
                </a:lnTo>
                <a:lnTo>
                  <a:pt x="3478" y="14968"/>
                </a:lnTo>
                <a:lnTo>
                  <a:pt x="0" y="28701"/>
                </a:lnTo>
                <a:lnTo>
                  <a:pt x="124" y="145565"/>
                </a:lnTo>
                <a:lnTo>
                  <a:pt x="4801" y="158763"/>
                </a:lnTo>
                <a:lnTo>
                  <a:pt x="14900" y="167982"/>
                </a:lnTo>
                <a:lnTo>
                  <a:pt x="28575" y="171449"/>
                </a:lnTo>
                <a:lnTo>
                  <a:pt x="945646" y="171327"/>
                </a:lnTo>
                <a:lnTo>
                  <a:pt x="958807" y="166681"/>
                </a:lnTo>
                <a:lnTo>
                  <a:pt x="968056" y="156605"/>
                </a:lnTo>
                <a:lnTo>
                  <a:pt x="971550" y="142874"/>
                </a:lnTo>
                <a:lnTo>
                  <a:pt x="971550" y="28701"/>
                </a:lnTo>
                <a:lnTo>
                  <a:pt x="971416" y="25912"/>
                </a:lnTo>
                <a:lnTo>
                  <a:pt x="966713" y="12722"/>
                </a:lnTo>
                <a:lnTo>
                  <a:pt x="956622" y="3482"/>
                </a:lnTo>
                <a:lnTo>
                  <a:pt x="942975" y="0"/>
                </a:lnTo>
                <a:close/>
              </a:path>
            </a:pathLst>
          </a:custGeom>
          <a:solidFill>
            <a:srgbClr val="D1D1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66032" y="4993385"/>
            <a:ext cx="971550" cy="171450"/>
          </a:xfrm>
          <a:custGeom>
            <a:avLst/>
            <a:gdLst/>
            <a:ahLst/>
            <a:cxnLst/>
            <a:rect l="l" t="t" r="r" b="b"/>
            <a:pathLst>
              <a:path w="971550" h="171450">
                <a:moveTo>
                  <a:pt x="0" y="28701"/>
                </a:moveTo>
                <a:lnTo>
                  <a:pt x="3478" y="14968"/>
                </a:lnTo>
                <a:lnTo>
                  <a:pt x="12691" y="4842"/>
                </a:lnTo>
                <a:lnTo>
                  <a:pt x="25807" y="133"/>
                </a:lnTo>
                <a:lnTo>
                  <a:pt x="28575" y="0"/>
                </a:lnTo>
                <a:lnTo>
                  <a:pt x="942975" y="0"/>
                </a:lnTo>
                <a:lnTo>
                  <a:pt x="956622" y="3482"/>
                </a:lnTo>
                <a:lnTo>
                  <a:pt x="966713" y="12722"/>
                </a:lnTo>
                <a:lnTo>
                  <a:pt x="971416" y="25912"/>
                </a:lnTo>
                <a:lnTo>
                  <a:pt x="971550" y="28701"/>
                </a:lnTo>
                <a:lnTo>
                  <a:pt x="971550" y="142874"/>
                </a:lnTo>
                <a:lnTo>
                  <a:pt x="968056" y="156605"/>
                </a:lnTo>
                <a:lnTo>
                  <a:pt x="958807" y="166681"/>
                </a:lnTo>
                <a:lnTo>
                  <a:pt x="945646" y="171327"/>
                </a:lnTo>
                <a:lnTo>
                  <a:pt x="942975" y="171449"/>
                </a:lnTo>
                <a:lnTo>
                  <a:pt x="28575" y="171449"/>
                </a:lnTo>
                <a:lnTo>
                  <a:pt x="14900" y="167982"/>
                </a:lnTo>
                <a:lnTo>
                  <a:pt x="4801" y="158763"/>
                </a:lnTo>
                <a:lnTo>
                  <a:pt x="124" y="145565"/>
                </a:lnTo>
                <a:lnTo>
                  <a:pt x="0" y="142874"/>
                </a:lnTo>
                <a:lnTo>
                  <a:pt x="0" y="287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4088639" y="5016627"/>
            <a:ext cx="923290" cy="1339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800" b="1" spc="-6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oll</a:t>
            </a:r>
            <a:r>
              <a:rPr sz="800" b="1" spc="-6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ge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6" dirty="0">
                <a:latin typeface="Arial"/>
                <a:cs typeface="Arial"/>
              </a:rPr>
              <a:t>Re</a:t>
            </a:r>
            <a:r>
              <a:rPr sz="800" b="1" dirty="0">
                <a:latin typeface="Arial"/>
                <a:cs typeface="Arial"/>
              </a:rPr>
              <a:t>gi</a:t>
            </a:r>
            <a:r>
              <a:rPr sz="800" b="1" spc="-6" dirty="0">
                <a:latin typeface="Arial"/>
                <a:cs typeface="Arial"/>
              </a:rPr>
              <a:t>st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6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rs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843658" y="2500640"/>
            <a:ext cx="2194431" cy="790321"/>
          </a:xfrm>
          <a:custGeom>
            <a:avLst/>
            <a:gdLst/>
            <a:ahLst/>
            <a:cxnLst/>
            <a:rect l="l" t="t" r="r" b="b"/>
            <a:pathLst>
              <a:path w="2194432" h="790321">
                <a:moveTo>
                  <a:pt x="2194432" y="790321"/>
                </a:moveTo>
                <a:lnTo>
                  <a:pt x="2194432" y="395097"/>
                </a:lnTo>
                <a:lnTo>
                  <a:pt x="0" y="39509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74466" y="4848236"/>
            <a:ext cx="591564" cy="230887"/>
          </a:xfrm>
          <a:custGeom>
            <a:avLst/>
            <a:gdLst/>
            <a:ahLst/>
            <a:cxnLst/>
            <a:rect l="l" t="t" r="r" b="b"/>
            <a:pathLst>
              <a:path w="591565" h="230886">
                <a:moveTo>
                  <a:pt x="0" y="0"/>
                </a:moveTo>
                <a:lnTo>
                  <a:pt x="0" y="230886"/>
                </a:lnTo>
                <a:lnTo>
                  <a:pt x="591566" y="230886"/>
                </a:lnTo>
              </a:path>
            </a:pathLst>
          </a:custGeom>
          <a:ln w="952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37582" y="4848236"/>
            <a:ext cx="624840" cy="230887"/>
          </a:xfrm>
          <a:custGeom>
            <a:avLst/>
            <a:gdLst/>
            <a:ahLst/>
            <a:cxnLst/>
            <a:rect l="l" t="t" r="r" b="b"/>
            <a:pathLst>
              <a:path w="624839" h="230886">
                <a:moveTo>
                  <a:pt x="0" y="230886"/>
                </a:moveTo>
                <a:lnTo>
                  <a:pt x="624840" y="230886"/>
                </a:lnTo>
                <a:lnTo>
                  <a:pt x="624840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51807" y="4848225"/>
            <a:ext cx="0" cy="145160"/>
          </a:xfrm>
          <a:custGeom>
            <a:avLst/>
            <a:gdLst/>
            <a:ahLst/>
            <a:cxnLst/>
            <a:rect l="l" t="t" r="r" b="b"/>
            <a:pathLst>
              <a:path h="145161">
                <a:moveTo>
                  <a:pt x="0" y="0"/>
                </a:moveTo>
                <a:lnTo>
                  <a:pt x="0" y="14516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31332" y="3133728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391274" y="314325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18896" y="3133725"/>
            <a:ext cx="562863" cy="1397"/>
          </a:xfrm>
          <a:custGeom>
            <a:avLst/>
            <a:gdLst/>
            <a:ahLst/>
            <a:cxnLst/>
            <a:rect l="l" t="t" r="r" b="b"/>
            <a:pathLst>
              <a:path w="562863" h="1397">
                <a:moveTo>
                  <a:pt x="0" y="1397"/>
                </a:moveTo>
                <a:lnTo>
                  <a:pt x="56286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17448" y="2078735"/>
            <a:ext cx="2807207" cy="51816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7551" y="2124466"/>
            <a:ext cx="2715768" cy="3733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48549" y="2109216"/>
            <a:ext cx="2690773" cy="403225"/>
          </a:xfrm>
          <a:custGeom>
            <a:avLst/>
            <a:gdLst/>
            <a:ahLst/>
            <a:cxnLst/>
            <a:rect l="l" t="t" r="r" b="b"/>
            <a:pathLst>
              <a:path w="2690774" h="403225">
                <a:moveTo>
                  <a:pt x="2623591" y="0"/>
                </a:moveTo>
                <a:lnTo>
                  <a:pt x="67195" y="0"/>
                </a:lnTo>
                <a:lnTo>
                  <a:pt x="60118" y="368"/>
                </a:lnTo>
                <a:lnTo>
                  <a:pt x="22273" y="17226"/>
                </a:lnTo>
                <a:lnTo>
                  <a:pt x="1557" y="52743"/>
                </a:lnTo>
                <a:lnTo>
                  <a:pt x="0" y="67182"/>
                </a:lnTo>
                <a:lnTo>
                  <a:pt x="0" y="336041"/>
                </a:lnTo>
                <a:lnTo>
                  <a:pt x="17223" y="380948"/>
                </a:lnTo>
                <a:lnTo>
                  <a:pt x="52747" y="401667"/>
                </a:lnTo>
                <a:lnTo>
                  <a:pt x="67195" y="403224"/>
                </a:lnTo>
                <a:lnTo>
                  <a:pt x="2623591" y="403224"/>
                </a:lnTo>
                <a:lnTo>
                  <a:pt x="2668493" y="386002"/>
                </a:lnTo>
                <a:lnTo>
                  <a:pt x="2689216" y="350483"/>
                </a:lnTo>
                <a:lnTo>
                  <a:pt x="2690774" y="336041"/>
                </a:lnTo>
                <a:lnTo>
                  <a:pt x="2690774" y="67182"/>
                </a:lnTo>
                <a:lnTo>
                  <a:pt x="2673551" y="22280"/>
                </a:lnTo>
                <a:lnTo>
                  <a:pt x="2638032" y="1558"/>
                </a:lnTo>
                <a:lnTo>
                  <a:pt x="2623591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48549" y="2109216"/>
            <a:ext cx="2690773" cy="403225"/>
          </a:xfrm>
          <a:custGeom>
            <a:avLst/>
            <a:gdLst/>
            <a:ahLst/>
            <a:cxnLst/>
            <a:rect l="l" t="t" r="r" b="b"/>
            <a:pathLst>
              <a:path w="2690774" h="403225">
                <a:moveTo>
                  <a:pt x="0" y="67182"/>
                </a:moveTo>
                <a:lnTo>
                  <a:pt x="13024" y="27433"/>
                </a:lnTo>
                <a:lnTo>
                  <a:pt x="46151" y="3362"/>
                </a:lnTo>
                <a:lnTo>
                  <a:pt x="67195" y="0"/>
                </a:lnTo>
                <a:lnTo>
                  <a:pt x="2623591" y="0"/>
                </a:lnTo>
                <a:lnTo>
                  <a:pt x="2638032" y="1558"/>
                </a:lnTo>
                <a:lnTo>
                  <a:pt x="2651393" y="6011"/>
                </a:lnTo>
                <a:lnTo>
                  <a:pt x="2681685" y="33433"/>
                </a:lnTo>
                <a:lnTo>
                  <a:pt x="2690774" y="67182"/>
                </a:lnTo>
                <a:lnTo>
                  <a:pt x="2690774" y="336041"/>
                </a:lnTo>
                <a:lnTo>
                  <a:pt x="2689216" y="350483"/>
                </a:lnTo>
                <a:lnTo>
                  <a:pt x="2684762" y="363844"/>
                </a:lnTo>
                <a:lnTo>
                  <a:pt x="2657340" y="394135"/>
                </a:lnTo>
                <a:lnTo>
                  <a:pt x="2623591" y="403224"/>
                </a:lnTo>
                <a:lnTo>
                  <a:pt x="67195" y="403224"/>
                </a:lnTo>
                <a:lnTo>
                  <a:pt x="52747" y="401667"/>
                </a:lnTo>
                <a:lnTo>
                  <a:pt x="39382" y="397214"/>
                </a:lnTo>
                <a:lnTo>
                  <a:pt x="9090" y="369796"/>
                </a:lnTo>
                <a:lnTo>
                  <a:pt x="0" y="336041"/>
                </a:lnTo>
                <a:lnTo>
                  <a:pt x="0" y="671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1108659" y="2199005"/>
            <a:ext cx="237109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ESSIO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</a:t>
            </a:r>
            <a:r>
              <a:rPr sz="1400" b="1" spc="-3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VI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2294001" y="1814449"/>
            <a:ext cx="0" cy="294767"/>
          </a:xfrm>
          <a:custGeom>
            <a:avLst/>
            <a:gdLst/>
            <a:ahLst/>
            <a:cxnLst/>
            <a:rect l="l" t="t" r="r" b="b"/>
            <a:pathLst>
              <a:path h="294767">
                <a:moveTo>
                  <a:pt x="0" y="0"/>
                </a:moveTo>
                <a:lnTo>
                  <a:pt x="0" y="29476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8676" y="4360799"/>
            <a:ext cx="228600" cy="610996"/>
          </a:xfrm>
          <a:custGeom>
            <a:avLst/>
            <a:gdLst/>
            <a:ahLst/>
            <a:cxnLst/>
            <a:rect l="l" t="t" r="r" b="b"/>
            <a:pathLst>
              <a:path w="228600" h="610997">
                <a:moveTo>
                  <a:pt x="228600" y="0"/>
                </a:moveTo>
                <a:lnTo>
                  <a:pt x="0" y="0"/>
                </a:lnTo>
                <a:lnTo>
                  <a:pt x="0" y="610997"/>
                </a:lnTo>
                <a:lnTo>
                  <a:pt x="215900" y="61099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8676" y="4971798"/>
            <a:ext cx="228600" cy="611124"/>
          </a:xfrm>
          <a:custGeom>
            <a:avLst/>
            <a:gdLst/>
            <a:ahLst/>
            <a:cxnLst/>
            <a:rect l="l" t="t" r="r" b="b"/>
            <a:pathLst>
              <a:path w="228600" h="611124">
                <a:moveTo>
                  <a:pt x="228600" y="0"/>
                </a:moveTo>
                <a:lnTo>
                  <a:pt x="0" y="0"/>
                </a:lnTo>
                <a:lnTo>
                  <a:pt x="0" y="611124"/>
                </a:lnTo>
                <a:lnTo>
                  <a:pt x="215900" y="6111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8676" y="5582922"/>
            <a:ext cx="228600" cy="610488"/>
          </a:xfrm>
          <a:custGeom>
            <a:avLst/>
            <a:gdLst/>
            <a:ahLst/>
            <a:cxnLst/>
            <a:rect l="l" t="t" r="r" b="b"/>
            <a:pathLst>
              <a:path w="228600" h="610488">
                <a:moveTo>
                  <a:pt x="228600" y="0"/>
                </a:moveTo>
                <a:lnTo>
                  <a:pt x="0" y="0"/>
                </a:lnTo>
                <a:lnTo>
                  <a:pt x="0" y="610489"/>
                </a:lnTo>
                <a:lnTo>
                  <a:pt x="215900" y="61048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676" y="6193410"/>
            <a:ext cx="228600" cy="610996"/>
          </a:xfrm>
          <a:custGeom>
            <a:avLst/>
            <a:gdLst/>
            <a:ahLst/>
            <a:cxnLst/>
            <a:rect l="l" t="t" r="r" b="b"/>
            <a:pathLst>
              <a:path w="228600" h="610997">
                <a:moveTo>
                  <a:pt x="228600" y="0"/>
                </a:moveTo>
                <a:lnTo>
                  <a:pt x="0" y="0"/>
                </a:lnTo>
                <a:lnTo>
                  <a:pt x="0" y="610997"/>
                </a:lnTo>
                <a:lnTo>
                  <a:pt x="215900" y="61099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3663" y="3512820"/>
            <a:ext cx="2540509" cy="5288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1940" y="3520452"/>
            <a:ext cx="2538984" cy="4693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4576" y="3544454"/>
            <a:ext cx="2424874" cy="411733"/>
          </a:xfrm>
          <a:custGeom>
            <a:avLst/>
            <a:gdLst/>
            <a:ahLst/>
            <a:cxnLst/>
            <a:rect l="l" t="t" r="r" b="b"/>
            <a:pathLst>
              <a:path w="2424874" h="411733">
                <a:moveTo>
                  <a:pt x="2356294" y="0"/>
                </a:moveTo>
                <a:lnTo>
                  <a:pt x="68605" y="0"/>
                </a:lnTo>
                <a:lnTo>
                  <a:pt x="59273" y="629"/>
                </a:lnTo>
                <a:lnTo>
                  <a:pt x="21892" y="18365"/>
                </a:lnTo>
                <a:lnTo>
                  <a:pt x="1526" y="54134"/>
                </a:lnTo>
                <a:lnTo>
                  <a:pt x="0" y="68579"/>
                </a:lnTo>
                <a:lnTo>
                  <a:pt x="0" y="343026"/>
                </a:lnTo>
                <a:lnTo>
                  <a:pt x="18398" y="389859"/>
                </a:lnTo>
                <a:lnTo>
                  <a:pt x="54160" y="410209"/>
                </a:lnTo>
                <a:lnTo>
                  <a:pt x="68605" y="411733"/>
                </a:lnTo>
                <a:lnTo>
                  <a:pt x="2356294" y="411733"/>
                </a:lnTo>
                <a:lnTo>
                  <a:pt x="2403010" y="393326"/>
                </a:lnTo>
                <a:lnTo>
                  <a:pt x="2423349" y="357506"/>
                </a:lnTo>
                <a:lnTo>
                  <a:pt x="2424874" y="343026"/>
                </a:lnTo>
                <a:lnTo>
                  <a:pt x="2424874" y="68579"/>
                </a:lnTo>
                <a:lnTo>
                  <a:pt x="2406515" y="21901"/>
                </a:lnTo>
                <a:lnTo>
                  <a:pt x="2370742" y="1527"/>
                </a:lnTo>
                <a:lnTo>
                  <a:pt x="2356294" y="0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4576" y="3544454"/>
            <a:ext cx="2424874" cy="411733"/>
          </a:xfrm>
          <a:custGeom>
            <a:avLst/>
            <a:gdLst/>
            <a:ahLst/>
            <a:cxnLst/>
            <a:rect l="l" t="t" r="r" b="b"/>
            <a:pathLst>
              <a:path w="2424874" h="411733">
                <a:moveTo>
                  <a:pt x="0" y="68579"/>
                </a:moveTo>
                <a:lnTo>
                  <a:pt x="12790" y="28708"/>
                </a:lnTo>
                <a:lnTo>
                  <a:pt x="45451" y="4008"/>
                </a:lnTo>
                <a:lnTo>
                  <a:pt x="68605" y="0"/>
                </a:lnTo>
                <a:lnTo>
                  <a:pt x="2356294" y="0"/>
                </a:lnTo>
                <a:lnTo>
                  <a:pt x="2370742" y="1527"/>
                </a:lnTo>
                <a:lnTo>
                  <a:pt x="2384141" y="5899"/>
                </a:lnTo>
                <a:lnTo>
                  <a:pt x="2414855" y="32894"/>
                </a:lnTo>
                <a:lnTo>
                  <a:pt x="2424874" y="68579"/>
                </a:lnTo>
                <a:lnTo>
                  <a:pt x="2424874" y="343026"/>
                </a:lnTo>
                <a:lnTo>
                  <a:pt x="2423349" y="357506"/>
                </a:lnTo>
                <a:lnTo>
                  <a:pt x="2418985" y="370926"/>
                </a:lnTo>
                <a:lnTo>
                  <a:pt x="2392034" y="401675"/>
                </a:lnTo>
                <a:lnTo>
                  <a:pt x="2356294" y="411733"/>
                </a:lnTo>
                <a:lnTo>
                  <a:pt x="68605" y="411733"/>
                </a:lnTo>
                <a:lnTo>
                  <a:pt x="54160" y="410209"/>
                </a:lnTo>
                <a:lnTo>
                  <a:pt x="40766" y="405844"/>
                </a:lnTo>
                <a:lnTo>
                  <a:pt x="10057" y="378869"/>
                </a:lnTo>
                <a:lnTo>
                  <a:pt x="0" y="343026"/>
                </a:lnTo>
                <a:lnTo>
                  <a:pt x="0" y="685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372568" y="3586734"/>
            <a:ext cx="227012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/>
            <a:r>
              <a:rPr sz="1100" b="1" spc="-10" dirty="0">
                <a:latin typeface="Arial"/>
                <a:cs typeface="Arial"/>
              </a:rPr>
              <a:t>C</a:t>
            </a:r>
            <a:r>
              <a:rPr sz="1100" b="1" dirty="0">
                <a:latin typeface="Arial"/>
                <a:cs typeface="Arial"/>
              </a:rPr>
              <a:t>ol</a:t>
            </a:r>
            <a:r>
              <a:rPr sz="1100" b="1" spc="6" dirty="0">
                <a:latin typeface="Arial"/>
                <a:cs typeface="Arial"/>
              </a:rPr>
              <a:t>l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6" dirty="0">
                <a:latin typeface="Arial"/>
                <a:cs typeface="Arial"/>
              </a:rPr>
              <a:t>g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6" dirty="0">
                <a:latin typeface="Arial"/>
                <a:cs typeface="Arial"/>
              </a:rPr>
              <a:t>g</a:t>
            </a:r>
            <a:r>
              <a:rPr sz="1100" b="1" dirty="0">
                <a:latin typeface="Arial"/>
                <a:cs typeface="Arial"/>
              </a:rPr>
              <a:t>istrars</a:t>
            </a:r>
            <a:endParaRPr sz="1100">
              <a:latin typeface="Arial"/>
              <a:cs typeface="Arial"/>
            </a:endParaRPr>
          </a:p>
          <a:p>
            <a:pPr algn="ctr"/>
            <a:r>
              <a:rPr sz="1000" i="1" spc="-15" dirty="0">
                <a:latin typeface="Arial"/>
                <a:cs typeface="Arial"/>
              </a:rPr>
              <a:t>S</a:t>
            </a:r>
            <a:r>
              <a:rPr sz="1000" i="1" spc="-6" dirty="0">
                <a:latin typeface="Arial"/>
                <a:cs typeface="Arial"/>
              </a:rPr>
              <a:t>te</a:t>
            </a:r>
            <a:r>
              <a:rPr sz="1000" i="1" spc="-15" dirty="0">
                <a:latin typeface="Arial"/>
                <a:cs typeface="Arial"/>
              </a:rPr>
              <a:t>p</a:t>
            </a:r>
            <a:r>
              <a:rPr sz="1000" i="1" spc="-10" dirty="0">
                <a:latin typeface="Arial"/>
                <a:cs typeface="Arial"/>
              </a:rPr>
              <a:t>h</a:t>
            </a:r>
            <a:r>
              <a:rPr sz="1000" i="1" spc="-15" dirty="0">
                <a:latin typeface="Arial"/>
                <a:cs typeface="Arial"/>
              </a:rPr>
              <a:t>e</a:t>
            </a:r>
            <a:r>
              <a:rPr sz="1000" i="1" spc="-10" dirty="0">
                <a:latin typeface="Arial"/>
                <a:cs typeface="Arial"/>
              </a:rPr>
              <a:t>n</a:t>
            </a:r>
            <a:r>
              <a:rPr sz="1000" i="1" spc="-29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Hil</a:t>
            </a:r>
            <a:r>
              <a:rPr sz="1000" i="1" spc="-6" dirty="0">
                <a:latin typeface="Arial"/>
                <a:cs typeface="Arial"/>
              </a:rPr>
              <a:t>l 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i="1" spc="-15" dirty="0">
                <a:latin typeface="Arial"/>
                <a:cs typeface="Arial"/>
              </a:rPr>
              <a:t>K</a:t>
            </a:r>
            <a:r>
              <a:rPr sz="1000" i="1" spc="-6" dirty="0">
                <a:latin typeface="Arial"/>
                <a:cs typeface="Arial"/>
              </a:rPr>
              <a:t>at</a:t>
            </a:r>
            <a:r>
              <a:rPr sz="1000" i="1" spc="-15" dirty="0">
                <a:latin typeface="Arial"/>
                <a:cs typeface="Arial"/>
              </a:rPr>
              <a:t>h</a:t>
            </a:r>
            <a:r>
              <a:rPr sz="1000" i="1" spc="-6" dirty="0">
                <a:latin typeface="Arial"/>
                <a:cs typeface="Arial"/>
              </a:rPr>
              <a:t>y</a:t>
            </a:r>
            <a:r>
              <a:rPr sz="1000" i="1" spc="-10" dirty="0">
                <a:latin typeface="Arial"/>
                <a:cs typeface="Arial"/>
              </a:rPr>
              <a:t> Fow</a:t>
            </a:r>
            <a:r>
              <a:rPr sz="1000" i="1" spc="-15" dirty="0">
                <a:latin typeface="Arial"/>
                <a:cs typeface="Arial"/>
              </a:rPr>
              <a:t>l</a:t>
            </a:r>
            <a:r>
              <a:rPr sz="1000" i="1" spc="-6" dirty="0">
                <a:latin typeface="Arial"/>
                <a:cs typeface="Arial"/>
              </a:rPr>
              <a:t>er 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Gwen </a:t>
            </a:r>
            <a:r>
              <a:rPr sz="1000" i="1" spc="-15" dirty="0">
                <a:latin typeface="Arial"/>
                <a:cs typeface="Arial"/>
              </a:rPr>
              <a:t>S</a:t>
            </a:r>
            <a:r>
              <a:rPr sz="1000" i="1" spc="-10" dirty="0">
                <a:latin typeface="Arial"/>
                <a:cs typeface="Arial"/>
              </a:rPr>
              <a:t>m</a:t>
            </a:r>
            <a:r>
              <a:rPr sz="1000" i="1" spc="-15" dirty="0">
                <a:latin typeface="Arial"/>
                <a:cs typeface="Arial"/>
              </a:rPr>
              <a:t>i</a:t>
            </a:r>
            <a:r>
              <a:rPr sz="1000" i="1" spc="-6" dirty="0">
                <a:latin typeface="Arial"/>
                <a:cs typeface="Arial"/>
              </a:rPr>
              <a:t>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8676" y="3139188"/>
            <a:ext cx="228600" cy="611124"/>
          </a:xfrm>
          <a:custGeom>
            <a:avLst/>
            <a:gdLst/>
            <a:ahLst/>
            <a:cxnLst/>
            <a:rect l="l" t="t" r="r" b="b"/>
            <a:pathLst>
              <a:path w="228600" h="611124">
                <a:moveTo>
                  <a:pt x="228600" y="0"/>
                </a:moveTo>
                <a:lnTo>
                  <a:pt x="0" y="0"/>
                </a:lnTo>
                <a:lnTo>
                  <a:pt x="0" y="611124"/>
                </a:lnTo>
                <a:lnTo>
                  <a:pt x="215900" y="6111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8676" y="8026021"/>
            <a:ext cx="228600" cy="610438"/>
          </a:xfrm>
          <a:custGeom>
            <a:avLst/>
            <a:gdLst/>
            <a:ahLst/>
            <a:cxnLst/>
            <a:rect l="l" t="t" r="r" b="b"/>
            <a:pathLst>
              <a:path w="228600" h="610438">
                <a:moveTo>
                  <a:pt x="228600" y="0"/>
                </a:moveTo>
                <a:lnTo>
                  <a:pt x="0" y="0"/>
                </a:lnTo>
                <a:lnTo>
                  <a:pt x="0" y="610438"/>
                </a:lnTo>
                <a:lnTo>
                  <a:pt x="215900" y="61043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Professional Services -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Caroline Inglis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Acting Secretary and Director of Operations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1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2" idx="2"/>
            <a:endCxn id="5" idx="0"/>
          </p:cNvCxnSpPr>
          <p:nvPr/>
        </p:nvCxnSpPr>
        <p:spPr>
          <a:xfrm flipH="1">
            <a:off x="6400799" y="2078699"/>
            <a:ext cx="1" cy="588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384576" y="1171398"/>
            <a:ext cx="4032448" cy="90730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r>
              <a:rPr lang="en-GB" sz="2200" b="1" dirty="0">
                <a:solidFill>
                  <a:srgbClr val="3D4F55"/>
                </a:solidFill>
              </a:rPr>
              <a:t>SECRETARY &amp; </a:t>
            </a:r>
          </a:p>
          <a:p>
            <a:pPr algn="ctr"/>
            <a:r>
              <a:rPr lang="en-GB" sz="2200" b="1" dirty="0">
                <a:solidFill>
                  <a:srgbClr val="3D4F55"/>
                </a:solidFill>
              </a:rPr>
              <a:t>DIRECTOR OF OPERATIONS</a:t>
            </a:r>
          </a:p>
          <a:p>
            <a:pPr algn="ctr"/>
            <a:r>
              <a:rPr lang="en-GB" sz="1500" b="1" i="1" dirty="0">
                <a:solidFill>
                  <a:srgbClr val="3D4F55"/>
                </a:solidFill>
              </a:rPr>
              <a:t>Caroline Inglis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70786" y="2683565"/>
            <a:ext cx="2217846" cy="28227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>
                <a:solidFill>
                  <a:srgbClr val="3D4F55"/>
                </a:solidFill>
              </a:rPr>
              <a:t>ACADEMIC AFFAIRS</a:t>
            </a:r>
          </a:p>
          <a:p>
            <a:pPr algn="ctr"/>
            <a:r>
              <a:rPr lang="en-GB" sz="1500" b="1" i="1" dirty="0">
                <a:solidFill>
                  <a:srgbClr val="3D4F55"/>
                </a:solidFill>
              </a:rPr>
              <a:t>Gillian Mackintosh</a:t>
            </a:r>
            <a:endParaRPr lang="en-GB" sz="1500" b="1" dirty="0">
              <a:solidFill>
                <a:srgbClr val="FFFFFF"/>
              </a:solidFill>
            </a:endParaRPr>
          </a:p>
          <a:p>
            <a:pPr algn="ctr"/>
            <a:r>
              <a:rPr lang="en-GB" sz="1500" dirty="0">
                <a:solidFill>
                  <a:srgbClr val="3D4F55"/>
                </a:solidFill>
              </a:rPr>
              <a:t>Key Responsibilities:</a:t>
            </a:r>
            <a:endParaRPr lang="en-GB" sz="2000" b="1" dirty="0">
              <a:solidFill>
                <a:srgbClr val="3D4F55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40659" y="2667000"/>
            <a:ext cx="2520279" cy="28227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>
                <a:solidFill>
                  <a:srgbClr val="3D4F55"/>
                </a:solidFill>
              </a:rPr>
              <a:t>LIBRARY, </a:t>
            </a:r>
            <a:r>
              <a:rPr lang="en-GB" sz="1700" b="1" dirty="0" smtClean="0">
                <a:solidFill>
                  <a:srgbClr val="3D4F55"/>
                </a:solidFill>
              </a:rPr>
              <a:t/>
            </a:r>
            <a:br>
              <a:rPr lang="en-GB" sz="1700" b="1" dirty="0" smtClean="0">
                <a:solidFill>
                  <a:srgbClr val="3D4F55"/>
                </a:solidFill>
              </a:rPr>
            </a:br>
            <a:r>
              <a:rPr lang="en-GB" sz="1700" b="1" dirty="0" smtClean="0">
                <a:solidFill>
                  <a:srgbClr val="3D4F55"/>
                </a:solidFill>
              </a:rPr>
              <a:t>SPECIAL </a:t>
            </a:r>
            <a:r>
              <a:rPr lang="en-GB" sz="1700" b="1" dirty="0">
                <a:solidFill>
                  <a:srgbClr val="3D4F55"/>
                </a:solidFill>
              </a:rPr>
              <a:t>COLLECTIONS &amp; MUSEUMS </a:t>
            </a:r>
          </a:p>
          <a:p>
            <a:pPr algn="ctr"/>
            <a:r>
              <a:rPr lang="en-GB" sz="1500" b="1" i="1" dirty="0">
                <a:solidFill>
                  <a:srgbClr val="3D4F55"/>
                </a:solidFill>
              </a:rPr>
              <a:t>Laurence Bebbington  </a:t>
            </a:r>
            <a:endParaRPr lang="en-GB" sz="1700" b="1" i="1" dirty="0">
              <a:solidFill>
                <a:srgbClr val="3D4F55"/>
              </a:solidFill>
            </a:endParaRPr>
          </a:p>
          <a:p>
            <a:pPr algn="ctr"/>
            <a:r>
              <a:rPr lang="en-GB" sz="1500" dirty="0">
                <a:solidFill>
                  <a:srgbClr val="3D4F55"/>
                </a:solidFill>
              </a:rPr>
              <a:t>Key Responsibilities:</a:t>
            </a:r>
            <a:endParaRPr lang="en-GB" sz="1700" b="1" dirty="0">
              <a:solidFill>
                <a:srgbClr val="3D4F55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62561" y="2683565"/>
            <a:ext cx="2217846" cy="322595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 smtClean="0">
                <a:solidFill>
                  <a:srgbClr val="3D4F55"/>
                </a:solidFill>
              </a:rPr>
              <a:t>FINANCE </a:t>
            </a:r>
            <a:r>
              <a:rPr lang="en-GB" sz="1700" b="1" dirty="0">
                <a:solidFill>
                  <a:srgbClr val="3D4F55"/>
                </a:solidFill>
              </a:rPr>
              <a:t>&amp; </a:t>
            </a:r>
            <a:r>
              <a:rPr lang="en-GB" sz="1700" b="1" dirty="0" smtClean="0">
                <a:solidFill>
                  <a:srgbClr val="3D4F55"/>
                </a:solidFill>
              </a:rPr>
              <a:t/>
            </a:r>
            <a:br>
              <a:rPr lang="en-GB" sz="1700" b="1" dirty="0" smtClean="0">
                <a:solidFill>
                  <a:srgbClr val="3D4F55"/>
                </a:solidFill>
              </a:rPr>
            </a:br>
            <a:r>
              <a:rPr lang="en-GB" sz="1700" b="1" dirty="0" smtClean="0">
                <a:solidFill>
                  <a:srgbClr val="3D4F55"/>
                </a:solidFill>
              </a:rPr>
              <a:t>IT </a:t>
            </a:r>
            <a:r>
              <a:rPr lang="en-GB" sz="1700" b="1" dirty="0">
                <a:solidFill>
                  <a:srgbClr val="3D4F55"/>
                </a:solidFill>
              </a:rPr>
              <a:t>SERVICES</a:t>
            </a:r>
          </a:p>
          <a:p>
            <a:pPr algn="ctr"/>
            <a:r>
              <a:rPr lang="en-GB" sz="1500" b="1" i="1" dirty="0">
                <a:solidFill>
                  <a:srgbClr val="3D4F55"/>
                </a:solidFill>
              </a:rPr>
              <a:t>Irene Bews</a:t>
            </a:r>
          </a:p>
          <a:p>
            <a:pPr algn="ctr"/>
            <a:r>
              <a:rPr lang="en-GB" sz="1500" dirty="0">
                <a:solidFill>
                  <a:srgbClr val="3D4F55"/>
                </a:solidFill>
              </a:rPr>
              <a:t>Key Responsibilities:</a:t>
            </a:r>
            <a:endParaRPr lang="en-GB" sz="1500" b="1" dirty="0">
              <a:solidFill>
                <a:srgbClr val="3D4F5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57638" y="2683565"/>
            <a:ext cx="2217846" cy="312514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>
                <a:solidFill>
                  <a:srgbClr val="3D4F55"/>
                </a:solidFill>
              </a:rPr>
              <a:t>POLICY, PLANNING &amp; GOVERNANCE </a:t>
            </a:r>
            <a:r>
              <a:rPr lang="en-GB" sz="1500" b="1" i="1" dirty="0">
                <a:solidFill>
                  <a:srgbClr val="3D4F55"/>
                </a:solidFill>
              </a:rPr>
              <a:t>Jennifer Sewel</a:t>
            </a:r>
            <a:endParaRPr lang="en-GB" sz="1700" b="1" i="1" dirty="0">
              <a:solidFill>
                <a:srgbClr val="3D4F55"/>
              </a:solidFill>
            </a:endParaRPr>
          </a:p>
          <a:p>
            <a:pPr algn="ctr"/>
            <a:r>
              <a:rPr lang="en-GB" sz="1500" dirty="0">
                <a:solidFill>
                  <a:srgbClr val="3D4F55"/>
                </a:solidFill>
              </a:rPr>
              <a:t>Key Responsibilities: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4094" y="2674491"/>
            <a:ext cx="2292292" cy="2840760"/>
            <a:chOff x="251317" y="2683565"/>
            <a:chExt cx="2292292" cy="2840760"/>
          </a:xfrm>
        </p:grpSpPr>
        <p:sp>
          <p:nvSpPr>
            <p:cNvPr id="3" name="Rounded Rectangle 2"/>
            <p:cNvSpPr/>
            <p:nvPr/>
          </p:nvSpPr>
          <p:spPr>
            <a:xfrm>
              <a:off x="251317" y="2683565"/>
              <a:ext cx="2217846" cy="2822714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893" tIns="63952" rIns="127893" bIns="63952" rtlCol="0" anchor="t" anchorCtr="0"/>
            <a:lstStyle/>
            <a:p>
              <a:pPr algn="ctr"/>
              <a:r>
                <a:rPr lang="en-GB" sz="1700" b="1" dirty="0">
                  <a:solidFill>
                    <a:srgbClr val="3D4F55"/>
                  </a:solidFill>
                </a:rPr>
                <a:t>STUDENT LIFE</a:t>
              </a:r>
            </a:p>
            <a:p>
              <a:pPr algn="ctr"/>
              <a:r>
                <a:rPr lang="en-GB" sz="1500" b="1" i="1" dirty="0">
                  <a:solidFill>
                    <a:srgbClr val="3D4F55"/>
                  </a:solidFill>
                </a:rPr>
                <a:t>Leith Forsyth</a:t>
              </a:r>
              <a:endParaRPr lang="en-GB" sz="1500" b="1" dirty="0">
                <a:solidFill>
                  <a:srgbClr val="3D4F55"/>
                </a:solidFill>
              </a:endParaRPr>
            </a:p>
            <a:p>
              <a:pPr algn="ctr"/>
              <a:r>
                <a:rPr lang="en-GB" sz="1500" dirty="0">
                  <a:solidFill>
                    <a:srgbClr val="3D4F55"/>
                  </a:solidFill>
                </a:rPr>
                <a:t>Key Responsibilities:</a:t>
              </a:r>
            </a:p>
            <a:p>
              <a:pPr algn="ctr"/>
              <a:endParaRPr lang="en-GB" sz="1700" b="1" dirty="0">
                <a:solidFill>
                  <a:srgbClr val="3D4F55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944" y="3533124"/>
              <a:ext cx="2287665" cy="1991201"/>
            </a:xfrm>
            <a:prstGeom prst="rect">
              <a:avLst/>
            </a:prstGeom>
          </p:spPr>
          <p:txBody>
            <a:bodyPr wrap="square" lIns="127893" tIns="63952" rIns="127893" bIns="63952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Student Info Hub</a:t>
              </a:r>
              <a:endParaRPr lang="en-GB" sz="11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Student Services, Advice &amp; Support</a:t>
              </a:r>
              <a:endParaRPr lang="en-GB" sz="11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Student Accommodation</a:t>
              </a:r>
              <a:endParaRPr lang="en-GB" sz="11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Careers &amp; Appointments Service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Catering &amp; Commercial activities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Student Recruitment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International </a:t>
              </a:r>
              <a:r>
                <a:rPr lang="en-GB" sz="1100" dirty="0" smtClean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Office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 smtClean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Chaplaincy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11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</a:t>
              </a:r>
              <a:r>
                <a:rPr lang="en-GB" sz="1100" dirty="0" smtClean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University Sport</a:t>
              </a:r>
              <a:endParaRPr lang="en-GB" sz="11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en-GB" sz="1100" dirty="0">
                <a:solidFill>
                  <a:srgbClr val="3D4F55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43260" y="3836390"/>
            <a:ext cx="2318657" cy="1483370"/>
          </a:xfrm>
          <a:prstGeom prst="rect">
            <a:avLst/>
          </a:prstGeom>
          <a:noFill/>
        </p:spPr>
        <p:txBody>
          <a:bodyPr wrap="square" lIns="127893" tIns="63952" rIns="127893" bIns="63952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Quality Assurance &amp; Enhancement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Teaching &amp; Learning Policy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Centre for Academic Development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Student Academic Administration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Teaching &amp; Exam Timetabling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Student Records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Tuition Fees</a:t>
            </a:r>
          </a:p>
          <a:p>
            <a:pPr>
              <a:buFont typeface="Wingdings" pitchFamily="2" charset="2"/>
              <a:buChar char="§"/>
            </a:pPr>
            <a:endParaRPr lang="en-GB" sz="1100" dirty="0">
              <a:solidFill>
                <a:srgbClr val="3D4F5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8296" y="4094923"/>
            <a:ext cx="2142238" cy="1508105"/>
          </a:xfrm>
          <a:prstGeom prst="rect">
            <a:avLst/>
          </a:prstGeom>
        </p:spPr>
        <p:txBody>
          <a:bodyPr wrap="square" lIns="127893" tIns="63952" rIns="127893" bIns="63952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Sir Duncan Rice Library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Medical Library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Reid Library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Museums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Taylor Library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Special Collections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Art Collections</a:t>
            </a:r>
          </a:p>
          <a:p>
            <a:pPr>
              <a:buFont typeface="Wingdings" pitchFamily="2" charset="2"/>
              <a:buChar char="§"/>
            </a:pPr>
            <a:endParaRPr lang="en-GB" sz="1100" dirty="0">
              <a:solidFill>
                <a:srgbClr val="3D4F5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12968" y="3845173"/>
            <a:ext cx="2217846" cy="2025170"/>
          </a:xfrm>
          <a:prstGeom prst="rect">
            <a:avLst/>
          </a:prstGeom>
        </p:spPr>
        <p:txBody>
          <a:bodyPr wrap="square" lIns="127893" tIns="63952" rIns="127893" bIns="6395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Financial Systems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Financial Accounting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Planning &amp; Budgeting 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Procurement.   Payroll 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</a:t>
            </a:r>
            <a:r>
              <a:rPr lang="en-GB" sz="1100" dirty="0">
                <a:solidFill>
                  <a:srgbClr val="3D4F55"/>
                </a:solidFill>
              </a:rPr>
              <a:t>Application provisioning &amp; development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Infrastructure provision &amp; management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Desktop and device services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Media services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IT Support &amp; Training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32437" y="3893299"/>
            <a:ext cx="2217846" cy="2025170"/>
          </a:xfrm>
          <a:prstGeom prst="rect">
            <a:avLst/>
          </a:prstGeom>
        </p:spPr>
        <p:txBody>
          <a:bodyPr wrap="square" lIns="127893" tIns="63952" rIns="127893" bIns="6395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Strategic Planning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Governance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Committee Management </a:t>
            </a:r>
            <a:endParaRPr lang="en-GB" sz="1100" dirty="0">
              <a:solidFill>
                <a:srgbClr val="3D4F55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Health &amp; Safety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cs typeface="Tahoma" pitchFamily="34" charset="0"/>
              </a:rPr>
              <a:t> Business Improvement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cs typeface="Tahoma" pitchFamily="34" charset="0"/>
              </a:rPr>
              <a:t> </a:t>
            </a:r>
            <a:r>
              <a:rPr lang="en-GB" sz="1100" dirty="0" smtClean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Equality </a:t>
            </a: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&amp; Diversity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Records Management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Corporate Social Responsibility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Calibri" pitchFamily="34" charset="0"/>
                <a:cs typeface="Tahoma" pitchFamily="34" charset="0"/>
              </a:rPr>
              <a:t> Risk Management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Calibri" pitchFamily="34" charset="0"/>
                <a:cs typeface="Tahoma" pitchFamily="34" charset="0"/>
              </a:rPr>
              <a:t> Business Continuity Planning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sz="1100" dirty="0">
              <a:solidFill>
                <a:srgbClr val="3D4F55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317" y="6413579"/>
            <a:ext cx="2217846" cy="262109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>
                <a:solidFill>
                  <a:srgbClr val="3D4F55"/>
                </a:solidFill>
              </a:rPr>
              <a:t>HUMAN RESOURCES</a:t>
            </a:r>
          </a:p>
          <a:p>
            <a:pPr algn="ctr"/>
            <a:r>
              <a:rPr lang="en-GB" sz="1700" b="1" dirty="0">
                <a:solidFill>
                  <a:srgbClr val="3D4F55"/>
                </a:solidFill>
              </a:rPr>
              <a:t> </a:t>
            </a:r>
            <a:r>
              <a:rPr lang="en-GB" sz="1500" b="1" i="1" dirty="0">
                <a:solidFill>
                  <a:srgbClr val="3D4F55"/>
                </a:solidFill>
              </a:rPr>
              <a:t>Debbie Dyker </a:t>
            </a:r>
          </a:p>
          <a:p>
            <a:pPr algn="ctr"/>
            <a:r>
              <a:rPr lang="en-GB" sz="1500" dirty="0">
                <a:solidFill>
                  <a:srgbClr val="3D4F55"/>
                </a:solidFill>
              </a:rPr>
              <a:t>Key Responsibilities: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07777" y="6413579"/>
            <a:ext cx="2520280" cy="2419469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>
                <a:solidFill>
                  <a:srgbClr val="3D4F55"/>
                </a:solidFill>
              </a:rPr>
              <a:t>RESEARCH &amp; COMMERCIALISATION</a:t>
            </a:r>
          </a:p>
          <a:p>
            <a:pPr algn="ctr"/>
            <a:r>
              <a:rPr lang="en-GB" sz="1500" b="1" i="1" dirty="0">
                <a:solidFill>
                  <a:srgbClr val="3D4F55"/>
                </a:solidFill>
              </a:rPr>
              <a:t>Fred Stevenson-Robb</a:t>
            </a:r>
          </a:p>
          <a:p>
            <a:pPr algn="ctr"/>
            <a:r>
              <a:rPr lang="en-GB" sz="1500" dirty="0">
                <a:solidFill>
                  <a:srgbClr val="3D4F55"/>
                </a:solidFill>
              </a:rPr>
              <a:t>Key Responsibilities: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91877" y="6413579"/>
            <a:ext cx="2217846" cy="262109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>
                <a:solidFill>
                  <a:srgbClr val="3D4F55"/>
                </a:solidFill>
              </a:rPr>
              <a:t>ESTATES</a:t>
            </a:r>
          </a:p>
          <a:p>
            <a:pPr algn="ctr"/>
            <a:r>
              <a:rPr lang="en-GB" sz="1700" b="1" dirty="0">
                <a:solidFill>
                  <a:srgbClr val="3D4F55"/>
                </a:solidFill>
              </a:rPr>
              <a:t>  </a:t>
            </a:r>
            <a:r>
              <a:rPr lang="en-GB" sz="1500" b="1" i="1" dirty="0">
                <a:solidFill>
                  <a:srgbClr val="3D4F55"/>
                </a:solidFill>
              </a:rPr>
              <a:t>Angus Donaldson</a:t>
            </a:r>
            <a:endParaRPr lang="en-GB" sz="1500" dirty="0">
              <a:solidFill>
                <a:srgbClr val="3D4F55"/>
              </a:solidFill>
            </a:endParaRPr>
          </a:p>
          <a:p>
            <a:pPr algn="ctr"/>
            <a:r>
              <a:rPr lang="en-GB" sz="1500" dirty="0">
                <a:solidFill>
                  <a:srgbClr val="3D4F55"/>
                </a:solidFill>
              </a:rPr>
              <a:t>Key Responsibilities:</a:t>
            </a:r>
          </a:p>
          <a:p>
            <a:pPr algn="ctr"/>
            <a:endParaRPr lang="en-GB" sz="1700" b="1" dirty="0">
              <a:solidFill>
                <a:srgbClr val="3D4F55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99554" y="6413579"/>
            <a:ext cx="2243049" cy="221784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>
                <a:solidFill>
                  <a:srgbClr val="3D4F55"/>
                </a:solidFill>
              </a:rPr>
              <a:t>EXTERNAL RELATIONS</a:t>
            </a:r>
          </a:p>
          <a:p>
            <a:pPr algn="ctr"/>
            <a:r>
              <a:rPr lang="en-GB" sz="1700" b="1" dirty="0">
                <a:solidFill>
                  <a:srgbClr val="3D4F55"/>
                </a:solidFill>
              </a:rPr>
              <a:t> </a:t>
            </a:r>
            <a:r>
              <a:rPr lang="en-GB" sz="1500" b="1" i="1" dirty="0">
                <a:solidFill>
                  <a:srgbClr val="3D4F55"/>
                </a:solidFill>
              </a:rPr>
              <a:t>Vacant</a:t>
            </a:r>
          </a:p>
          <a:p>
            <a:pPr algn="ctr"/>
            <a:r>
              <a:rPr lang="en-GB" sz="1500" dirty="0">
                <a:solidFill>
                  <a:srgbClr val="3D4F55"/>
                </a:solidFill>
              </a:rPr>
              <a:t>Key Responsibilities</a:t>
            </a:r>
            <a:r>
              <a:rPr lang="en-GB" sz="1500" dirty="0">
                <a:solidFill>
                  <a:srgbClr val="002060"/>
                </a:solidFill>
              </a:rPr>
              <a:t>:</a:t>
            </a:r>
            <a:endParaRPr lang="en-GB" sz="1500" b="1" dirty="0">
              <a:solidFill>
                <a:srgbClr val="3D4F55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57638" y="6413579"/>
            <a:ext cx="2217846" cy="1612979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700" b="1" dirty="0">
                <a:solidFill>
                  <a:srgbClr val="3D4F55"/>
                </a:solidFill>
              </a:rPr>
              <a:t>COLLEGE REGISTRARS</a:t>
            </a:r>
            <a:endParaRPr lang="en-GB" sz="1700" b="1" i="1" dirty="0">
              <a:solidFill>
                <a:srgbClr val="3D4F55"/>
              </a:solidFill>
            </a:endParaRPr>
          </a:p>
          <a:p>
            <a:pPr algn="ctr"/>
            <a:r>
              <a:rPr lang="en-GB" sz="1500" b="1" dirty="0">
                <a:solidFill>
                  <a:srgbClr val="3D4F55"/>
                </a:solidFill>
              </a:rPr>
              <a:t>CLSM: </a:t>
            </a:r>
            <a:r>
              <a:rPr lang="en-GB" sz="1500" dirty="0">
                <a:solidFill>
                  <a:srgbClr val="3D4F55"/>
                </a:solidFill>
              </a:rPr>
              <a:t>Gwen Smith     </a:t>
            </a:r>
            <a:r>
              <a:rPr lang="en-GB" sz="1500" b="1" dirty="0">
                <a:solidFill>
                  <a:srgbClr val="3D4F55"/>
                </a:solidFill>
              </a:rPr>
              <a:t>COPS:</a:t>
            </a:r>
            <a:r>
              <a:rPr lang="en-GB" sz="1500" dirty="0">
                <a:solidFill>
                  <a:srgbClr val="3D4F55"/>
                </a:solidFill>
              </a:rPr>
              <a:t> Kathy Fowler     </a:t>
            </a:r>
            <a:r>
              <a:rPr lang="en-GB" sz="1500" b="1" dirty="0">
                <a:solidFill>
                  <a:srgbClr val="3D4F55"/>
                </a:solidFill>
              </a:rPr>
              <a:t>CASS: </a:t>
            </a:r>
            <a:r>
              <a:rPr lang="en-GB" sz="1500" dirty="0">
                <a:solidFill>
                  <a:srgbClr val="3D4F55"/>
                </a:solidFill>
              </a:rPr>
              <a:t>Stephen Hill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6924" y="7611831"/>
            <a:ext cx="2117035" cy="1508105"/>
          </a:xfrm>
          <a:prstGeom prst="rect">
            <a:avLst/>
          </a:prstGeom>
        </p:spPr>
        <p:txBody>
          <a:bodyPr wrap="square" lIns="127893" tIns="63952" rIns="127893" bIns="63952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Staffing Policy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Staff Recruitment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Employee Relations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Leadership &amp; Management </a:t>
            </a:r>
            <a:r>
              <a:rPr lang="en-GB" sz="1100" dirty="0" smtClean="0">
                <a:solidFill>
                  <a:srgbClr val="3D4F55"/>
                </a:solidFill>
              </a:rPr>
              <a:t>Development</a:t>
            </a:r>
            <a:endParaRPr lang="en-GB" sz="1100" dirty="0">
              <a:solidFill>
                <a:srgbClr val="3D4F5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Organisational Development</a:t>
            </a:r>
          </a:p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Redeployment</a:t>
            </a:r>
          </a:p>
          <a:p>
            <a:pPr>
              <a:buFont typeface="Wingdings" pitchFamily="2" charset="2"/>
              <a:buChar char="§"/>
            </a:pPr>
            <a:endParaRPr lang="en-GB" sz="1100" dirty="0">
              <a:solidFill>
                <a:srgbClr val="3D4F5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45581" y="7623314"/>
            <a:ext cx="2520280" cy="1335750"/>
          </a:xfrm>
          <a:prstGeom prst="rect">
            <a:avLst/>
          </a:prstGeom>
        </p:spPr>
        <p:txBody>
          <a:bodyPr wrap="square" lIns="127893" tIns="63952" rIns="127893" bIns="63952">
            <a:spAutoFit/>
          </a:bodyPr>
          <a:lstStyle/>
          <a:p>
            <a:pPr marL="253121" indent="-13322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Research Financial Services </a:t>
            </a:r>
          </a:p>
          <a:p>
            <a:pPr marL="253121" indent="-13322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Research Business  Development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marL="253121" indent="-13322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Research Policy (after REF)</a:t>
            </a:r>
          </a:p>
          <a:p>
            <a:pPr marL="253121" indent="-13322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Consultancy &amp; CPD </a:t>
            </a:r>
          </a:p>
          <a:p>
            <a:pPr marL="253121" indent="-13322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Knowledge Transfer  &amp; Exchange</a:t>
            </a:r>
          </a:p>
          <a:p>
            <a:pPr marL="253121" indent="-13322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cs typeface="Tahoma" pitchFamily="34" charset="0"/>
              </a:rPr>
              <a:t>Intellectual Property Services</a:t>
            </a: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 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marL="253121" indent="-13322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sz="1100" dirty="0">
              <a:solidFill>
                <a:srgbClr val="3D4F55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 rot="10800000" flipV="1">
            <a:off x="5468295" y="7364781"/>
            <a:ext cx="2117035" cy="168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Maintenance 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Capital Building projects 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Utilities &amp; Waste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Staff Housing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cs typeface="Tahoma" pitchFamily="34" charset="0"/>
              </a:rPr>
              <a:t> </a:t>
            </a:r>
            <a:r>
              <a:rPr lang="en-GB" sz="1100" dirty="0" smtClean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Security </a:t>
            </a:r>
            <a:endParaRPr lang="en-GB" sz="1100" dirty="0">
              <a:solidFill>
                <a:srgbClr val="3D4F55"/>
              </a:solidFill>
              <a:ea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Calibri" pitchFamily="34" charset="0"/>
                <a:cs typeface="Tahoma" pitchFamily="34" charset="0"/>
              </a:rPr>
              <a:t> Cleaning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Portering 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Furnishing</a:t>
            </a:r>
            <a:endParaRPr lang="en-GB" sz="1100" dirty="0">
              <a:solidFill>
                <a:srgbClr val="3D4F55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 rot="10800000" flipV="1">
            <a:off x="7887764" y="7623314"/>
            <a:ext cx="2217846" cy="116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Marketing </a:t>
            </a:r>
            <a:endParaRPr lang="en-GB" sz="1100" dirty="0">
              <a:solidFill>
                <a:srgbClr val="3D4F55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 Communications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cs typeface="Tahoma" pitchFamily="34" charset="0"/>
              </a:rPr>
              <a:t> </a:t>
            </a:r>
            <a:r>
              <a:rPr lang="en-GB" sz="11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rPr>
              <a:t>Public Engagement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cs typeface="Tahoma" pitchFamily="34" charset="0"/>
              </a:rPr>
              <a:t> Events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  <a:cs typeface="Tahoma" pitchFamily="34" charset="0"/>
              </a:rPr>
              <a:t> Public Affairs</a:t>
            </a:r>
            <a:endParaRPr lang="en-GB" sz="1100" dirty="0">
              <a:solidFill>
                <a:srgbClr val="3D4F55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sz="1100" dirty="0">
              <a:solidFill>
                <a:srgbClr val="FFFFFF"/>
              </a:solidFill>
            </a:endParaRPr>
          </a:p>
        </p:txBody>
      </p:sp>
      <p:cxnSp>
        <p:nvCxnSpPr>
          <p:cNvPr id="31" name="Elbow Connector 30"/>
          <p:cNvCxnSpPr>
            <a:stCxn id="2" idx="2"/>
            <a:endCxn id="3" idx="0"/>
          </p:cNvCxnSpPr>
          <p:nvPr/>
        </p:nvCxnSpPr>
        <p:spPr>
          <a:xfrm rot="5400000">
            <a:off x="3564013" y="-162296"/>
            <a:ext cx="595792" cy="50777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" idx="2"/>
            <a:endCxn id="7" idx="0"/>
          </p:cNvCxnSpPr>
          <p:nvPr/>
        </p:nvCxnSpPr>
        <p:spPr>
          <a:xfrm rot="16200000" flipH="1">
            <a:off x="8631248" y="-151747"/>
            <a:ext cx="604867" cy="50657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" idx="2"/>
            <a:endCxn id="4" idx="0"/>
          </p:cNvCxnSpPr>
          <p:nvPr/>
        </p:nvCxnSpPr>
        <p:spPr>
          <a:xfrm rot="5400000">
            <a:off x="4787821" y="1070587"/>
            <a:ext cx="604867" cy="26210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" idx="2"/>
            <a:endCxn id="6" idx="0"/>
          </p:cNvCxnSpPr>
          <p:nvPr/>
        </p:nvCxnSpPr>
        <p:spPr>
          <a:xfrm rot="16200000" flipH="1">
            <a:off x="7383708" y="1095789"/>
            <a:ext cx="604867" cy="25706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014647" y="2381131"/>
            <a:ext cx="0" cy="3730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endCxn id="18" idx="0"/>
          </p:cNvCxnSpPr>
          <p:nvPr/>
        </p:nvCxnSpPr>
        <p:spPr>
          <a:xfrm>
            <a:off x="5014657" y="6111145"/>
            <a:ext cx="1386155" cy="30243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7"/>
          <p:cNvCxnSpPr>
            <a:stCxn id="16" idx="0"/>
          </p:cNvCxnSpPr>
          <p:nvPr/>
        </p:nvCxnSpPr>
        <p:spPr>
          <a:xfrm rot="5400000" flipH="1" flipV="1">
            <a:off x="3036229" y="4435173"/>
            <a:ext cx="302431" cy="365440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17" idx="0"/>
          </p:cNvCxnSpPr>
          <p:nvPr/>
        </p:nvCxnSpPr>
        <p:spPr>
          <a:xfrm rot="5400000" flipH="1" flipV="1">
            <a:off x="4290065" y="5689000"/>
            <a:ext cx="302434" cy="114673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19" idx="0"/>
          </p:cNvCxnSpPr>
          <p:nvPr/>
        </p:nvCxnSpPr>
        <p:spPr>
          <a:xfrm rot="16200000" flipV="1">
            <a:off x="6816645" y="4309157"/>
            <a:ext cx="302434" cy="390643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20" idx="0"/>
          </p:cNvCxnSpPr>
          <p:nvPr/>
        </p:nvCxnSpPr>
        <p:spPr>
          <a:xfrm rot="16200000" flipV="1">
            <a:off x="8089386" y="3036404"/>
            <a:ext cx="302434" cy="645191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8719458" y="1171398"/>
            <a:ext cx="3830824" cy="90730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1500" b="1" dirty="0">
                <a:solidFill>
                  <a:srgbClr val="3D4F55"/>
                </a:solidFill>
              </a:rPr>
              <a:t>DEVELOPMENT TRUST</a:t>
            </a:r>
          </a:p>
          <a:p>
            <a:pPr algn="ctr"/>
            <a:r>
              <a:rPr lang="en-GB" sz="1400" b="1" i="1" dirty="0">
                <a:solidFill>
                  <a:srgbClr val="3D4F55"/>
                </a:solidFill>
              </a:rPr>
              <a:t>Liz Bowie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433248" y="1675453"/>
            <a:ext cx="2117035" cy="603242"/>
          </a:xfrm>
          <a:prstGeom prst="rect">
            <a:avLst/>
          </a:prstGeom>
        </p:spPr>
        <p:txBody>
          <a:bodyPr wrap="square" lIns="127893" tIns="63952" rIns="127893" bIns="63952">
            <a:spAutoFit/>
          </a:bodyPr>
          <a:lstStyle/>
          <a:p>
            <a:pPr marL="119903" indent="-119903">
              <a:buFont typeface="Wingdings" pitchFamily="2" charset="2"/>
              <a:buChar char="§"/>
            </a:pPr>
            <a:r>
              <a:rPr lang="en-GB" sz="1000" dirty="0">
                <a:solidFill>
                  <a:srgbClr val="3D4F55"/>
                </a:solidFill>
                <a:ea typeface="Times New Roman" pitchFamily="18" charset="0"/>
                <a:cs typeface="Times New Roman" pitchFamily="18" charset="0"/>
              </a:rPr>
              <a:t>Governance – UADT Board, OSCR</a:t>
            </a:r>
          </a:p>
          <a:p>
            <a:pPr>
              <a:buFont typeface="Wingdings" pitchFamily="2" charset="2"/>
              <a:buChar char="§"/>
            </a:pPr>
            <a:r>
              <a:rPr lang="en-GB" sz="1000" dirty="0">
                <a:solidFill>
                  <a:srgbClr val="3D4F55"/>
                </a:solidFill>
                <a:cs typeface="Times New Roman" pitchFamily="18" charset="0"/>
              </a:rPr>
              <a:t>   Communications.   US UADT</a:t>
            </a:r>
            <a:endParaRPr lang="en-GB" sz="1000" dirty="0">
              <a:solidFill>
                <a:srgbClr val="3D4F55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1100" dirty="0">
              <a:solidFill>
                <a:srgbClr val="3D4F55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719459" y="1675465"/>
            <a:ext cx="1915413" cy="452431"/>
          </a:xfrm>
          <a:prstGeom prst="rect">
            <a:avLst/>
          </a:prstGeom>
        </p:spPr>
        <p:txBody>
          <a:bodyPr wrap="square" lIns="127893" tIns="63952" rIns="127893" bIns="63952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100" dirty="0">
                <a:solidFill>
                  <a:srgbClr val="3D4F55"/>
                </a:solidFill>
              </a:rPr>
              <a:t> </a:t>
            </a:r>
            <a:r>
              <a:rPr lang="en-GB" sz="1000" dirty="0">
                <a:solidFill>
                  <a:srgbClr val="3D4F55"/>
                </a:solidFill>
              </a:rPr>
              <a:t>Development &amp; Fundraising</a:t>
            </a:r>
          </a:p>
          <a:p>
            <a:pPr>
              <a:buFont typeface="Wingdings" pitchFamily="2" charset="2"/>
              <a:buChar char="§"/>
            </a:pPr>
            <a:r>
              <a:rPr lang="en-GB" sz="1000" dirty="0">
                <a:solidFill>
                  <a:srgbClr val="3D4F55"/>
                </a:solidFill>
              </a:rPr>
              <a:t> Alumni engagement &amp; events</a:t>
            </a:r>
          </a:p>
        </p:txBody>
      </p:sp>
      <p:cxnSp>
        <p:nvCxnSpPr>
          <p:cNvPr id="138" name="Straight Connector 137"/>
          <p:cNvCxnSpPr>
            <a:stCxn id="2" idx="3"/>
            <a:endCxn id="74" idx="1"/>
          </p:cNvCxnSpPr>
          <p:nvPr/>
        </p:nvCxnSpPr>
        <p:spPr>
          <a:xfrm>
            <a:off x="8417024" y="1625047"/>
            <a:ext cx="3024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itle 1"/>
          <p:cNvSpPr txBox="1">
            <a:spLocks/>
          </p:cNvSpPr>
          <p:nvPr/>
        </p:nvSpPr>
        <p:spPr>
          <a:xfrm>
            <a:off x="553750" y="163285"/>
            <a:ext cx="10484365" cy="768152"/>
          </a:xfrm>
          <a:prstGeom prst="rect">
            <a:avLst/>
          </a:prstGeom>
        </p:spPr>
        <p:txBody>
          <a:bodyPr lIns="127893" tIns="63952" rIns="127893" bIns="63952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900" b="1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  <a:sym typeface="Arial" charset="0"/>
              </a:rPr>
              <a:t>PROFESSIONAL SERVICES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221076" y="2683042"/>
            <a:ext cx="4334882" cy="6225454"/>
            <a:chOff x="1115616" y="1628800"/>
            <a:chExt cx="2952328" cy="4172596"/>
          </a:xfrm>
        </p:grpSpPr>
        <p:sp>
          <p:nvSpPr>
            <p:cNvPr id="115" name="Rounded Rectangle 114"/>
            <p:cNvSpPr/>
            <p:nvPr/>
          </p:nvSpPr>
          <p:spPr>
            <a:xfrm>
              <a:off x="1115616" y="1628800"/>
              <a:ext cx="2952328" cy="4104456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STUDENT LIFE</a:t>
              </a:r>
            </a:p>
            <a:p>
              <a:pPr algn="ctr"/>
              <a:r>
                <a:rPr lang="en-GB" sz="2800" b="1" i="1" dirty="0">
                  <a:solidFill>
                    <a:srgbClr val="3D4F55"/>
                  </a:solidFill>
                </a:rPr>
                <a:t>Leith Forsyth</a:t>
              </a:r>
              <a:endParaRPr lang="en-GB" sz="2800" b="1" dirty="0">
                <a:solidFill>
                  <a:srgbClr val="3D4F55"/>
                </a:solidFill>
              </a:endParaRP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Responsibilities:</a:t>
              </a:r>
            </a:p>
            <a:p>
              <a:pPr algn="ctr"/>
              <a:endParaRPr lang="en-GB" sz="3400" b="1" dirty="0">
                <a:solidFill>
                  <a:srgbClr val="3D4F55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331640" y="2830870"/>
              <a:ext cx="2736304" cy="2970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Student Info Hub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Student Services, Advice &amp; Support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Student Accommodation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Careers &amp; Appointments Service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Catering &amp; Commercial activities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Student Recruitment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International </a:t>
              </a:r>
              <a:r>
                <a:rPr lang="en-GB" sz="2200" dirty="0" smtClean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Office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</a:t>
              </a:r>
              <a:r>
                <a:rPr lang="en-GB" sz="2200" dirty="0" smtClean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Chaplaincy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University Sport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en-GB" dirty="0">
                <a:solidFill>
                  <a:srgbClr val="3D4F55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973476" y="2695252"/>
            <a:ext cx="4133258" cy="6179037"/>
            <a:chOff x="5999926" y="5550146"/>
            <a:chExt cx="2952328" cy="4413598"/>
          </a:xfrm>
        </p:grpSpPr>
        <p:sp>
          <p:nvSpPr>
            <p:cNvPr id="118" name="Rounded Rectangle 117"/>
            <p:cNvSpPr/>
            <p:nvPr/>
          </p:nvSpPr>
          <p:spPr>
            <a:xfrm>
              <a:off x="5999926" y="5550146"/>
              <a:ext cx="2952328" cy="4115001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ACADEMIC AFFAIRS</a:t>
              </a:r>
            </a:p>
            <a:p>
              <a:pPr algn="ctr"/>
              <a:r>
                <a:rPr lang="en-GB" sz="2800" b="1" i="1" dirty="0">
                  <a:solidFill>
                    <a:srgbClr val="3D4F55"/>
                  </a:solidFill>
                </a:rPr>
                <a:t>Gillian Mackintosh</a:t>
              </a:r>
              <a:endParaRPr lang="en-GB" sz="2800" b="1" dirty="0">
                <a:solidFill>
                  <a:srgbClr val="FFFFFF"/>
                </a:solidFill>
              </a:endParaRP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</a:t>
              </a:r>
              <a:r>
                <a:rPr lang="en-GB" sz="1500" dirty="0">
                  <a:solidFill>
                    <a:srgbClr val="3D4F55"/>
                  </a:solidFill>
                </a:rPr>
                <a:t>:</a:t>
              </a:r>
              <a:endParaRPr lang="en-GB" sz="2000" b="1" dirty="0">
                <a:solidFill>
                  <a:srgbClr val="3D4F55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28955" y="7237723"/>
              <a:ext cx="2923299" cy="272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</a:rPr>
                <a:t>Quality </a:t>
              </a:r>
              <a:r>
                <a:rPr lang="en-GB" sz="2200" dirty="0">
                  <a:solidFill>
                    <a:srgbClr val="3D4F55"/>
                  </a:solidFill>
                </a:rPr>
                <a:t>Assurance &amp; Enhancement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Teaching &amp; Learning Policy</a:t>
              </a:r>
            </a:p>
            <a:p>
              <a:pPr marL="179388" indent="-179388"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</a:rPr>
                <a:t>Centre </a:t>
              </a:r>
              <a:r>
                <a:rPr lang="en-GB" sz="2200" dirty="0">
                  <a:solidFill>
                    <a:srgbClr val="3D4F55"/>
                  </a:solidFill>
                </a:rPr>
                <a:t>for Academic Development</a:t>
              </a:r>
            </a:p>
            <a:p>
              <a:pPr marL="179388" indent="-179388"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</a:rPr>
                <a:t>Student </a:t>
              </a:r>
              <a:r>
                <a:rPr lang="en-GB" sz="2200" dirty="0">
                  <a:solidFill>
                    <a:srgbClr val="3D4F55"/>
                  </a:solidFill>
                </a:rPr>
                <a:t>Academic Administration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Teaching &amp; Exam Timetabling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Student Records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Tuition Fees</a:t>
              </a:r>
            </a:p>
            <a:p>
              <a:pPr>
                <a:buFont typeface="Wingdings" pitchFamily="2" charset="2"/>
                <a:buChar char="§"/>
              </a:pPr>
              <a:endParaRPr lang="en-GB" sz="2200" dirty="0">
                <a:solidFill>
                  <a:srgbClr val="3D4F55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384576" y="2683565"/>
            <a:ext cx="4121398" cy="5849323"/>
            <a:chOff x="3491880" y="2643342"/>
            <a:chExt cx="2943856" cy="4178088"/>
          </a:xfrm>
        </p:grpSpPr>
        <p:sp>
          <p:nvSpPr>
            <p:cNvPr id="122" name="Rounded Rectangle 121"/>
            <p:cNvSpPr/>
            <p:nvPr/>
          </p:nvSpPr>
          <p:spPr>
            <a:xfrm>
              <a:off x="3491880" y="2643342"/>
              <a:ext cx="2943856" cy="4178088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000" b="1" dirty="0">
                  <a:solidFill>
                    <a:srgbClr val="3D4F55"/>
                  </a:solidFill>
                </a:rPr>
                <a:t>LIBRARY, </a:t>
              </a:r>
              <a:r>
                <a:rPr lang="en-GB" sz="3000" b="1" dirty="0" smtClean="0">
                  <a:solidFill>
                    <a:srgbClr val="3D4F55"/>
                  </a:solidFill>
                </a:rPr>
                <a:t/>
              </a:r>
              <a:br>
                <a:rPr lang="en-GB" sz="3000" b="1" dirty="0" smtClean="0">
                  <a:solidFill>
                    <a:srgbClr val="3D4F55"/>
                  </a:solidFill>
                </a:rPr>
              </a:br>
              <a:r>
                <a:rPr lang="en-GB" sz="3000" b="1" dirty="0" smtClean="0">
                  <a:solidFill>
                    <a:srgbClr val="3D4F55"/>
                  </a:solidFill>
                </a:rPr>
                <a:t>SPECIAL COLLECTIONS</a:t>
              </a:r>
              <a:br>
                <a:rPr lang="en-GB" sz="3000" b="1" dirty="0" smtClean="0">
                  <a:solidFill>
                    <a:srgbClr val="3D4F55"/>
                  </a:solidFill>
                </a:rPr>
              </a:br>
              <a:r>
                <a:rPr lang="en-GB" sz="3000" b="1" dirty="0" smtClean="0">
                  <a:solidFill>
                    <a:srgbClr val="3D4F55"/>
                  </a:solidFill>
                </a:rPr>
                <a:t>&amp; </a:t>
              </a:r>
              <a:r>
                <a:rPr lang="en-GB" sz="3000" b="1" dirty="0">
                  <a:solidFill>
                    <a:srgbClr val="3D4F55"/>
                  </a:solidFill>
                </a:rPr>
                <a:t>MUSEUMS </a:t>
              </a:r>
            </a:p>
            <a:p>
              <a:pPr algn="ctr"/>
              <a:r>
                <a:rPr lang="en-GB" sz="2800" b="1" i="1" dirty="0">
                  <a:solidFill>
                    <a:srgbClr val="3D4F55"/>
                  </a:solidFill>
                </a:rPr>
                <a:t>Laurence Bebbington  </a:t>
              </a:r>
              <a:endParaRPr lang="en-GB" sz="3400" b="1" i="1" dirty="0">
                <a:solidFill>
                  <a:srgbClr val="3D4F55"/>
                </a:solidFill>
              </a:endParaRP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Responsibilities:</a:t>
              </a:r>
              <a:endParaRPr lang="en-GB" sz="3400" b="1" dirty="0">
                <a:solidFill>
                  <a:srgbClr val="3D4F55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622965" y="4452837"/>
              <a:ext cx="2502279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Sir Duncan Rice Library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Medical Library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Reid Library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Museums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Taylor Library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Special Collections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Art Collections</a:t>
              </a:r>
            </a:p>
            <a:p>
              <a:pPr>
                <a:buFont typeface="Wingdings" pitchFamily="2" charset="2"/>
                <a:buChar char="§"/>
              </a:pPr>
              <a:endParaRPr lang="en-GB" sz="2200" dirty="0">
                <a:solidFill>
                  <a:srgbClr val="3D4F55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426001" y="2667000"/>
            <a:ext cx="5190359" cy="5746238"/>
            <a:chOff x="6418233" y="2283321"/>
            <a:chExt cx="3707399" cy="4104456"/>
          </a:xfrm>
        </p:grpSpPr>
        <p:sp>
          <p:nvSpPr>
            <p:cNvPr id="125" name="Rounded Rectangle 124"/>
            <p:cNvSpPr/>
            <p:nvPr/>
          </p:nvSpPr>
          <p:spPr>
            <a:xfrm>
              <a:off x="6418233" y="2283321"/>
              <a:ext cx="3600400" cy="4104456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400" b="1" dirty="0" smtClean="0">
                  <a:solidFill>
                    <a:srgbClr val="3D4F55"/>
                  </a:solidFill>
                </a:rPr>
                <a:t>FINANCE </a:t>
              </a:r>
              <a:r>
                <a:rPr lang="en-GB" sz="3400" b="1" dirty="0">
                  <a:solidFill>
                    <a:srgbClr val="3D4F55"/>
                  </a:solidFill>
                </a:rPr>
                <a:t>&amp; IT SERVICES</a:t>
              </a:r>
            </a:p>
            <a:p>
              <a:pPr algn="ctr"/>
              <a:r>
                <a:rPr lang="en-GB" sz="2800" b="1" i="1" dirty="0">
                  <a:solidFill>
                    <a:srgbClr val="3D4F55"/>
                  </a:solidFill>
                </a:rPr>
                <a:t>Irene Bews</a:t>
              </a: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Responsibilities:</a:t>
              </a:r>
              <a:endParaRPr lang="en-GB" sz="2800" b="1" dirty="0">
                <a:solidFill>
                  <a:srgbClr val="3D4F55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510019" y="3542958"/>
              <a:ext cx="3615613" cy="2242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Financial Systems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Financial Accounting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Planning &amp; Budgeting 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Procurement.   Payroll 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en-GB" sz="2200" dirty="0">
                  <a:solidFill>
                    <a:srgbClr val="3D4F55"/>
                  </a:solidFill>
                </a:rPr>
                <a:t>Application provisioning &amp; </a:t>
              </a:r>
              <a:r>
                <a:rPr lang="en-GB" sz="2200" dirty="0" smtClean="0">
                  <a:solidFill>
                    <a:srgbClr val="3D4F55"/>
                  </a:solidFill>
                </a:rPr>
                <a:t>development</a:t>
              </a:r>
              <a:endParaRPr lang="en-GB" sz="2200" dirty="0">
                <a:solidFill>
                  <a:srgbClr val="3D4F55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Infrastructure provision &amp; management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Desktop and device services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Media services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IT Support &amp; Training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417022" y="2669560"/>
            <a:ext cx="4308377" cy="6093443"/>
            <a:chOff x="5416685" y="1690455"/>
            <a:chExt cx="3077413" cy="4352459"/>
          </a:xfrm>
        </p:grpSpPr>
        <p:sp>
          <p:nvSpPr>
            <p:cNvPr id="128" name="Rounded Rectangle 127"/>
            <p:cNvSpPr/>
            <p:nvPr/>
          </p:nvSpPr>
          <p:spPr>
            <a:xfrm>
              <a:off x="5416685" y="1690455"/>
              <a:ext cx="2970329" cy="4111416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POLICY, PLANNING &amp; GOVERNANCE </a:t>
              </a:r>
            </a:p>
            <a:p>
              <a:pPr algn="ctr"/>
              <a:r>
                <a:rPr lang="en-GB" sz="2800" b="1" i="1" dirty="0">
                  <a:solidFill>
                    <a:srgbClr val="3D4F55"/>
                  </a:solidFill>
                </a:rPr>
                <a:t>Jennifer Sewel</a:t>
              </a:r>
              <a:endParaRPr lang="en-GB" sz="3400" b="1" i="1" dirty="0">
                <a:solidFill>
                  <a:srgbClr val="3D4F55"/>
                </a:solidFill>
              </a:endParaRP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Responsibilities: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523769" y="3242147"/>
              <a:ext cx="2970329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Strategic Planning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Governance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Committee Management </a:t>
              </a:r>
              <a:endParaRPr lang="en-GB" sz="2200" dirty="0">
                <a:solidFill>
                  <a:srgbClr val="3D4F55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Health &amp; Safety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cs typeface="Tahoma" pitchFamily="34" charset="0"/>
                </a:rPr>
                <a:t> Business Improvement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cs typeface="Tahoma" pitchFamily="34" charset="0"/>
                </a:rPr>
                <a:t> </a:t>
              </a: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Equality &amp; Diversity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Records Management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Corporate Social Responsibility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Risk Management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Business Continuity Planning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en-GB" sz="2200" dirty="0">
                <a:solidFill>
                  <a:srgbClr val="3D4F55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51316" y="4078829"/>
            <a:ext cx="3931637" cy="5135791"/>
            <a:chOff x="3331955" y="2479303"/>
            <a:chExt cx="2808312" cy="3672408"/>
          </a:xfrm>
        </p:grpSpPr>
        <p:sp>
          <p:nvSpPr>
            <p:cNvPr id="131" name="Rounded Rectangle 130"/>
            <p:cNvSpPr/>
            <p:nvPr/>
          </p:nvSpPr>
          <p:spPr>
            <a:xfrm>
              <a:off x="3331955" y="2479303"/>
              <a:ext cx="2808312" cy="3672408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2800" b="1" dirty="0">
                  <a:solidFill>
                    <a:srgbClr val="3D4F55"/>
                  </a:solidFill>
                </a:rPr>
                <a:t>HUMAN RESOURCES</a:t>
              </a:r>
            </a:p>
            <a:p>
              <a:pPr algn="ctr"/>
              <a:r>
                <a:rPr lang="en-GB" sz="2800" b="1" dirty="0">
                  <a:solidFill>
                    <a:srgbClr val="3D4F55"/>
                  </a:solidFill>
                </a:rPr>
                <a:t> </a:t>
              </a:r>
              <a:r>
                <a:rPr lang="en-GB" b="1" i="1" dirty="0">
                  <a:solidFill>
                    <a:srgbClr val="3D4F55"/>
                  </a:solidFill>
                </a:rPr>
                <a:t>Debbie Dyker </a:t>
              </a: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Responsibilities: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505069" y="3637958"/>
              <a:ext cx="25202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Staffing Policy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Staff Recruitment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Employee Relations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Leadership &amp; Management Development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Organisational Development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Redeployment</a:t>
              </a:r>
            </a:p>
            <a:p>
              <a:pPr>
                <a:buFont typeface="Wingdings" pitchFamily="2" charset="2"/>
                <a:buChar char="§"/>
              </a:pPr>
              <a:endParaRPr lang="en-GB" sz="2200" dirty="0">
                <a:solidFill>
                  <a:srgbClr val="3D4F55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703410" y="4078829"/>
            <a:ext cx="4637315" cy="5141371"/>
            <a:chOff x="3248853" y="1852878"/>
            <a:chExt cx="3312368" cy="3672408"/>
          </a:xfrm>
        </p:grpSpPr>
        <p:sp>
          <p:nvSpPr>
            <p:cNvPr id="134" name="Rounded Rectangle 133"/>
            <p:cNvSpPr/>
            <p:nvPr/>
          </p:nvSpPr>
          <p:spPr>
            <a:xfrm>
              <a:off x="3248853" y="1852878"/>
              <a:ext cx="3312368" cy="3672408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RESEARCH &amp; COMMERCIALISATION</a:t>
              </a:r>
            </a:p>
            <a:p>
              <a:pPr algn="ctr"/>
              <a:r>
                <a:rPr lang="en-GB" sz="2800" b="1" i="1" dirty="0">
                  <a:solidFill>
                    <a:srgbClr val="3D4F55"/>
                  </a:solidFill>
                </a:rPr>
                <a:t>Fred Stevenson-Robb</a:t>
              </a: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Responsibilities: </a:t>
              </a:r>
              <a:endParaRPr lang="en-GB" sz="1700" dirty="0">
                <a:solidFill>
                  <a:srgbClr val="3D4F55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491880" y="3429000"/>
              <a:ext cx="3069341" cy="1758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3121" indent="-13322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Research </a:t>
              </a: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Financial Services </a:t>
              </a:r>
            </a:p>
            <a:p>
              <a:pPr marL="253121" indent="-13322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Research </a:t>
              </a: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Business  Development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marL="253121" indent="-13322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Research </a:t>
              </a: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Policy (after REF)</a:t>
              </a:r>
            </a:p>
            <a:p>
              <a:pPr marL="253121" indent="-13322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Consultancy </a:t>
              </a: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&amp; CPD </a:t>
              </a:r>
            </a:p>
            <a:p>
              <a:pPr marL="253121" indent="-13322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Knowledge </a:t>
              </a: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Transfer  &amp; Exchange</a:t>
              </a:r>
            </a:p>
            <a:p>
              <a:pPr marL="253121" indent="-13322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 smtClean="0">
                  <a:solidFill>
                    <a:srgbClr val="3D4F55"/>
                  </a:solidFill>
                  <a:cs typeface="Tahoma" pitchFamily="34" charset="0"/>
                </a:rPr>
                <a:t> Intellectual Property Services</a:t>
              </a:r>
              <a:r>
                <a:rPr lang="en-GB" sz="2200" dirty="0" smtClean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 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marL="253121" indent="-13322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en-GB" sz="22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485386" y="4067554"/>
            <a:ext cx="3931637" cy="4939749"/>
            <a:chOff x="3419872" y="1700808"/>
            <a:chExt cx="2808312" cy="3528392"/>
          </a:xfrm>
        </p:grpSpPr>
        <p:sp>
          <p:nvSpPr>
            <p:cNvPr id="137" name="Rounded Rectangle 136"/>
            <p:cNvSpPr/>
            <p:nvPr/>
          </p:nvSpPr>
          <p:spPr>
            <a:xfrm>
              <a:off x="3419872" y="1700808"/>
              <a:ext cx="2808312" cy="352839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ESTATES</a:t>
              </a:r>
            </a:p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  </a:t>
              </a:r>
              <a:r>
                <a:rPr lang="en-GB" sz="2800" b="1" i="1" dirty="0">
                  <a:solidFill>
                    <a:srgbClr val="3D4F55"/>
                  </a:solidFill>
                </a:rPr>
                <a:t>Angus Donaldson</a:t>
              </a:r>
              <a:endParaRPr lang="en-GB" sz="2800" dirty="0">
                <a:solidFill>
                  <a:srgbClr val="3D4F55"/>
                </a:solidFill>
              </a:endParaRP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Responsibilities:</a:t>
              </a:r>
            </a:p>
            <a:p>
              <a:pPr algn="ctr"/>
              <a:endParaRPr lang="en-GB" sz="1700" b="1" dirty="0">
                <a:solidFill>
                  <a:srgbClr val="3D4F55"/>
                </a:solidFill>
              </a:endParaRPr>
            </a:p>
          </p:txBody>
        </p:sp>
        <p:sp>
          <p:nvSpPr>
            <p:cNvPr id="140" name="Rectangle 3"/>
            <p:cNvSpPr>
              <a:spLocks noChangeArrowheads="1"/>
            </p:cNvSpPr>
            <p:nvPr/>
          </p:nvSpPr>
          <p:spPr bwMode="auto">
            <a:xfrm rot="10800000" flipV="1">
              <a:off x="3635896" y="2858007"/>
              <a:ext cx="244827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Maintenance 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Capital Building projects 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Utilities &amp; Waste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Staff Housing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cs typeface="Tahoma" pitchFamily="34" charset="0"/>
                </a:rPr>
                <a:t> </a:t>
              </a:r>
              <a:r>
                <a:rPr lang="en-GB" sz="2200" dirty="0" smtClean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Security </a:t>
              </a:r>
              <a:endParaRPr lang="en-GB" sz="2200" dirty="0">
                <a:solidFill>
                  <a:srgbClr val="3D4F55"/>
                </a:solidFill>
                <a:ea typeface="Times New Roman" pitchFamily="18" charset="0"/>
                <a:cs typeface="Tahoma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Calibri" pitchFamily="34" charset="0"/>
                  <a:cs typeface="Tahoma" pitchFamily="34" charset="0"/>
                </a:rPr>
                <a:t> Cleaning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Portering 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Furnishing</a:t>
              </a:r>
              <a:endParaRPr lang="en-GB" sz="2200" dirty="0">
                <a:solidFill>
                  <a:srgbClr val="3D4F55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en-GB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199178" y="4672422"/>
            <a:ext cx="4637315" cy="4112937"/>
            <a:chOff x="3419872" y="1700808"/>
            <a:chExt cx="3312368" cy="2937812"/>
          </a:xfrm>
        </p:grpSpPr>
        <p:sp>
          <p:nvSpPr>
            <p:cNvPr id="142" name="Rounded Rectangle 141"/>
            <p:cNvSpPr/>
            <p:nvPr/>
          </p:nvSpPr>
          <p:spPr>
            <a:xfrm>
              <a:off x="3419872" y="1700808"/>
              <a:ext cx="3312368" cy="280831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EXTERNAL RELATIONS</a:t>
              </a:r>
            </a:p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 </a:t>
              </a:r>
              <a:r>
                <a:rPr lang="en-GB" sz="2800" b="1" i="1" dirty="0">
                  <a:solidFill>
                    <a:srgbClr val="3D4F55"/>
                  </a:solidFill>
                </a:rPr>
                <a:t>Vacant</a:t>
              </a: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</a:t>
              </a:r>
              <a:r>
                <a:rPr lang="en-GB" sz="2800" dirty="0">
                  <a:solidFill>
                    <a:srgbClr val="002060"/>
                  </a:solidFill>
                </a:rPr>
                <a:t>:</a:t>
              </a:r>
              <a:endParaRPr lang="en-GB" b="1" dirty="0">
                <a:solidFill>
                  <a:srgbClr val="3D4F55"/>
                </a:solidFill>
              </a:endParaRPr>
            </a:p>
          </p:txBody>
        </p:sp>
        <p:sp>
          <p:nvSpPr>
            <p:cNvPr id="143" name="Rectangle 4"/>
            <p:cNvSpPr>
              <a:spLocks noChangeArrowheads="1"/>
            </p:cNvSpPr>
            <p:nvPr/>
          </p:nvSpPr>
          <p:spPr bwMode="auto">
            <a:xfrm rot="10800000" flipV="1">
              <a:off x="3995936" y="3068960"/>
              <a:ext cx="244827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Marketing </a:t>
              </a:r>
              <a:endParaRPr lang="en-GB" sz="2200" dirty="0">
                <a:solidFill>
                  <a:srgbClr val="3D4F55"/>
                </a:solidFill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 Communications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cs typeface="Tahoma" pitchFamily="34" charset="0"/>
                </a:rPr>
                <a:t> </a:t>
              </a: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ahoma" pitchFamily="34" charset="0"/>
                </a:rPr>
                <a:t>Public Engagement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cs typeface="Tahoma" pitchFamily="34" charset="0"/>
                </a:rPr>
                <a:t> Events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cs typeface="Tahoma" pitchFamily="34" charset="0"/>
                </a:rPr>
                <a:t> Public Affairs</a:t>
              </a:r>
              <a:endParaRPr lang="en-GB" sz="2200" dirty="0">
                <a:solidFill>
                  <a:srgbClr val="3D4F55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en-GB" sz="2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4" name="Rounded Rectangle 143"/>
          <p:cNvSpPr/>
          <p:nvPr/>
        </p:nvSpPr>
        <p:spPr>
          <a:xfrm>
            <a:off x="8013779" y="6071537"/>
            <a:ext cx="4637315" cy="302433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6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t" anchorCtr="0"/>
          <a:lstStyle/>
          <a:p>
            <a:pPr algn="ctr"/>
            <a:r>
              <a:rPr lang="en-GB" sz="3400" b="1" dirty="0">
                <a:solidFill>
                  <a:srgbClr val="3D4F55"/>
                </a:solidFill>
              </a:rPr>
              <a:t>COLLEGE REGISTRARS</a:t>
            </a:r>
          </a:p>
          <a:p>
            <a:pPr algn="ctr"/>
            <a:endParaRPr lang="en-GB" sz="3400" b="1" i="1" dirty="0">
              <a:solidFill>
                <a:srgbClr val="3D4F55"/>
              </a:solidFill>
            </a:endParaRPr>
          </a:p>
          <a:p>
            <a:pPr algn="ctr"/>
            <a:r>
              <a:rPr lang="en-GB" sz="2800" b="1" dirty="0">
                <a:solidFill>
                  <a:srgbClr val="3D4F55"/>
                </a:solidFill>
              </a:rPr>
              <a:t>CLSM: </a:t>
            </a:r>
            <a:r>
              <a:rPr lang="en-GB" sz="2800" dirty="0">
                <a:solidFill>
                  <a:srgbClr val="3D4F55"/>
                </a:solidFill>
              </a:rPr>
              <a:t>Gwen Smith     </a:t>
            </a:r>
          </a:p>
          <a:p>
            <a:pPr algn="ctr"/>
            <a:r>
              <a:rPr lang="en-GB" sz="2800" b="1" dirty="0">
                <a:solidFill>
                  <a:srgbClr val="3D4F55"/>
                </a:solidFill>
              </a:rPr>
              <a:t>COPS:</a:t>
            </a:r>
            <a:r>
              <a:rPr lang="en-GB" sz="2800" dirty="0">
                <a:solidFill>
                  <a:srgbClr val="3D4F55"/>
                </a:solidFill>
              </a:rPr>
              <a:t> Kathy Fowler     </a:t>
            </a:r>
          </a:p>
          <a:p>
            <a:pPr algn="ctr"/>
            <a:r>
              <a:rPr lang="en-GB" sz="2800" b="1" dirty="0">
                <a:solidFill>
                  <a:srgbClr val="3D4F55"/>
                </a:solidFill>
              </a:rPr>
              <a:t>CASS: </a:t>
            </a:r>
            <a:r>
              <a:rPr lang="en-GB" sz="2800" dirty="0">
                <a:solidFill>
                  <a:srgbClr val="3D4F55"/>
                </a:solidFill>
              </a:rPr>
              <a:t>Stephen Hill</a:t>
            </a:r>
            <a:endParaRPr lang="en-GB" dirty="0">
              <a:solidFill>
                <a:srgbClr val="3D4F55"/>
              </a:solidFill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8068033" y="1171398"/>
            <a:ext cx="4637315" cy="4012126"/>
            <a:chOff x="3419872" y="1700808"/>
            <a:chExt cx="3312368" cy="2865804"/>
          </a:xfrm>
        </p:grpSpPr>
        <p:sp>
          <p:nvSpPr>
            <p:cNvPr id="146" name="Rounded Rectangle 145"/>
            <p:cNvSpPr/>
            <p:nvPr/>
          </p:nvSpPr>
          <p:spPr>
            <a:xfrm>
              <a:off x="3419872" y="1700808"/>
              <a:ext cx="3312368" cy="2736304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accent6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3400" b="1" dirty="0">
                  <a:solidFill>
                    <a:srgbClr val="3D4F55"/>
                  </a:solidFill>
                </a:rPr>
                <a:t>DEVELOPMENT TRUST</a:t>
              </a:r>
            </a:p>
            <a:p>
              <a:pPr algn="ctr"/>
              <a:r>
                <a:rPr lang="en-GB" sz="2800" b="1" i="1" dirty="0">
                  <a:solidFill>
                    <a:srgbClr val="3D4F55"/>
                  </a:solidFill>
                </a:rPr>
                <a:t>Liz Bowie</a:t>
              </a:r>
            </a:p>
            <a:p>
              <a:pPr algn="ctr"/>
              <a:r>
                <a:rPr lang="en-GB" sz="2800" dirty="0">
                  <a:solidFill>
                    <a:srgbClr val="3D4F55"/>
                  </a:solidFill>
                </a:rPr>
                <a:t>Key Responsibilities: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561836" y="2996952"/>
              <a:ext cx="31683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Development &amp; Fundraising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Alumni engagement &amp; events</a:t>
              </a:r>
            </a:p>
            <a:p>
              <a:pPr marL="119903" indent="-119903"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</a:rPr>
                <a:t> </a:t>
              </a: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imes New Roman" pitchFamily="18" charset="0"/>
                </a:rPr>
                <a:t>Governance – UADT Board, OSCR</a:t>
              </a:r>
            </a:p>
            <a:p>
              <a:pPr marL="119903" indent="-119903"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ea typeface="Times New Roman" pitchFamily="18" charset="0"/>
                  <a:cs typeface="Times New Roman" pitchFamily="18" charset="0"/>
                </a:rPr>
                <a:t> US UADT</a:t>
              </a:r>
            </a:p>
            <a:p>
              <a:pPr>
                <a:buFont typeface="Wingdings" pitchFamily="2" charset="2"/>
                <a:buChar char="§"/>
              </a:pPr>
              <a:r>
                <a:rPr lang="en-GB" sz="2200" dirty="0">
                  <a:solidFill>
                    <a:srgbClr val="3D4F55"/>
                  </a:solidFill>
                  <a:cs typeface="Times New Roman" pitchFamily="18" charset="0"/>
                </a:rPr>
                <a:t> Communications</a:t>
              </a:r>
              <a:endParaRPr lang="en-GB" sz="2200" dirty="0">
                <a:solidFill>
                  <a:srgbClr val="3D4F55"/>
                </a:solidFill>
              </a:endParaRPr>
            </a:p>
            <a:p>
              <a:pPr>
                <a:buFont typeface="Wingdings" pitchFamily="2" charset="2"/>
                <a:buChar char="§"/>
              </a:pPr>
              <a:endParaRPr lang="en-GB" sz="2200" dirty="0">
                <a:solidFill>
                  <a:srgbClr val="3D4F5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86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 Services -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Irene Bews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Director of Finance and IT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0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Equipment:		Technology Replacement Programme (TRP) 			1200 replaced in 2012/13; Multi-Functional 			Devices (43.5 million pages printed); 				PC/Laptop for all PGRs.</a:t>
            </a:r>
          </a:p>
          <a:p>
            <a:r>
              <a:rPr lang="en-GB" sz="2800" dirty="0"/>
              <a:t>Software &amp; Apps:	Office 365 50GB; Site Licences e.g. </a:t>
            </a:r>
            <a:r>
              <a:rPr lang="en-GB" sz="2800" dirty="0" err="1"/>
              <a:t>Matlab</a:t>
            </a:r>
            <a:r>
              <a:rPr lang="en-GB" sz="2800" dirty="0"/>
              <a:t> 			&amp; Adobe; OneSource; PGAP; Web.</a:t>
            </a:r>
          </a:p>
          <a:p>
            <a:r>
              <a:rPr lang="en-GB" sz="2800" dirty="0"/>
              <a:t>Mobile Workforce:	Seamless always-on connection to campus 			resources for all corporate Windows 				laptops; Virtual Private Network (VPN) 			access to drives at home; </a:t>
            </a:r>
          </a:p>
          <a:p>
            <a:r>
              <a:rPr lang="en-GB" sz="2800" dirty="0"/>
              <a:t>Research:		Collaborative research</a:t>
            </a:r>
          </a:p>
          <a:p>
            <a:pPr lvl="6"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HPC and beyond</a:t>
            </a:r>
          </a:p>
          <a:p>
            <a:pPr lvl="6"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Data Management Support</a:t>
            </a:r>
          </a:p>
          <a:p>
            <a:pPr lvl="6"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2TB of storage for each PI.</a:t>
            </a:r>
          </a:p>
          <a:p>
            <a:pPr lvl="6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1882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Experience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72626" y="969774"/>
            <a:ext cx="9577064" cy="8839315"/>
          </a:xfrm>
          <a:prstGeom prst="rect">
            <a:avLst/>
          </a:prstGeom>
        </p:spPr>
        <p:txBody>
          <a:bodyPr wrap="square" lIns="127985" tIns="63994" rIns="127985" bIns="63994">
            <a:spAutoFit/>
          </a:bodyPr>
          <a:lstStyle/>
          <a:p>
            <a:pPr marL="399953" indent="-399953" defTabSz="1270083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D4F55"/>
                </a:solidFill>
              </a:rPr>
              <a:t>Mobile Services</a:t>
            </a:r>
            <a:r>
              <a:rPr lang="en-GB" sz="3400" b="1" dirty="0">
                <a:solidFill>
                  <a:srgbClr val="3D4F55"/>
                </a:solidFill>
              </a:rPr>
              <a:t>		</a:t>
            </a:r>
          </a:p>
          <a:p>
            <a:pPr marL="1035002" lvl="1" indent="-399953" defTabSz="1270083">
              <a:buFont typeface="Courier New" panose="02070309020205020404" pitchFamily="49" charset="0"/>
              <a:buChar char="o"/>
            </a:pPr>
            <a:r>
              <a:rPr lang="en-GB" b="1" dirty="0" err="1" smtClean="0">
                <a:solidFill>
                  <a:srgbClr val="3D4F55"/>
                </a:solidFill>
              </a:rPr>
              <a:t>WiFi</a:t>
            </a:r>
            <a:r>
              <a:rPr lang="en-GB" b="1" dirty="0">
                <a:solidFill>
                  <a:srgbClr val="3D4F55"/>
                </a:solidFill>
              </a:rPr>
              <a:t>: including </a:t>
            </a:r>
            <a:r>
              <a:rPr lang="en-GB" b="1" dirty="0" smtClean="0">
                <a:solidFill>
                  <a:srgbClr val="3D4F55"/>
                </a:solidFill>
              </a:rPr>
              <a:t>Accelerate Aberdeen</a:t>
            </a:r>
            <a:endParaRPr lang="en-GB" b="1" dirty="0">
              <a:solidFill>
                <a:srgbClr val="3D4F55"/>
              </a:solidFill>
            </a:endParaRPr>
          </a:p>
          <a:p>
            <a:pPr marL="1035002" lvl="1" indent="-399953" defTabSz="1270083">
              <a:buFont typeface="Courier New" panose="02070309020205020404" pitchFamily="49" charset="0"/>
              <a:buChar char="o"/>
            </a:pPr>
            <a:r>
              <a:rPr lang="en-GB" b="1" dirty="0" smtClean="0">
                <a:solidFill>
                  <a:srgbClr val="3D4F55"/>
                </a:solidFill>
              </a:rPr>
              <a:t>Mobile </a:t>
            </a:r>
            <a:r>
              <a:rPr lang="en-GB" b="1" dirty="0">
                <a:solidFill>
                  <a:srgbClr val="3D4F55"/>
                </a:solidFill>
              </a:rPr>
              <a:t>classroom    </a:t>
            </a:r>
          </a:p>
          <a:p>
            <a:pPr marL="1035002" lvl="1" indent="-399953" defTabSz="1270083">
              <a:buFont typeface="Courier New" panose="02070309020205020404" pitchFamily="49" charset="0"/>
              <a:buChar char="o"/>
            </a:pPr>
            <a:r>
              <a:rPr lang="en-GB" b="1" dirty="0" smtClean="0">
                <a:solidFill>
                  <a:srgbClr val="3D4F55"/>
                </a:solidFill>
              </a:rPr>
              <a:t>Mobile </a:t>
            </a:r>
            <a:r>
              <a:rPr lang="en-GB" b="1" dirty="0">
                <a:solidFill>
                  <a:srgbClr val="3D4F55"/>
                </a:solidFill>
              </a:rPr>
              <a:t>Delivery (Social Media, Web, Online</a:t>
            </a:r>
            <a:r>
              <a:rPr lang="en-GB" b="1" dirty="0" smtClean="0">
                <a:solidFill>
                  <a:srgbClr val="3D4F55"/>
                </a:solidFill>
              </a:rPr>
              <a:t>)</a:t>
            </a:r>
          </a:p>
          <a:p>
            <a:pPr marL="1035002" lvl="1" indent="-399953" defTabSz="1270083">
              <a:buFont typeface="Courier New" panose="02070309020205020404" pitchFamily="49" charset="0"/>
              <a:buChar char="o"/>
            </a:pPr>
            <a:r>
              <a:rPr lang="en-GB" b="1" dirty="0" smtClean="0">
                <a:solidFill>
                  <a:srgbClr val="3D4F55"/>
                </a:solidFill>
              </a:rPr>
              <a:t>Mobile App Launched September 2013</a:t>
            </a:r>
            <a:endParaRPr lang="en-GB" b="1" dirty="0">
              <a:solidFill>
                <a:srgbClr val="3D4F55"/>
              </a:solidFill>
            </a:endParaRP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3D4F55"/>
              </a:solidFill>
            </a:endParaRP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D4F55"/>
                </a:solidFill>
              </a:rPr>
              <a:t>On Campus facilities</a:t>
            </a:r>
          </a:p>
          <a:p>
            <a:pPr marL="1035002" lvl="1" indent="-399953" defTabSz="1270083">
              <a:buFont typeface="Courier New" panose="02070309020205020404" pitchFamily="49" charset="0"/>
              <a:buChar char="o"/>
            </a:pPr>
            <a:r>
              <a:rPr lang="en-GB" b="1" dirty="0" smtClean="0">
                <a:solidFill>
                  <a:srgbClr val="3D4F55"/>
                </a:solidFill>
              </a:rPr>
              <a:t>Teaching spaces </a:t>
            </a:r>
            <a:r>
              <a:rPr lang="en-GB" b="1" dirty="0">
                <a:solidFill>
                  <a:srgbClr val="3D4F55"/>
                </a:solidFill>
              </a:rPr>
              <a:t>strategy</a:t>
            </a:r>
          </a:p>
          <a:p>
            <a:pPr marL="1035002" lvl="1" indent="-399953" defTabSz="1270083">
              <a:buFont typeface="Courier New" panose="02070309020205020404" pitchFamily="49" charset="0"/>
              <a:buChar char="o"/>
            </a:pPr>
            <a:r>
              <a:rPr lang="en-GB" b="1" dirty="0" smtClean="0">
                <a:solidFill>
                  <a:srgbClr val="3D4F55"/>
                </a:solidFill>
              </a:rPr>
              <a:t>Classroom </a:t>
            </a:r>
            <a:r>
              <a:rPr lang="en-GB" b="1" dirty="0">
                <a:solidFill>
                  <a:srgbClr val="3D4F55"/>
                </a:solidFill>
              </a:rPr>
              <a:t>facilities </a:t>
            </a:r>
            <a:r>
              <a:rPr lang="en-GB" b="1" dirty="0" smtClean="0">
                <a:solidFill>
                  <a:srgbClr val="3D4F55"/>
                </a:solidFill>
              </a:rPr>
              <a:t>design standards</a:t>
            </a:r>
          </a:p>
          <a:p>
            <a:pPr marL="1035002" lvl="1" indent="-399953" defTabSz="1270083">
              <a:buFont typeface="Courier New" panose="02070309020205020404" pitchFamily="49" charset="0"/>
              <a:buChar char="o"/>
            </a:pPr>
            <a:r>
              <a:rPr lang="en-GB" b="1" dirty="0" smtClean="0">
                <a:solidFill>
                  <a:srgbClr val="3D4F55"/>
                </a:solidFill>
              </a:rPr>
              <a:t>Service Centre(s)</a:t>
            </a:r>
            <a:endParaRPr lang="en-GB" b="1" dirty="0">
              <a:solidFill>
                <a:srgbClr val="3D4F55"/>
              </a:solidFill>
            </a:endParaRP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3D4F55"/>
              </a:solidFill>
            </a:endParaRP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D4F55"/>
                </a:solidFill>
              </a:rPr>
              <a:t>OneSource - </a:t>
            </a:r>
            <a:r>
              <a:rPr lang="en-GB" sz="2800" b="1" dirty="0" err="1">
                <a:solidFill>
                  <a:srgbClr val="3D4F55"/>
                </a:solidFill>
              </a:rPr>
              <a:t>MyCurriculum</a:t>
            </a:r>
            <a:r>
              <a:rPr lang="en-GB" sz="2800" b="1" dirty="0">
                <a:solidFill>
                  <a:srgbClr val="3D4F55"/>
                </a:solidFill>
              </a:rPr>
              <a:t>  &amp; Personal Timetable</a:t>
            </a: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3D4F55"/>
              </a:solidFill>
            </a:endParaRP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D4F55"/>
                </a:solidFill>
              </a:rPr>
              <a:t>Student Portal &amp; VLE</a:t>
            </a: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3D4F55"/>
              </a:solidFill>
            </a:endParaRP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D4F55"/>
                </a:solidFill>
              </a:rPr>
              <a:t>Training and Induction</a:t>
            </a: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3D4F55"/>
              </a:solidFill>
            </a:endParaRP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D4F55"/>
                </a:solidFill>
              </a:rPr>
              <a:t>Free MS Office for students (at home and at University).</a:t>
            </a: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3D4F55"/>
              </a:solidFill>
            </a:endParaRPr>
          </a:p>
          <a:p>
            <a:pPr marL="399953" indent="-399953" defTabSz="1270083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3D4F55"/>
              </a:solidFill>
            </a:endParaRPr>
          </a:p>
          <a:p>
            <a:pPr marL="399953" indent="-399953" defTabSz="1270083"/>
            <a:endParaRPr lang="en-GB" sz="3400" b="1" dirty="0">
              <a:solidFill>
                <a:srgbClr val="3D4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Strategic Plan, Operational Plans, Resource Planning – People and Money.</a:t>
            </a:r>
          </a:p>
          <a:p>
            <a:r>
              <a:rPr lang="en-GB" sz="3400" dirty="0"/>
              <a:t>Data Centres and Shared Services.</a:t>
            </a:r>
          </a:p>
          <a:p>
            <a:r>
              <a:rPr lang="en-GB" sz="3400" dirty="0"/>
              <a:t>Programme Office – Project Management.</a:t>
            </a:r>
          </a:p>
          <a:p>
            <a:r>
              <a:rPr lang="en-GB" sz="3400" dirty="0"/>
              <a:t>Technology Roadmaps.</a:t>
            </a:r>
          </a:p>
          <a:p>
            <a:r>
              <a:rPr lang="en-GB" sz="3400" dirty="0"/>
              <a:t>Peer Review of IT Provision.</a:t>
            </a:r>
          </a:p>
          <a:p>
            <a:r>
              <a:rPr lang="en-GB" sz="3400" dirty="0"/>
              <a:t>Security and Identity Management.</a:t>
            </a:r>
          </a:p>
          <a:p>
            <a:r>
              <a:rPr lang="en-GB" sz="3400" dirty="0"/>
              <a:t>Digital Strategic Group.	</a:t>
            </a:r>
          </a:p>
        </p:txBody>
      </p:sp>
    </p:spTree>
    <p:extLst>
      <p:ext uri="{BB962C8B-B14F-4D97-AF65-F5344CB8AC3E}">
        <p14:creationId xmlns:p14="http://schemas.microsoft.com/office/powerpoint/2010/main" val="9833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Relationship Managers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400" dirty="0"/>
              <a:t>Dean Phillips (Administration) – 01224 273666</a:t>
            </a:r>
          </a:p>
          <a:p>
            <a:pPr>
              <a:buNone/>
            </a:pPr>
            <a:r>
              <a:rPr lang="en-GB" b="0" dirty="0" smtClean="0"/>
              <a:t> </a:t>
            </a:r>
            <a:r>
              <a:rPr lang="en-GB" sz="2800" b="0" dirty="0">
                <a:hlinkClick r:id="rId2"/>
              </a:rPr>
              <a:t>d.phillips@abdn.ac.uk</a:t>
            </a:r>
            <a:endParaRPr lang="en-GB" sz="2800" b="0" dirty="0"/>
          </a:p>
          <a:p>
            <a:pPr>
              <a:buNone/>
            </a:pPr>
            <a:r>
              <a:rPr lang="en-GB" sz="3400" dirty="0"/>
              <a:t>Gail </a:t>
            </a:r>
            <a:r>
              <a:rPr lang="en-GB" sz="3400" dirty="0" err="1"/>
              <a:t>Smille</a:t>
            </a:r>
            <a:r>
              <a:rPr lang="en-GB" sz="3400" dirty="0"/>
              <a:t> (CASS) – 01224 273778</a:t>
            </a:r>
          </a:p>
          <a:p>
            <a:pPr>
              <a:buNone/>
            </a:pPr>
            <a:r>
              <a:rPr lang="en-GB" sz="2800" b="0" dirty="0">
                <a:hlinkClick r:id="rId3"/>
              </a:rPr>
              <a:t>gail.smille@abdn.ac.uk</a:t>
            </a:r>
            <a:endParaRPr lang="en-GB" sz="2800" b="0" dirty="0"/>
          </a:p>
          <a:p>
            <a:pPr>
              <a:buNone/>
            </a:pPr>
            <a:r>
              <a:rPr lang="en-GB" sz="3400" dirty="0"/>
              <a:t>Alison Povall (CLSM) – 01224 277080</a:t>
            </a:r>
          </a:p>
          <a:p>
            <a:pPr>
              <a:buNone/>
            </a:pPr>
            <a:r>
              <a:rPr lang="en-GB" sz="2800" b="0" dirty="0">
                <a:hlinkClick r:id="rId4"/>
              </a:rPr>
              <a:t>a.povall@abdn.ac.uk</a:t>
            </a:r>
            <a:endParaRPr lang="en-GB" sz="2800" b="0" dirty="0"/>
          </a:p>
          <a:p>
            <a:pPr>
              <a:buNone/>
            </a:pPr>
            <a:r>
              <a:rPr lang="en-GB" sz="3400" dirty="0"/>
              <a:t>Russell Moffatt (</a:t>
            </a:r>
            <a:r>
              <a:rPr lang="en-GB" sz="3400" dirty="0" err="1"/>
              <a:t>CoPS</a:t>
            </a:r>
            <a:r>
              <a:rPr lang="en-GB" sz="3400" dirty="0"/>
              <a:t>) – 01224 272685</a:t>
            </a:r>
          </a:p>
          <a:p>
            <a:pPr>
              <a:buNone/>
            </a:pPr>
            <a:r>
              <a:rPr lang="en-GB" sz="2800" b="0" dirty="0">
                <a:hlinkClick r:id="rId5"/>
              </a:rPr>
              <a:t>r.moffatt@abdn.ac.uk</a:t>
            </a:r>
            <a:endParaRPr lang="en-GB" sz="2800" b="0" dirty="0"/>
          </a:p>
          <a:p>
            <a:pPr>
              <a:buNone/>
            </a:pP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6301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oA Theme">
  <a:themeElements>
    <a:clrScheme name="UoA">
      <a:dk1>
        <a:srgbClr val="3D4F55"/>
      </a:dk1>
      <a:lt1>
        <a:srgbClr val="FFFFFF"/>
      </a:lt1>
      <a:dk2>
        <a:srgbClr val="3D4F55"/>
      </a:dk2>
      <a:lt2>
        <a:srgbClr val="FFFFFF"/>
      </a:lt2>
      <a:accent1>
        <a:srgbClr val="D12A1D"/>
      </a:accent1>
      <a:accent2>
        <a:srgbClr val="B4423E"/>
      </a:accent2>
      <a:accent3>
        <a:srgbClr val="E2ADAC"/>
      </a:accent3>
      <a:accent4>
        <a:srgbClr val="CF7875"/>
      </a:accent4>
      <a:accent5>
        <a:srgbClr val="77949D"/>
      </a:accent5>
      <a:accent6>
        <a:srgbClr val="D1DBDE"/>
      </a:accent6>
      <a:hlink>
        <a:srgbClr val="334247"/>
      </a:hlink>
      <a:folHlink>
        <a:srgbClr val="3342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P OPERATING BOARD">
  <a:themeElements>
    <a:clrScheme name="UoA">
      <a:dk1>
        <a:srgbClr val="3D4F55"/>
      </a:dk1>
      <a:lt1>
        <a:srgbClr val="FFFFFF"/>
      </a:lt1>
      <a:dk2>
        <a:srgbClr val="3D4F55"/>
      </a:dk2>
      <a:lt2>
        <a:srgbClr val="FFFFFF"/>
      </a:lt2>
      <a:accent1>
        <a:srgbClr val="D12A1D"/>
      </a:accent1>
      <a:accent2>
        <a:srgbClr val="B4423E"/>
      </a:accent2>
      <a:accent3>
        <a:srgbClr val="E2ADAC"/>
      </a:accent3>
      <a:accent4>
        <a:srgbClr val="CF7875"/>
      </a:accent4>
      <a:accent5>
        <a:srgbClr val="77949D"/>
      </a:accent5>
      <a:accent6>
        <a:srgbClr val="D1DBDE"/>
      </a:accent6>
      <a:hlink>
        <a:srgbClr val="334247"/>
      </a:hlink>
      <a:folHlink>
        <a:srgbClr val="3342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UoA Theme">
  <a:themeElements>
    <a:clrScheme name="UoA">
      <a:dk1>
        <a:srgbClr val="3D4F55"/>
      </a:dk1>
      <a:lt1>
        <a:srgbClr val="FFFFFF"/>
      </a:lt1>
      <a:dk2>
        <a:srgbClr val="3D4F55"/>
      </a:dk2>
      <a:lt2>
        <a:srgbClr val="FFFFFF"/>
      </a:lt2>
      <a:accent1>
        <a:srgbClr val="D12A1D"/>
      </a:accent1>
      <a:accent2>
        <a:srgbClr val="B4423E"/>
      </a:accent2>
      <a:accent3>
        <a:srgbClr val="E2ADAC"/>
      </a:accent3>
      <a:accent4>
        <a:srgbClr val="CF7875"/>
      </a:accent4>
      <a:accent5>
        <a:srgbClr val="77949D"/>
      </a:accent5>
      <a:accent6>
        <a:srgbClr val="D1DBDE"/>
      </a:accent6>
      <a:hlink>
        <a:srgbClr val="334247"/>
      </a:hlink>
      <a:folHlink>
        <a:srgbClr val="3342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UoA Theme">
  <a:themeElements>
    <a:clrScheme name="UoA">
      <a:dk1>
        <a:srgbClr val="3D4F55"/>
      </a:dk1>
      <a:lt1>
        <a:srgbClr val="FFFFFF"/>
      </a:lt1>
      <a:dk2>
        <a:srgbClr val="3D4F55"/>
      </a:dk2>
      <a:lt2>
        <a:srgbClr val="FFFFFF"/>
      </a:lt2>
      <a:accent1>
        <a:srgbClr val="D12A1D"/>
      </a:accent1>
      <a:accent2>
        <a:srgbClr val="B4423E"/>
      </a:accent2>
      <a:accent3>
        <a:srgbClr val="E2ADAC"/>
      </a:accent3>
      <a:accent4>
        <a:srgbClr val="CF7875"/>
      </a:accent4>
      <a:accent5>
        <a:srgbClr val="77949D"/>
      </a:accent5>
      <a:accent6>
        <a:srgbClr val="D1DBDE"/>
      </a:accent6>
      <a:hlink>
        <a:srgbClr val="334247"/>
      </a:hlink>
      <a:folHlink>
        <a:srgbClr val="3342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1190</Words>
  <Application>Microsoft Office PowerPoint</Application>
  <PresentationFormat>A3 Paper (297x420 mm)</PresentationFormat>
  <Paragraphs>392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2_UoA Theme</vt:lpstr>
      <vt:lpstr>URP OPERATING BOARD</vt:lpstr>
      <vt:lpstr>3_UoA Theme</vt:lpstr>
      <vt:lpstr>4_UoA Theme</vt:lpstr>
      <vt:lpstr>Principal’s Roadshow</vt:lpstr>
      <vt:lpstr>PowerPoint Presentation</vt:lpstr>
      <vt:lpstr>Professional Services - Update</vt:lpstr>
      <vt:lpstr>PowerPoint Presentation</vt:lpstr>
      <vt:lpstr>IT Services - Update</vt:lpstr>
      <vt:lpstr>Staff Experience</vt:lpstr>
      <vt:lpstr>Student Experience</vt:lpstr>
      <vt:lpstr>Back Office</vt:lpstr>
      <vt:lpstr>Relationship Managers</vt:lpstr>
      <vt:lpstr>PowerPoint Presentation</vt:lpstr>
      <vt:lpstr>1. Objectives</vt:lpstr>
      <vt:lpstr>2. Projects</vt:lpstr>
      <vt:lpstr>3. Progress</vt:lpstr>
      <vt:lpstr>4. 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adp103</dc:creator>
  <cp:lastModifiedBy>s01dy3</cp:lastModifiedBy>
  <cp:revision>15</cp:revision>
  <cp:lastPrinted>2013-11-04T15:27:56Z</cp:lastPrinted>
  <dcterms:created xsi:type="dcterms:W3CDTF">2013-11-04T15:26:21Z</dcterms:created>
  <dcterms:modified xsi:type="dcterms:W3CDTF">2013-11-13T10:55:07Z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2013-06-21T00:00:00Z</vt:filetime>
  </property>
  <property fmtid="{D5CDD505-2E9C-101B-9397-08002B2CF9AE}" pid="3" name="LastSaved">
    <vt:filetime>2013-11-04T00:00:00Z</vt:filetime>
  </property>
</Properties>
</file>