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CA2102"/>
    <a:srgbClr val="CA2A02"/>
    <a:srgbClr val="CA3102"/>
    <a:srgbClr val="CC0000"/>
    <a:srgbClr val="688791"/>
    <a:srgbClr val="FD24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86" d="100"/>
          <a:sy n="86" d="100"/>
        </p:scale>
        <p:origin x="-1092" y="-66"/>
      </p:cViewPr>
      <p:guideLst>
        <p:guide orient="horz" pos="2160"/>
        <p:guide orient="horz" pos="572"/>
        <p:guide orient="horz" pos="3884"/>
        <p:guide orient="horz" pos="210"/>
        <p:guide orient="horz" pos="4110"/>
        <p:guide orient="horz" pos="799"/>
        <p:guide orient="horz" pos="4020"/>
        <p:guide pos="5511"/>
        <p:guide pos="295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36913"/>
            <a:ext cx="6317488" cy="648072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5669488" cy="4608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128"/>
            <a:ext cx="5669488" cy="3096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End Slide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79912" y="1628920"/>
            <a:ext cx="5364088" cy="1080000"/>
          </a:xfrm>
          <a:prstGeom prst="rect">
            <a:avLst/>
          </a:prstGeom>
          <a:solidFill>
            <a:srgbClr val="D52B1E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Come</a:t>
            </a:r>
            <a:r>
              <a:rPr lang="en-GB" dirty="0" smtClean="0"/>
              <a:t> </a:t>
            </a:r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87824" y="2924944"/>
            <a:ext cx="6156176" cy="1080120"/>
          </a:xfrm>
          <a:prstGeom prst="rect">
            <a:avLst/>
          </a:prstGeom>
          <a:solidFill>
            <a:srgbClr val="D52B1E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dirty="0" smtClean="0"/>
              <a:t>Go Anywhere.</a:t>
            </a:r>
            <a:endParaRPr lang="en-GB" sz="5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5542" y="4653136"/>
            <a:ext cx="4608336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>
                <a:solidFill>
                  <a:srgbClr val="CA2102"/>
                </a:solidFill>
              </a:rPr>
              <a:t>That’s</a:t>
            </a:r>
            <a:r>
              <a:rPr lang="en-GB" baseline="0" dirty="0" smtClean="0">
                <a:solidFill>
                  <a:srgbClr val="CA2102"/>
                </a:solidFill>
              </a:rPr>
              <a:t> the difference</a:t>
            </a:r>
            <a:endParaRPr lang="en-GB" dirty="0">
              <a:solidFill>
                <a:srgbClr val="CA2102"/>
              </a:solidFill>
            </a:endParaRPr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652" y="4671250"/>
            <a:ext cx="3312368" cy="2191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635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11" y="692696"/>
            <a:ext cx="4403725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050"/>
            <a:ext cx="4043363" cy="54737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50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2718048"/>
            <a:ext cx="6318000" cy="6480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6948264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68414"/>
            <a:ext cx="8229600" cy="511333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92696"/>
            <a:ext cx="9144000" cy="360363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8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Object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6948264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049"/>
            <a:ext cx="8229600" cy="547370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68313" y="332656"/>
            <a:ext cx="8280400" cy="6192687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68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504" y="44624"/>
            <a:ext cx="1260000" cy="5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6804025" y="6597352"/>
            <a:ext cx="2376487" cy="33265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en-GB" sz="36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342900" indent="-3429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8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742950" indent="-28575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0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143000" indent="-2286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staffnet/working-here/pensions-208.php" TargetMode="External"/><Relationship Id="rId2" Type="http://schemas.openxmlformats.org/officeDocument/2006/relationships/hyperlink" Target="http://www.uss.co.uk/SchemeGuide/Auto-enrolment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niversity.opt-out@equiniti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AUTOMATIC ENROLMENT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CAROLINE INGLIS &amp; IRENE BEWS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 smtClean="0"/>
              <a:t> WHAT IS AUTOMATIC ENROLMENT?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Millions of people are not saving enough to have the income they are likely to need in retirement.</a:t>
            </a:r>
          </a:p>
          <a:p>
            <a:r>
              <a:rPr lang="en-GB" dirty="0" smtClean="0"/>
              <a:t>Life expectancy in the UK is increasing and at the same time people are saving less into pensions.</a:t>
            </a:r>
          </a:p>
          <a:p>
            <a:r>
              <a:rPr lang="en-GB" dirty="0" smtClean="0"/>
              <a:t>The Pensions Act 2008 – reforms aimed at enabling and encouraging more people to build up a private pension to supplement their State Pension.</a:t>
            </a:r>
          </a:p>
          <a:p>
            <a:r>
              <a:rPr lang="en-GB" dirty="0" smtClean="0"/>
              <a:t>This is the first time that employers have been required by law to contribute to their workers’ pension.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 smtClean="0"/>
              <a:t> WHAT IS AUTOMATIC ENROLMENT?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From 1 May 2013 the University will begin enrolling automatically all eligible staff into our existing schemes:</a:t>
            </a:r>
          </a:p>
          <a:p>
            <a:pPr lvl="1"/>
            <a:r>
              <a:rPr lang="en-GB" sz="2800" dirty="0" smtClean="0"/>
              <a:t>UASLAS </a:t>
            </a:r>
            <a:r>
              <a:rPr lang="en-GB" sz="2800" dirty="0" smtClean="0"/>
              <a:t>for Grades </a:t>
            </a:r>
            <a:r>
              <a:rPr lang="en-GB" sz="2800" dirty="0" smtClean="0"/>
              <a:t>1-4</a:t>
            </a:r>
          </a:p>
          <a:p>
            <a:pPr lvl="2"/>
            <a:r>
              <a:rPr lang="en-GB" sz="2600" dirty="0" smtClean="0"/>
              <a:t>Employee contribution = 7.05%</a:t>
            </a:r>
          </a:p>
          <a:p>
            <a:pPr lvl="2"/>
            <a:r>
              <a:rPr lang="en-GB" sz="2600" dirty="0" smtClean="0"/>
              <a:t>Employer contribution = 17.7%</a:t>
            </a:r>
            <a:endParaRPr lang="en-GB" sz="2600" dirty="0" smtClean="0"/>
          </a:p>
          <a:p>
            <a:pPr lvl="1"/>
            <a:r>
              <a:rPr lang="en-GB" sz="2800" dirty="0" smtClean="0"/>
              <a:t>USS for Grades 5-9 </a:t>
            </a:r>
            <a:endParaRPr lang="en-GB" sz="2800" dirty="0" smtClean="0"/>
          </a:p>
          <a:p>
            <a:pPr lvl="2"/>
            <a:r>
              <a:rPr lang="en-GB" sz="2600" dirty="0" smtClean="0"/>
              <a:t>Employee contribution = 6.5%</a:t>
            </a:r>
          </a:p>
          <a:p>
            <a:pPr lvl="2"/>
            <a:r>
              <a:rPr lang="en-GB" sz="2600" dirty="0" smtClean="0"/>
              <a:t>Employer contribution = 16%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 smtClean="0"/>
              <a:t> </a:t>
            </a:r>
            <a:r>
              <a:rPr lang="en-GB" sz="2700" dirty="0" smtClean="0"/>
              <a:t>WHO WILL BE ENROLLED AUTOMATICALLY?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You will be enrolled automatically into UASLAS or USS if you: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Are aged 22 or over</a:t>
            </a:r>
          </a:p>
          <a:p>
            <a:r>
              <a:rPr lang="en-GB" dirty="0" smtClean="0"/>
              <a:t>Are under state pension age</a:t>
            </a:r>
          </a:p>
          <a:p>
            <a:r>
              <a:rPr lang="en-GB" dirty="0" smtClean="0"/>
              <a:t>Earn more than £9,440 a year (this figure may change each April)</a:t>
            </a:r>
          </a:p>
          <a:p>
            <a:r>
              <a:rPr lang="en-GB" dirty="0" smtClean="0"/>
              <a:t>Work or work usually in the UK, and</a:t>
            </a:r>
          </a:p>
          <a:p>
            <a:r>
              <a:rPr lang="en-GB" dirty="0" smtClean="0"/>
              <a:t>Are not already in a qualifying pension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University will write to everyone confirming their individual status with regard to automatic enrolment.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If you are a current scheme member you do not need to take any action.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If you are not in a scheme and eligible you will be enrolled automatically on </a:t>
            </a:r>
            <a:r>
              <a:rPr lang="en-GB" sz="3500" dirty="0" smtClean="0"/>
              <a:t>1 May 2013 </a:t>
            </a:r>
            <a:r>
              <a:rPr lang="en-GB" dirty="0" smtClean="0"/>
              <a:t>and will see pension contributions being deducted from your May 2013 payslip.</a:t>
            </a:r>
          </a:p>
          <a:p>
            <a:r>
              <a:rPr lang="en-GB" dirty="0" smtClean="0"/>
              <a:t>If you meet the earnings criteria but are aged either below 22 or above the State Pension age you can opt-in to the pension but this will not be done automatically.</a:t>
            </a:r>
          </a:p>
          <a:p>
            <a:r>
              <a:rPr lang="en-GB" dirty="0" smtClean="0"/>
              <a:t>If you do not meet the earnings criteria you can ask us to join the scheme.</a:t>
            </a:r>
          </a:p>
          <a:p>
            <a:endParaRPr lang="en-GB" dirty="0" smtClean="0"/>
          </a:p>
          <a:p>
            <a:pPr algn="ctr">
              <a:lnSpc>
                <a:spcPct val="110000"/>
              </a:lnSpc>
              <a:buNone/>
            </a:pPr>
            <a:r>
              <a:rPr lang="en-GB" sz="1200" b="0" dirty="0" smtClean="0"/>
              <a:t>Details on the benefits of the pension schemes can be found at </a:t>
            </a:r>
          </a:p>
          <a:p>
            <a:pPr algn="ctr">
              <a:lnSpc>
                <a:spcPct val="110000"/>
              </a:lnSpc>
              <a:buNone/>
            </a:pPr>
            <a:r>
              <a:rPr lang="en-GB" sz="1200" b="0" dirty="0" smtClean="0"/>
              <a:t>http://www.abdn.ac.uk/staffnet/working-here/pensions-208.php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200" dirty="0" smtClean="0"/>
              <a:t>OPTING 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b="0" dirty="0" smtClean="0"/>
              <a:t>You can opt out of automatic enrolment if you wish</a:t>
            </a:r>
          </a:p>
          <a:p>
            <a:r>
              <a:rPr lang="en-GB" b="0" dirty="0" smtClean="0"/>
              <a:t>USS members</a:t>
            </a:r>
          </a:p>
          <a:p>
            <a:pPr lvl="1"/>
            <a:r>
              <a:rPr lang="en-GB" dirty="0" smtClean="0"/>
              <a:t>Download an opt-out form at </a:t>
            </a:r>
            <a:r>
              <a:rPr lang="en-GB" dirty="0" smtClean="0">
                <a:hlinkClick r:id="rId2"/>
              </a:rPr>
              <a:t>http://www.uss.co.uk/SchemeGuide/Auto-enrolment/Pages/Default.aspx</a:t>
            </a:r>
            <a:r>
              <a:rPr lang="en-GB" dirty="0" smtClean="0"/>
              <a:t> or call 0151 227 4711</a:t>
            </a:r>
          </a:p>
          <a:p>
            <a:r>
              <a:rPr lang="en-GB" b="0" dirty="0" smtClean="0"/>
              <a:t>USALAS members</a:t>
            </a:r>
          </a:p>
          <a:p>
            <a:pPr lvl="1"/>
            <a:r>
              <a:rPr lang="en-GB" dirty="0" smtClean="0"/>
              <a:t>Download an opt-out form at </a:t>
            </a:r>
            <a:r>
              <a:rPr lang="en-GB" dirty="0" smtClean="0">
                <a:hlinkClick r:id="rId3"/>
              </a:rPr>
              <a:t>http://www.abdn.ac.uk/staffnet/working-here/pensions-208.php</a:t>
            </a:r>
            <a:r>
              <a:rPr lang="en-GB" dirty="0" smtClean="0"/>
              <a:t> or contact </a:t>
            </a:r>
            <a:r>
              <a:rPr lang="en-GB" dirty="0" smtClean="0">
                <a:hlinkClick r:id="rId4"/>
              </a:rPr>
              <a:t>university.opt-out@equiniti.com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Return forms on or after 1 May 2013 to the Pensions Office, University Office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200" dirty="0" smtClean="0"/>
              <a:t>OPTING 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0" dirty="0" smtClean="0"/>
              <a:t>If you do not want any deductions made:</a:t>
            </a:r>
          </a:p>
          <a:p>
            <a:r>
              <a:rPr lang="en-GB" b="0" dirty="0" smtClean="0"/>
              <a:t>Return your opt-out form </a:t>
            </a:r>
            <a:r>
              <a:rPr lang="en-GB" u="sng" dirty="0" smtClean="0"/>
              <a:t>BEFORE 15 MAY 2013</a:t>
            </a:r>
          </a:p>
          <a:p>
            <a:endParaRPr lang="en-GB" u="sng" dirty="0" smtClean="0"/>
          </a:p>
          <a:p>
            <a:r>
              <a:rPr lang="en-GB" b="0" dirty="0" smtClean="0"/>
              <a:t>If you opt-out after this date pension contributions </a:t>
            </a:r>
            <a:r>
              <a:rPr lang="en-GB" u="sng" dirty="0" smtClean="0"/>
              <a:t>will be taken </a:t>
            </a:r>
            <a:r>
              <a:rPr lang="en-GB" b="0" dirty="0" smtClean="0"/>
              <a:t>but will be refunded the following month.</a:t>
            </a:r>
          </a:p>
          <a:p>
            <a:pPr>
              <a:buNone/>
            </a:pPr>
            <a:endParaRPr lang="en-GB" b="0" dirty="0" smtClean="0"/>
          </a:p>
          <a:p>
            <a:pPr>
              <a:buNone/>
            </a:pPr>
            <a:r>
              <a:rPr lang="en-GB" b="0" dirty="0" smtClean="0"/>
              <a:t>	If you opt-out </a:t>
            </a:r>
            <a:r>
              <a:rPr lang="en-GB" dirty="0" smtClean="0"/>
              <a:t>more than 3 months</a:t>
            </a:r>
            <a:r>
              <a:rPr lang="en-GB" b="0" dirty="0" smtClean="0"/>
              <a:t> after being enrolled </a:t>
            </a:r>
            <a:r>
              <a:rPr lang="en-GB" dirty="0" smtClean="0"/>
              <a:t>we cannot guarantee refunds of contributions paid.</a:t>
            </a:r>
            <a:endParaRPr lang="en-GB" b="0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</TotalTime>
  <Words>423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AUTOMATIC ENROLMENT</vt:lpstr>
      <vt:lpstr> WHAT IS AUTOMATIC ENROLMENT?</vt:lpstr>
      <vt:lpstr> WHAT IS AUTOMATIC ENROLMENT?</vt:lpstr>
      <vt:lpstr> WHO WILL BE ENROLLED AUTOMATICALLY?</vt:lpstr>
      <vt:lpstr> NEXT STEPS</vt:lpstr>
      <vt:lpstr> NEXT STEPS</vt:lpstr>
      <vt:lpstr> OPTING OUT</vt:lpstr>
      <vt:lpstr> OPTING OUT</vt:lpstr>
      <vt:lpstr>QUESTIONS</vt:lpstr>
      <vt:lpstr>Slide 10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ENROLMENT</dc:title>
  <dc:creator>adp182</dc:creator>
  <cp:keywords>University of Aberdeen, PowerPoint Template, Internal</cp:keywords>
  <dc:description>Created: November 2011
This version: November 2011</dc:description>
  <cp:lastModifiedBy>adp182</cp:lastModifiedBy>
  <cp:revision>1</cp:revision>
  <dcterms:created xsi:type="dcterms:W3CDTF">2013-04-23T13:45:34Z</dcterms:created>
  <dcterms:modified xsi:type="dcterms:W3CDTF">2013-04-23T13:48:45Z</dcterms:modified>
</cp:coreProperties>
</file>