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  <p:sldMasterId id="2147483839" r:id="rId5"/>
    <p:sldMasterId id="2147483835" r:id="rId6"/>
    <p:sldMasterId id="2147483783" r:id="rId7"/>
    <p:sldMasterId id="2147483832" r:id="rId8"/>
    <p:sldMasterId id="2147483679" r:id="rId9"/>
    <p:sldMasterId id="2147483681" r:id="rId10"/>
    <p:sldMasterId id="2147483685" r:id="rId11"/>
    <p:sldMasterId id="2147483687" r:id="rId12"/>
    <p:sldMasterId id="2147483689" r:id="rId13"/>
    <p:sldMasterId id="2147483793" r:id="rId14"/>
    <p:sldMasterId id="2147483795" r:id="rId15"/>
    <p:sldMasterId id="2147483797" r:id="rId16"/>
    <p:sldMasterId id="2147483799" r:id="rId17"/>
    <p:sldMasterId id="2147483801" r:id="rId18"/>
    <p:sldMasterId id="2147483803" r:id="rId19"/>
    <p:sldMasterId id="2147483805" r:id="rId20"/>
    <p:sldMasterId id="2147483828" r:id="rId21"/>
    <p:sldMasterId id="2147483807" r:id="rId22"/>
    <p:sldMasterId id="2147483830" r:id="rId23"/>
    <p:sldMasterId id="2147483815" r:id="rId24"/>
  </p:sldMasterIdLst>
  <p:notesMasterIdLst>
    <p:notesMasterId r:id="rId48"/>
  </p:notesMasterIdLst>
  <p:handoutMasterIdLst>
    <p:handoutMasterId r:id="rId49"/>
  </p:handoutMasterIdLst>
  <p:sldIdLst>
    <p:sldId id="268" r:id="rId25"/>
    <p:sldId id="256" r:id="rId26"/>
    <p:sldId id="273" r:id="rId27"/>
    <p:sldId id="281" r:id="rId28"/>
    <p:sldId id="258" r:id="rId29"/>
    <p:sldId id="260" r:id="rId30"/>
    <p:sldId id="282" r:id="rId31"/>
    <p:sldId id="283" r:id="rId32"/>
    <p:sldId id="284" r:id="rId33"/>
    <p:sldId id="285" r:id="rId34"/>
    <p:sldId id="286" r:id="rId35"/>
    <p:sldId id="269" r:id="rId36"/>
    <p:sldId id="287" r:id="rId37"/>
    <p:sldId id="288" r:id="rId38"/>
    <p:sldId id="276" r:id="rId39"/>
    <p:sldId id="259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8B4"/>
    <a:srgbClr val="2A295C"/>
    <a:srgbClr val="D3D0C9"/>
    <a:srgbClr val="F05500"/>
    <a:srgbClr val="A81915"/>
    <a:srgbClr val="FFC800"/>
    <a:srgbClr val="676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1" autoAdjust="0"/>
    <p:restoredTop sz="92441" autoAdjust="0"/>
  </p:normalViewPr>
  <p:slideViewPr>
    <p:cSldViewPr snapToGrid="0" showGuides="1">
      <p:cViewPr varScale="1">
        <p:scale>
          <a:sx n="84" d="100"/>
          <a:sy n="84" d="100"/>
        </p:scale>
        <p:origin x="504" y="9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34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0" d="100"/>
          <a:sy n="40" d="100"/>
        </p:scale>
        <p:origin x="229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ABB6-CC49-4F6B-99AC-48D48AF2DA36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40D5-0609-4E71-843B-7E9CF8012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7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8A6EA-E1E4-A841-B75E-111563704ED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1D3EB-CACB-F142-ACE9-DD36B562A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 b="20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1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4755" y="-238417"/>
            <a:ext cx="2152650" cy="1038225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069" y="230645"/>
            <a:ext cx="164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595997" y="2650232"/>
            <a:ext cx="6129337" cy="306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5998" y="1942535"/>
            <a:ext cx="8780232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95997" y="1417343"/>
            <a:ext cx="8780232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539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711" y="791941"/>
            <a:ext cx="5021032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6649" y="0"/>
            <a:ext cx="6115351" cy="685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13711" y="1306518"/>
            <a:ext cx="5021032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813710" y="2247398"/>
            <a:ext cx="5021033" cy="105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813710" y="3307601"/>
            <a:ext cx="5021033" cy="163087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6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90354" y="791941"/>
            <a:ext cx="5098447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5136" y="0"/>
            <a:ext cx="6115351" cy="685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6890355" y="1306518"/>
            <a:ext cx="5098446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8032149" y="3888608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rgbClr val="2A295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665937" y="2999729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3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9531958" y="5301753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rgbClr val="2A295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0165746" y="4412874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6699104" y="5301753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rgbClr val="2A295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332891" y="4412874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55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1544719" y="2635666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1544719" y="3219144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1544719" y="4386100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1544719" y="4973388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98315" y="3219144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398315" y="3810242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398315" y="4393720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398315" y="4981008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398315" y="2629857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1544719" y="5555042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98315" y="5562662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713" y="781308"/>
            <a:ext cx="5045226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6649" y="0"/>
            <a:ext cx="6115351" cy="685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13713" y="1306518"/>
            <a:ext cx="5045226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2">
            <a:extLst/>
          </p:cNvPr>
          <p:cNvSpPr txBox="1">
            <a:spLocks/>
          </p:cNvSpPr>
          <p:nvPr userDrawn="1"/>
        </p:nvSpPr>
        <p:spPr>
          <a:xfrm>
            <a:off x="832737" y="2533944"/>
            <a:ext cx="654243" cy="557163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01</a:t>
            </a:r>
          </a:p>
        </p:txBody>
      </p:sp>
      <p:sp>
        <p:nvSpPr>
          <p:cNvPr id="14" name="Text Placeholder 2">
            <a:extLst/>
          </p:cNvPr>
          <p:cNvSpPr txBox="1">
            <a:spLocks/>
          </p:cNvSpPr>
          <p:nvPr userDrawn="1"/>
        </p:nvSpPr>
        <p:spPr>
          <a:xfrm>
            <a:off x="832737" y="3124901"/>
            <a:ext cx="825532" cy="557163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02	</a:t>
            </a:r>
          </a:p>
        </p:txBody>
      </p:sp>
      <p:sp>
        <p:nvSpPr>
          <p:cNvPr id="15" name="Text Placeholder 2">
            <a:extLst/>
          </p:cNvPr>
          <p:cNvSpPr txBox="1">
            <a:spLocks/>
          </p:cNvSpPr>
          <p:nvPr userDrawn="1"/>
        </p:nvSpPr>
        <p:spPr>
          <a:xfrm>
            <a:off x="832737" y="3715858"/>
            <a:ext cx="825532" cy="557163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03	</a:t>
            </a:r>
          </a:p>
        </p:txBody>
      </p:sp>
      <p:sp>
        <p:nvSpPr>
          <p:cNvPr id="16" name="Text Placeholder 2">
            <a:extLst/>
          </p:cNvPr>
          <p:cNvSpPr txBox="1">
            <a:spLocks/>
          </p:cNvSpPr>
          <p:nvPr userDrawn="1"/>
        </p:nvSpPr>
        <p:spPr>
          <a:xfrm>
            <a:off x="832737" y="4306815"/>
            <a:ext cx="825532" cy="557163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04	</a:t>
            </a:r>
          </a:p>
        </p:txBody>
      </p:sp>
      <p:sp>
        <p:nvSpPr>
          <p:cNvPr id="17" name="Text Placeholder 2">
            <a:extLst/>
          </p:cNvPr>
          <p:cNvSpPr txBox="1">
            <a:spLocks/>
          </p:cNvSpPr>
          <p:nvPr userDrawn="1"/>
        </p:nvSpPr>
        <p:spPr>
          <a:xfrm>
            <a:off x="832737" y="4897772"/>
            <a:ext cx="825532" cy="557163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05	</a:t>
            </a:r>
          </a:p>
        </p:txBody>
      </p:sp>
      <p:sp>
        <p:nvSpPr>
          <p:cNvPr id="39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1544719" y="3802622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/>
          </p:cNvPr>
          <p:cNvSpPr txBox="1">
            <a:spLocks/>
          </p:cNvSpPr>
          <p:nvPr userDrawn="1"/>
        </p:nvSpPr>
        <p:spPr>
          <a:xfrm>
            <a:off x="832737" y="5479426"/>
            <a:ext cx="825532" cy="557163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06	</a:t>
            </a:r>
          </a:p>
        </p:txBody>
      </p:sp>
    </p:spTree>
    <p:extLst>
      <p:ext uri="{BB962C8B-B14F-4D97-AF65-F5344CB8AC3E}">
        <p14:creationId xmlns:p14="http://schemas.microsoft.com/office/powerpoint/2010/main" val="107330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4115" y="3535990"/>
            <a:ext cx="3849726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2192000" cy="29054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204114" y="4050567"/>
            <a:ext cx="3849727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4955578" y="3616446"/>
            <a:ext cx="28800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4910772" y="3610637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2">
            <a:extLst/>
          </p:cNvPr>
          <p:cNvSpPr txBox="1">
            <a:spLocks/>
          </p:cNvSpPr>
          <p:nvPr userDrawn="1"/>
        </p:nvSpPr>
        <p:spPr>
          <a:xfrm>
            <a:off x="4446792" y="3529238"/>
            <a:ext cx="654243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01</a:t>
            </a:r>
          </a:p>
        </p:txBody>
      </p:sp>
      <p:sp>
        <p:nvSpPr>
          <p:cNvPr id="49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8809119" y="3609192"/>
            <a:ext cx="28800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8764313" y="3603383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>
            <a:extLst/>
          </p:cNvPr>
          <p:cNvSpPr txBox="1">
            <a:spLocks/>
          </p:cNvSpPr>
          <p:nvPr userDrawn="1"/>
        </p:nvSpPr>
        <p:spPr>
          <a:xfrm>
            <a:off x="8300333" y="3521984"/>
            <a:ext cx="654243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02</a:t>
            </a:r>
          </a:p>
        </p:txBody>
      </p:sp>
      <p:sp>
        <p:nvSpPr>
          <p:cNvPr id="52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4955578" y="5195938"/>
            <a:ext cx="28800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4910772" y="5190129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">
            <a:extLst/>
          </p:cNvPr>
          <p:cNvSpPr txBox="1">
            <a:spLocks/>
          </p:cNvSpPr>
          <p:nvPr userDrawn="1"/>
        </p:nvSpPr>
        <p:spPr>
          <a:xfrm>
            <a:off x="4446792" y="5108730"/>
            <a:ext cx="654243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03</a:t>
            </a:r>
          </a:p>
        </p:txBody>
      </p:sp>
      <p:sp>
        <p:nvSpPr>
          <p:cNvPr id="55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8809119" y="5188684"/>
            <a:ext cx="28800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8764313" y="5182875"/>
            <a:ext cx="0" cy="288000"/>
          </a:xfrm>
          <a:prstGeom prst="line">
            <a:avLst/>
          </a:prstGeom>
          <a:ln w="12700">
            <a:solidFill>
              <a:srgbClr val="535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">
            <a:extLst/>
          </p:cNvPr>
          <p:cNvSpPr txBox="1">
            <a:spLocks/>
          </p:cNvSpPr>
          <p:nvPr userDrawn="1"/>
        </p:nvSpPr>
        <p:spPr>
          <a:xfrm>
            <a:off x="8300333" y="5101476"/>
            <a:ext cx="654243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8B4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51427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2192000" cy="29054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4679346" y="4280233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12"/>
          </p:nvPr>
        </p:nvSpPr>
        <p:spPr>
          <a:xfrm>
            <a:off x="4949346" y="3324847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6512627" y="4280233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8335708" y="4280233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17"/>
          </p:nvPr>
        </p:nvSpPr>
        <p:spPr>
          <a:xfrm>
            <a:off x="10168989" y="4280233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4"/>
          <p:cNvSpPr>
            <a:spLocks noGrp="1" noChangeAspect="1"/>
          </p:cNvSpPr>
          <p:nvPr>
            <p:ph type="pic" sz="quarter" idx="18"/>
          </p:nvPr>
        </p:nvSpPr>
        <p:spPr>
          <a:xfrm>
            <a:off x="6782627" y="3324847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8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8605708" y="3324847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9" name="Picture Placeholder 4"/>
          <p:cNvSpPr>
            <a:spLocks noGrp="1" noChangeAspect="1"/>
          </p:cNvSpPr>
          <p:nvPr>
            <p:ph type="pic" sz="quarter" idx="20"/>
          </p:nvPr>
        </p:nvSpPr>
        <p:spPr>
          <a:xfrm>
            <a:off x="10438989" y="3324847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4115" y="3514724"/>
            <a:ext cx="3849726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204114" y="4029301"/>
            <a:ext cx="3849727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4587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394" y="466724"/>
            <a:ext cx="11130641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94394" y="970668"/>
            <a:ext cx="11130641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E0D80-D705-4681-82B4-F8F93E59DB03}"/>
              </a:ext>
            </a:extLst>
          </p:cNvPr>
          <p:cNvSpPr/>
          <p:nvPr userDrawn="1"/>
        </p:nvSpPr>
        <p:spPr>
          <a:xfrm>
            <a:off x="0" y="2169308"/>
            <a:ext cx="12192000" cy="3616037"/>
          </a:xfrm>
          <a:prstGeom prst="rect">
            <a:avLst/>
          </a:prstGeom>
          <a:solidFill>
            <a:srgbClr val="2A2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  <a:noFill/>
            </a:endParaRPr>
          </a:p>
        </p:txBody>
      </p:sp>
      <p:sp>
        <p:nvSpPr>
          <p:cNvPr id="1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566964" y="4269802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4"/>
          <p:cNvSpPr>
            <a:spLocks noGrp="1" noChangeAspect="1"/>
          </p:cNvSpPr>
          <p:nvPr>
            <p:ph type="pic" sz="quarter" idx="12"/>
          </p:nvPr>
        </p:nvSpPr>
        <p:spPr>
          <a:xfrm>
            <a:off x="836964" y="3314416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0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2971481" y="4269802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3241481" y="3314416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8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5376000" y="4269802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5646000" y="3314416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2" name="Text Placeholder 35"/>
          <p:cNvSpPr>
            <a:spLocks noGrp="1"/>
          </p:cNvSpPr>
          <p:nvPr>
            <p:ph type="body" sz="quarter" idx="19"/>
          </p:nvPr>
        </p:nvSpPr>
        <p:spPr>
          <a:xfrm>
            <a:off x="7780517" y="4269802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Picture Placeholder 4"/>
          <p:cNvSpPr>
            <a:spLocks noGrp="1" noChangeAspect="1"/>
          </p:cNvSpPr>
          <p:nvPr>
            <p:ph type="pic" sz="quarter" idx="20"/>
          </p:nvPr>
        </p:nvSpPr>
        <p:spPr>
          <a:xfrm>
            <a:off x="8050517" y="3314416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4" name="Text Placeholder 35"/>
          <p:cNvSpPr>
            <a:spLocks noGrp="1"/>
          </p:cNvSpPr>
          <p:nvPr>
            <p:ph type="body" sz="quarter" idx="21"/>
          </p:nvPr>
        </p:nvSpPr>
        <p:spPr>
          <a:xfrm>
            <a:off x="10185036" y="4269802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22"/>
          </p:nvPr>
        </p:nvSpPr>
        <p:spPr>
          <a:xfrm>
            <a:off x="10455036" y="3314416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90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55200" y="1528"/>
            <a:ext cx="2336800" cy="68564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998" y="791941"/>
            <a:ext cx="8780232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595998" y="1306518"/>
            <a:ext cx="8780232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595997" y="2084123"/>
            <a:ext cx="8780233" cy="105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595997" y="3144326"/>
            <a:ext cx="8780233" cy="163087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81915"/>
              </a:buClr>
              <a:buFont typeface="Arial" panose="020B0604020202020204" pitchFamily="34" charset="0"/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66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6342" y="802574"/>
            <a:ext cx="8780232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2976342" y="1306518"/>
            <a:ext cx="8780232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2764399" y="5095491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rgbClr val="2A295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4"/>
          <p:cNvSpPr>
            <a:spLocks noGrp="1" noChangeAspect="1"/>
          </p:cNvSpPr>
          <p:nvPr>
            <p:ph type="pic" sz="quarter" idx="12"/>
          </p:nvPr>
        </p:nvSpPr>
        <p:spPr>
          <a:xfrm>
            <a:off x="3034399" y="4140105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9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2976341" y="2084123"/>
            <a:ext cx="8780233" cy="105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5304483" y="5095491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rgbClr val="2A295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5574483" y="4140105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3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7844568" y="5095491"/>
            <a:ext cx="1440000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rgbClr val="2A295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8114568" y="4140105"/>
            <a:ext cx="900000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528"/>
            <a:ext cx="2336800" cy="68564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1269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395" y="3429660"/>
            <a:ext cx="3468005" cy="520246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94395" y="3933604"/>
            <a:ext cx="3468006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6554659" y="1994412"/>
            <a:ext cx="1832884" cy="597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9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6888480" y="1367848"/>
            <a:ext cx="1173479" cy="5656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8476830" y="2620976"/>
            <a:ext cx="1832884" cy="597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34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8810651" y="1994412"/>
            <a:ext cx="1173479" cy="5656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4611247" y="2605101"/>
            <a:ext cx="1832884" cy="597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8"/>
          </p:nvPr>
        </p:nvSpPr>
        <p:spPr>
          <a:xfrm>
            <a:off x="4945068" y="1978537"/>
            <a:ext cx="1173479" cy="5656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6551325" y="4840619"/>
            <a:ext cx="1832884" cy="597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20"/>
          </p:nvPr>
        </p:nvSpPr>
        <p:spPr>
          <a:xfrm>
            <a:off x="6885146" y="4214055"/>
            <a:ext cx="1173479" cy="5656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4"/>
          <p:cNvSpPr>
            <a:spLocks noGrp="1" noChangeAspect="1"/>
          </p:cNvSpPr>
          <p:nvPr>
            <p:ph type="pic" sz="quarter" idx="21"/>
          </p:nvPr>
        </p:nvSpPr>
        <p:spPr>
          <a:xfrm>
            <a:off x="8473496" y="4541942"/>
            <a:ext cx="1832884" cy="597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2" name="Text Placeholder 35"/>
          <p:cNvSpPr>
            <a:spLocks noGrp="1"/>
          </p:cNvSpPr>
          <p:nvPr>
            <p:ph type="body" sz="quarter" idx="22"/>
          </p:nvPr>
        </p:nvSpPr>
        <p:spPr>
          <a:xfrm>
            <a:off x="8807317" y="3915378"/>
            <a:ext cx="1173479" cy="5656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Picture Placeholder 4"/>
          <p:cNvSpPr>
            <a:spLocks noGrp="1" noChangeAspect="1"/>
          </p:cNvSpPr>
          <p:nvPr>
            <p:ph type="pic" sz="quarter" idx="23"/>
          </p:nvPr>
        </p:nvSpPr>
        <p:spPr>
          <a:xfrm>
            <a:off x="4607913" y="4526067"/>
            <a:ext cx="1832884" cy="597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4" name="Text Placeholder 35"/>
          <p:cNvSpPr>
            <a:spLocks noGrp="1"/>
          </p:cNvSpPr>
          <p:nvPr>
            <p:ph type="body" sz="quarter" idx="24"/>
          </p:nvPr>
        </p:nvSpPr>
        <p:spPr>
          <a:xfrm>
            <a:off x="4941734" y="3899503"/>
            <a:ext cx="1173479" cy="5656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25"/>
          </p:nvPr>
        </p:nvSpPr>
        <p:spPr>
          <a:xfrm>
            <a:off x="6540704" y="3430191"/>
            <a:ext cx="1832884" cy="597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6" name="Text Placeholder 35"/>
          <p:cNvSpPr>
            <a:spLocks noGrp="1"/>
          </p:cNvSpPr>
          <p:nvPr>
            <p:ph type="body" sz="quarter" idx="26"/>
          </p:nvPr>
        </p:nvSpPr>
        <p:spPr>
          <a:xfrm>
            <a:off x="6874525" y="2803627"/>
            <a:ext cx="1173479" cy="5656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22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528"/>
            <a:ext cx="12192000" cy="68564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394" y="5314496"/>
            <a:ext cx="10899319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20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2513" y="3414938"/>
            <a:ext cx="5881002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5392513" y="4120945"/>
            <a:ext cx="6100533" cy="4064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A81915"/>
              </a:buClr>
              <a:buFont typeface="Arial" panose="020B0604020202020204" pitchFamily="34" charset="0"/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820513" y="2418692"/>
            <a:ext cx="2887887" cy="2388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80044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528"/>
            <a:ext cx="12192000" cy="68564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595998" y="1953168"/>
            <a:ext cx="8780232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595997" y="2730773"/>
            <a:ext cx="8780233" cy="105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1" y="224056"/>
            <a:ext cx="1872226" cy="6174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5997" y="1427976"/>
            <a:ext cx="8780232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494394" y="2113152"/>
            <a:ext cx="10899319" cy="760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494394" y="3078350"/>
            <a:ext cx="10899319" cy="760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494393" y="4029034"/>
            <a:ext cx="10899319" cy="760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94393" y="1327564"/>
            <a:ext cx="10908000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D3D0C9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4393" y="802574"/>
            <a:ext cx="10908000" cy="520246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541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3955348" y="3078350"/>
            <a:ext cx="4215258" cy="760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3955347" y="4029034"/>
            <a:ext cx="4215258" cy="760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3955348" y="2113152"/>
            <a:ext cx="4215258" cy="760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3955349" y="1327564"/>
            <a:ext cx="4215258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rgbClr val="D3D0C9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955349" y="802574"/>
            <a:ext cx="4215258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3955348" y="2113152"/>
            <a:ext cx="4215258" cy="760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3955349" y="1327564"/>
            <a:ext cx="4215258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rgbClr val="D3D0C9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955349" y="802574"/>
            <a:ext cx="4215258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3621050" y="4026296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254838" y="3137417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6453905" y="5439441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087693" y="4550562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3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3621051" y="5439441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254838" y="4550562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5" name="Text Placeholder 35"/>
          <p:cNvSpPr>
            <a:spLocks noGrp="1"/>
          </p:cNvSpPr>
          <p:nvPr>
            <p:ph type="body" sz="quarter" idx="18"/>
          </p:nvPr>
        </p:nvSpPr>
        <p:spPr>
          <a:xfrm>
            <a:off x="6453905" y="4026296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087693" y="3137417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813711" y="791941"/>
            <a:ext cx="5021032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A295C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0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13711" y="1306518"/>
            <a:ext cx="5021032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29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 b="20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595997" y="2650232"/>
            <a:ext cx="6129337" cy="306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5998" y="1953168"/>
            <a:ext cx="8780232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5358B4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95997" y="1427976"/>
            <a:ext cx="8780232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5468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96861" y="2730623"/>
            <a:ext cx="7045108" cy="678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INSERT PRESENTATION TITLE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96860" y="3331237"/>
            <a:ext cx="3455377" cy="372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INSERT CLIENT NAME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96861" y="3999360"/>
            <a:ext cx="3455377" cy="372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50551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83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1544719" y="2635666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1544719" y="3219144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1544719" y="4386100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1544719" y="4973388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98315" y="3219144"/>
            <a:ext cx="0" cy="288000"/>
          </a:xfrm>
          <a:prstGeom prst="line">
            <a:avLst/>
          </a:prstGeom>
          <a:ln w="12700">
            <a:solidFill>
              <a:srgbClr val="D3D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398315" y="3810242"/>
            <a:ext cx="0" cy="288000"/>
          </a:xfrm>
          <a:prstGeom prst="line">
            <a:avLst/>
          </a:prstGeom>
          <a:ln w="12700">
            <a:solidFill>
              <a:srgbClr val="D3D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398315" y="4393720"/>
            <a:ext cx="0" cy="288000"/>
          </a:xfrm>
          <a:prstGeom prst="line">
            <a:avLst/>
          </a:prstGeom>
          <a:ln w="12700">
            <a:solidFill>
              <a:srgbClr val="D3D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398315" y="4981008"/>
            <a:ext cx="0" cy="288000"/>
          </a:xfrm>
          <a:prstGeom prst="line">
            <a:avLst/>
          </a:prstGeom>
          <a:ln w="12700">
            <a:solidFill>
              <a:srgbClr val="D3D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398315" y="2629857"/>
            <a:ext cx="0" cy="288000"/>
          </a:xfrm>
          <a:prstGeom prst="line">
            <a:avLst/>
          </a:prstGeom>
          <a:ln w="12700">
            <a:solidFill>
              <a:srgbClr val="D3D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1544719" y="5555042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98315" y="5562662"/>
            <a:ext cx="0" cy="288000"/>
          </a:xfrm>
          <a:prstGeom prst="line">
            <a:avLst/>
          </a:prstGeom>
          <a:ln w="12700">
            <a:solidFill>
              <a:srgbClr val="D3D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713" y="802574"/>
            <a:ext cx="5045226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6649" y="0"/>
            <a:ext cx="6115351" cy="685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13713" y="1306518"/>
            <a:ext cx="5045226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D3D0C9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2">
            <a:extLst/>
          </p:cNvPr>
          <p:cNvSpPr txBox="1">
            <a:spLocks/>
          </p:cNvSpPr>
          <p:nvPr userDrawn="1"/>
        </p:nvSpPr>
        <p:spPr>
          <a:xfrm>
            <a:off x="832737" y="2533944"/>
            <a:ext cx="654243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D0C9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01</a:t>
            </a:r>
          </a:p>
        </p:txBody>
      </p:sp>
      <p:sp>
        <p:nvSpPr>
          <p:cNvPr id="14" name="Text Placeholder 2">
            <a:extLst/>
          </p:cNvPr>
          <p:cNvSpPr txBox="1">
            <a:spLocks/>
          </p:cNvSpPr>
          <p:nvPr userDrawn="1"/>
        </p:nvSpPr>
        <p:spPr>
          <a:xfrm>
            <a:off x="832737" y="3124901"/>
            <a:ext cx="825532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D0C9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02	</a:t>
            </a:r>
          </a:p>
        </p:txBody>
      </p:sp>
      <p:sp>
        <p:nvSpPr>
          <p:cNvPr id="15" name="Text Placeholder 2">
            <a:extLst/>
          </p:cNvPr>
          <p:cNvSpPr txBox="1">
            <a:spLocks/>
          </p:cNvSpPr>
          <p:nvPr userDrawn="1"/>
        </p:nvSpPr>
        <p:spPr>
          <a:xfrm>
            <a:off x="832737" y="3715858"/>
            <a:ext cx="825532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D0C9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03	</a:t>
            </a:r>
          </a:p>
        </p:txBody>
      </p:sp>
      <p:sp>
        <p:nvSpPr>
          <p:cNvPr id="16" name="Text Placeholder 2">
            <a:extLst/>
          </p:cNvPr>
          <p:cNvSpPr txBox="1">
            <a:spLocks/>
          </p:cNvSpPr>
          <p:nvPr userDrawn="1"/>
        </p:nvSpPr>
        <p:spPr>
          <a:xfrm>
            <a:off x="832737" y="4306815"/>
            <a:ext cx="825532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D0C9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04	</a:t>
            </a:r>
          </a:p>
        </p:txBody>
      </p:sp>
      <p:sp>
        <p:nvSpPr>
          <p:cNvPr id="17" name="Text Placeholder 2">
            <a:extLst/>
          </p:cNvPr>
          <p:cNvSpPr txBox="1">
            <a:spLocks/>
          </p:cNvSpPr>
          <p:nvPr userDrawn="1"/>
        </p:nvSpPr>
        <p:spPr>
          <a:xfrm>
            <a:off x="832737" y="4897772"/>
            <a:ext cx="825532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D0C9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05	</a:t>
            </a:r>
          </a:p>
        </p:txBody>
      </p:sp>
      <p:sp>
        <p:nvSpPr>
          <p:cNvPr id="39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1544719" y="3802622"/>
            <a:ext cx="431421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/>
          </p:cNvPr>
          <p:cNvSpPr txBox="1">
            <a:spLocks/>
          </p:cNvSpPr>
          <p:nvPr userDrawn="1"/>
        </p:nvSpPr>
        <p:spPr>
          <a:xfrm>
            <a:off x="832737" y="5479426"/>
            <a:ext cx="825532" cy="5571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Franchise" panose="02000506000000020003" pitchFamily="2" charset="0"/>
                <a:ea typeface="Franchise" panose="02000506000000020003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D0C9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rPr>
              <a:t>06	</a:t>
            </a:r>
          </a:p>
        </p:txBody>
      </p:sp>
    </p:spTree>
    <p:extLst>
      <p:ext uri="{BB962C8B-B14F-4D97-AF65-F5344CB8AC3E}">
        <p14:creationId xmlns:p14="http://schemas.microsoft.com/office/powerpoint/2010/main" val="350053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711" y="887638"/>
            <a:ext cx="5050060" cy="52024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6649" y="0"/>
            <a:ext cx="6115351" cy="685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13711" y="1306518"/>
            <a:ext cx="5050060" cy="5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D3D0C9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813710" y="2635666"/>
            <a:ext cx="5050061" cy="105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2"/>
          </p:nvPr>
        </p:nvSpPr>
        <p:spPr>
          <a:xfrm>
            <a:off x="813710" y="3695869"/>
            <a:ext cx="5050061" cy="163087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73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90354" y="791941"/>
            <a:ext cx="5112961" cy="52024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5136" y="0"/>
            <a:ext cx="6115351" cy="685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6890355" y="1306518"/>
            <a:ext cx="5112960" cy="522000"/>
          </a:xfrm>
          <a:prstGeom prst="rect">
            <a:avLst/>
          </a:prstGeom>
          <a:ln>
            <a:solidFill>
              <a:srgbClr val="D3D0C9"/>
            </a:solidFill>
          </a:ln>
        </p:spPr>
        <p:txBody>
          <a:bodyPr/>
          <a:lstStyle>
            <a:lvl1pPr marL="0" indent="0">
              <a:buNone/>
              <a:defRPr sz="4000">
                <a:solidFill>
                  <a:srgbClr val="D3D0C9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3600">
                <a:solidFill>
                  <a:srgbClr val="FFC800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8032149" y="3888608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665937" y="2999729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0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9531958" y="5301753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165746" y="4412874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3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6699104" y="5301753"/>
            <a:ext cx="2011737" cy="52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332891" y="4412874"/>
            <a:ext cx="702000" cy="701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7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567" y="2477376"/>
            <a:ext cx="5094433" cy="1086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c 5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069" y="230645"/>
            <a:ext cx="1649998" cy="71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6" r="48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967" y="2629776"/>
            <a:ext cx="5094433" cy="1086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469" y="383045"/>
            <a:ext cx="1649998" cy="7199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064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64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0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50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70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24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8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97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3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4660900" y="1712108"/>
            <a:ext cx="7531100" cy="3616037"/>
          </a:xfrm>
          <a:prstGeom prst="rect">
            <a:avLst/>
          </a:prstGeom>
          <a:solidFill>
            <a:srgbClr val="2A2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  <a:noFill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708645"/>
            <a:ext cx="4660900" cy="361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6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>
            <a:gsLst>
              <a:gs pos="0">
                <a:srgbClr val="2A295C"/>
              </a:gs>
              <a:gs pos="100000">
                <a:srgbClr val="5358B4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559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6" r="48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19" y="-127000"/>
            <a:ext cx="12424019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1" cy="6858000"/>
          </a:xfrm>
          <a:prstGeom prst="rect">
            <a:avLst/>
          </a:prstGeom>
          <a:gradFill>
            <a:gsLst>
              <a:gs pos="0">
                <a:srgbClr val="2A295C"/>
              </a:gs>
              <a:gs pos="100000">
                <a:srgbClr val="5358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386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9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6096000" cy="685799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6096001" cy="6858000"/>
          </a:xfrm>
          <a:prstGeom prst="rect">
            <a:avLst/>
          </a:prstGeom>
          <a:gradFill>
            <a:gsLst>
              <a:gs pos="0">
                <a:srgbClr val="2A295C"/>
              </a:gs>
              <a:gs pos="100000">
                <a:srgbClr val="5358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1303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gradFill>
            <a:gsLst>
              <a:gs pos="0">
                <a:srgbClr val="2A295C"/>
              </a:gs>
              <a:gs pos="100000">
                <a:srgbClr val="5358B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1130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46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2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odexo.carefirstzest.co.uk/" TargetMode="Externa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EMPLOYEE ASSISTANCE PROGRAMME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9549765" y="5925728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</a:t>
            </a:r>
            <a:br>
              <a:rPr lang="en-GB" dirty="0"/>
            </a:br>
            <a:r>
              <a:rPr lang="en-GB" dirty="0"/>
              <a:t>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3710" y="2378036"/>
            <a:ext cx="8692240" cy="1050964"/>
          </a:xfrm>
        </p:spPr>
        <p:txBody>
          <a:bodyPr/>
          <a:lstStyle/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Workplace changes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Departmental changes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Team support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Boosting workplace performance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Tips and ideas on wellbeing within the workplace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Someone has asked you for support or guidance, and you might need to seek help and guidance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You feel you have identified someone who might benefit from counselling or emotional support, and are unsure of what to do next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Referring someone to Carefirst appropriately.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7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36298" y="2113152"/>
            <a:ext cx="4979102" cy="760677"/>
          </a:xfrm>
        </p:spPr>
        <p:txBody>
          <a:bodyPr/>
          <a:lstStyle/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GB" sz="2400" dirty="0">
                <a:cs typeface="Helvetica" charset="0"/>
                <a:sym typeface="Helvetica" charset="0"/>
              </a:rPr>
              <a:t>CAREFIRST LIFESTYLE </a:t>
            </a:r>
            <a:r>
              <a:rPr lang="en-GB" sz="2400" dirty="0" smtClean="0">
                <a:cs typeface="Helvetica" charset="0"/>
                <a:sym typeface="Helvetica" charset="0"/>
              </a:rPr>
              <a:t>WEBSITE</a:t>
            </a:r>
            <a:endParaRPr lang="en-GB" sz="2400" dirty="0">
              <a:latin typeface="+mn-lt"/>
              <a:cs typeface="Helvetica" charset="0"/>
              <a:sym typeface="Helvetica" charset="0"/>
            </a:endParaRPr>
          </a:p>
          <a:p>
            <a:pPr marL="12700" marR="5080">
              <a:spcBef>
                <a:spcPts val="100"/>
              </a:spcBef>
            </a:pPr>
            <a:r>
              <a:rPr lang="en-GB" dirty="0">
                <a:latin typeface="+mj-lt"/>
                <a:cs typeface="Helvetica" charset="0"/>
                <a:sym typeface="Helvetica" charset="0"/>
              </a:rPr>
              <a:t>Available via: </a:t>
            </a:r>
          </a:p>
          <a:p>
            <a:pPr marL="12700" marR="5080">
              <a:spcBef>
                <a:spcPts val="100"/>
              </a:spcBef>
              <a:spcAft>
                <a:spcPts val="1200"/>
              </a:spcAft>
            </a:pPr>
            <a:r>
              <a:rPr lang="en-GB" sz="2400" dirty="0" smtClean="0">
                <a:latin typeface="+mj-lt"/>
                <a:cs typeface="Helvetica" charset="0"/>
                <a:sym typeface="Helvetica" charset="0"/>
              </a:rPr>
              <a:t>www.uoarewards.co.uk</a:t>
            </a:r>
            <a:endParaRPr lang="en-GB" spc="-10" dirty="0">
              <a:cs typeface="Helvetica" charset="0"/>
              <a:sym typeface="Helvetica" charset="0"/>
            </a:endParaRPr>
          </a:p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GB" spc="-10" dirty="0">
                <a:cs typeface="Helvetica" charset="0"/>
                <a:sym typeface="Helvetica" charset="0"/>
              </a:rPr>
              <a:t>Confidential access to a hub of resources and information</a:t>
            </a:r>
          </a:p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GB" spc="-10" dirty="0">
                <a:cs typeface="Helvetica" charset="0"/>
                <a:sym typeface="Helvetica" charset="0"/>
              </a:rPr>
              <a:t>The joys of management</a:t>
            </a:r>
          </a:p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GB" spc="-10" dirty="0">
                <a:cs typeface="Helvetica" charset="0"/>
                <a:sym typeface="Helvetica" charset="0"/>
              </a:rPr>
              <a:t>Webinars and videos</a:t>
            </a:r>
          </a:p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GB" spc="-10" dirty="0">
                <a:cs typeface="Helvetica" charset="0"/>
                <a:sym typeface="Helvetica" charset="0"/>
              </a:rPr>
              <a:t>Mental health awareness in the workplace</a:t>
            </a:r>
          </a:p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GB" spc="-10" dirty="0">
                <a:cs typeface="Helvetica" charset="0"/>
                <a:sym typeface="Helvetica" charset="0"/>
              </a:rPr>
              <a:t>Articles and information on a variety of different topics</a:t>
            </a:r>
          </a:p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GB" spc="-10" dirty="0">
                <a:cs typeface="Helvetica" charset="0"/>
                <a:sym typeface="Helvetica" charset="0"/>
              </a:rPr>
              <a:t>Online counselling facility available 8am – Midnight every day</a:t>
            </a: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</a:t>
            </a:r>
            <a:br>
              <a:rPr lang="en-US" dirty="0"/>
            </a:br>
            <a:r>
              <a:rPr lang="en-US" dirty="0"/>
              <a:t>SERVICES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6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FIRST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LIFESTYLE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B6C909-AB18-4483-9704-4946EDDAE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2" t="11370" r="17188" b="13871"/>
          <a:stretch/>
        </p:blipFill>
        <p:spPr>
          <a:xfrm>
            <a:off x="4766536" y="1314450"/>
            <a:ext cx="542521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FIRST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LIFESTYLE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8A6C1-8579-4E1B-8682-8BED5BDB0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18040" r="13125" b="14705"/>
          <a:stretch/>
        </p:blipFill>
        <p:spPr>
          <a:xfrm>
            <a:off x="4933684" y="1333500"/>
            <a:ext cx="5100988" cy="3181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757E4-2CC1-4731-9569-0697A2A49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2" t="53125" r="17188" b="13870"/>
          <a:stretch/>
        </p:blipFill>
        <p:spPr>
          <a:xfrm>
            <a:off x="4933949" y="3724054"/>
            <a:ext cx="5162551" cy="18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1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FIRST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LIFESTYLE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8745FA-568C-4658-B802-7B184034C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4" t="11370" r="21563" b="13037"/>
          <a:stretch/>
        </p:blipFill>
        <p:spPr>
          <a:xfrm>
            <a:off x="5475684" y="1269365"/>
            <a:ext cx="4049315" cy="43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Online advice, information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LIFESTYLE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FIRST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FA77BE-A69E-4674-80D3-FBADC200B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8" t="20542" r="58133" b="43297"/>
          <a:stretch/>
        </p:blipFill>
        <p:spPr>
          <a:xfrm>
            <a:off x="4153713" y="2715674"/>
            <a:ext cx="1340985" cy="1544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273ED3-96BC-438C-B847-FA7E64CD8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09" t="12976" r="38542" b="50863"/>
          <a:stretch/>
        </p:blipFill>
        <p:spPr>
          <a:xfrm>
            <a:off x="6205178" y="2715674"/>
            <a:ext cx="1340985" cy="1544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8F5E1-6473-4CE2-A2AB-E97978225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73" t="52003" r="38878" b="11836"/>
          <a:stretch/>
        </p:blipFill>
        <p:spPr>
          <a:xfrm>
            <a:off x="4129787" y="4583988"/>
            <a:ext cx="1340985" cy="1544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DDB95D-2822-4B22-97C4-213B99660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41" t="21737" r="19510" b="42102"/>
          <a:stretch/>
        </p:blipFill>
        <p:spPr>
          <a:xfrm>
            <a:off x="6205177" y="4583988"/>
            <a:ext cx="1340986" cy="154490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</a:t>
            </a:r>
            <a:br>
              <a:rPr lang="en-GB" dirty="0"/>
            </a:br>
            <a:r>
              <a:rPr lang="en-GB" dirty="0"/>
              <a:t>CBT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57B1-2DD4-48F2-B9BC-F57AE1EDF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1" t="14208" r="18843" b="19035"/>
          <a:stretch/>
        </p:blipFill>
        <p:spPr>
          <a:xfrm>
            <a:off x="134093" y="518614"/>
            <a:ext cx="5876270" cy="5412732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D6A10F9-A8E4-49B4-BFAC-0A17E1112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6407" y="2113152"/>
            <a:ext cx="3198345" cy="760677"/>
          </a:xfrm>
        </p:spPr>
        <p:txBody>
          <a:bodyPr/>
          <a:lstStyle/>
          <a:p>
            <a:pPr marL="135255" algn="l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Cognitive Behavioural Therapy</a:t>
            </a:r>
          </a:p>
          <a:p>
            <a:pPr marL="135255" algn="l">
              <a:lnSpc>
                <a:spcPct val="100000"/>
              </a:lnSpc>
              <a:spcBef>
                <a:spcPts val="800"/>
              </a:spcBef>
            </a:pPr>
            <a:r>
              <a:rPr lang="en-GB" spc="-10" dirty="0" smtClean="0">
                <a:cs typeface="Calibri Light" panose="020F0302020204030204" pitchFamily="34" charset="0"/>
              </a:rPr>
              <a:t>Referred </a:t>
            </a:r>
            <a:r>
              <a:rPr lang="en-GB" spc="-10" dirty="0">
                <a:cs typeface="Calibri Light" panose="020F0302020204030204" pitchFamily="34" charset="0"/>
              </a:rPr>
              <a:t>via a telephone counsellor.</a:t>
            </a:r>
          </a:p>
          <a:p>
            <a:pPr marL="135255" algn="l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Clinical assessment on the phone to determine whether this therapy is the right one for you.</a:t>
            </a:r>
          </a:p>
          <a:p>
            <a:pPr marL="135255" algn="l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Seven session module of cognitive behavioural therapy online.</a:t>
            </a:r>
          </a:p>
          <a:p>
            <a:pPr marL="135255" algn="l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Can be completed in the individual’s own time</a:t>
            </a:r>
          </a:p>
          <a:p>
            <a:pPr marL="135255" algn="l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 algn="l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0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02948" y="2113152"/>
            <a:ext cx="4215258" cy="760677"/>
          </a:xfrm>
        </p:spPr>
        <p:txBody>
          <a:bodyPr/>
          <a:lstStyle/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Health and wellbeing tool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Tracks your physical and mental wellbeing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Available via your desktop as well as smart phone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Allows you to monitor your wellbeing on a day to day basis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Helps you keep on track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Helps you look at how to improve your overall wellbeing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b="1" spc="-10" dirty="0">
                <a:cs typeface="Calibri Light" panose="020F0302020204030204" pitchFamily="34" charset="0"/>
                <a:hlinkClick r:id="rId2"/>
              </a:rPr>
              <a:t>www.Sodexo.carefirstzest.co.uk</a:t>
            </a:r>
            <a:endParaRPr lang="en-GB" b="1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b="1" spc="-10" dirty="0">
                <a:cs typeface="Calibri Light" panose="020F0302020204030204" pitchFamily="34" charset="0"/>
              </a:rPr>
              <a:t>Organisation code – </a:t>
            </a:r>
            <a:r>
              <a:rPr lang="en-GB" b="1" spc="-10" dirty="0" smtClean="0">
                <a:cs typeface="Calibri Light" panose="020F0302020204030204" pitchFamily="34" charset="0"/>
              </a:rPr>
              <a:t>PMM1</a:t>
            </a:r>
            <a:endParaRPr lang="en-GB" b="1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FIRST</a:t>
            </a:r>
            <a:br>
              <a:rPr lang="en-US" dirty="0"/>
            </a:br>
            <a:r>
              <a:rPr lang="en-US" dirty="0"/>
              <a:t>ZEST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FIRST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ZEST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F09DE-86CB-45BD-A7EC-A10C8E77A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9" t="19635" r="41974" b="25602"/>
          <a:stretch/>
        </p:blipFill>
        <p:spPr>
          <a:xfrm>
            <a:off x="4555956" y="1299411"/>
            <a:ext cx="5823285" cy="43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2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FIRST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ZEST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16069-F841-4895-A039-B67D7C706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7" t="22209" r="55658" b="38474"/>
          <a:stretch/>
        </p:blipFill>
        <p:spPr>
          <a:xfrm>
            <a:off x="5178698" y="1331494"/>
            <a:ext cx="4783446" cy="42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Who are Care First?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can you use the service for?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Online Services - Lifestyle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Online Services -  Zest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Confidentiality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How to use Care First</a:t>
            </a: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605010" y="5971666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FIRST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ZEST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DAB9E-1979-4983-B354-95B27F539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4" t="7464" r="29211" b="21844"/>
          <a:stretch/>
        </p:blipFill>
        <p:spPr>
          <a:xfrm>
            <a:off x="4572001" y="1299412"/>
            <a:ext cx="5807242" cy="43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6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02948" y="2113152"/>
            <a:ext cx="4215258" cy="760677"/>
          </a:xfrm>
        </p:spPr>
        <p:txBody>
          <a:bodyPr/>
          <a:lstStyle/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ONLY BROKEN IN EXCEPTIONAL CIRCUMSTANCES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Threat to the life of another person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Child protection or vulnerable adult issues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Risk to the security of the customer organisation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02948" y="2113152"/>
            <a:ext cx="4215258" cy="760677"/>
          </a:xfrm>
        </p:spPr>
        <p:txBody>
          <a:bodyPr/>
          <a:lstStyle/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Professionally qualified with a minimum of Diploma level training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Accredited members of the British Association for Counselling and Psychotherapy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Checked by Disclosure and Barring Service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Extensive experience </a:t>
            </a:r>
            <a:r>
              <a:rPr lang="en-GB" spc="-10" dirty="0" err="1">
                <a:cs typeface="Calibri Light" panose="020F0302020204030204" pitchFamily="34" charset="0"/>
              </a:rPr>
              <a:t>e.g</a:t>
            </a:r>
            <a:r>
              <a:rPr lang="en-GB" spc="-10" dirty="0">
                <a:cs typeface="Calibri Light" panose="020F0302020204030204" pitchFamily="34" charset="0"/>
              </a:rPr>
              <a:t> NHS clinical Psychology, GP Practice, private psychotherapy practice and agencies such as Relate and Cruse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Personal qualities and organisational experience.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COUNSELLORS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02948" y="2113152"/>
            <a:ext cx="5325010" cy="760677"/>
          </a:xfrm>
        </p:spPr>
        <p:txBody>
          <a:bodyPr/>
          <a:lstStyle/>
          <a:p>
            <a:pPr marL="135255">
              <a:lnSpc>
                <a:spcPct val="100000"/>
              </a:lnSpc>
              <a:spcBef>
                <a:spcPts val="0"/>
              </a:spcBef>
            </a:pPr>
            <a:r>
              <a:rPr lang="en-GB" spc="-10" dirty="0">
                <a:cs typeface="Calibri Light" panose="020F0302020204030204" pitchFamily="34" charset="0"/>
              </a:rPr>
              <a:t>24 HOURS A DAY, EVERY DAY OF THE YEAR</a:t>
            </a: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r>
              <a:rPr lang="en-GB" spc="-10" dirty="0">
                <a:cs typeface="Calibri Light" panose="020F0302020204030204" pitchFamily="34" charset="0"/>
              </a:rPr>
              <a:t>Counselling and Information</a:t>
            </a: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r>
              <a:rPr lang="en-GB" spc="-10" dirty="0">
                <a:cs typeface="Calibri Light" panose="020F0302020204030204" pitchFamily="34" charset="0"/>
              </a:rPr>
              <a:t>0808 168 2143</a:t>
            </a: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r>
              <a:rPr lang="en-GB" spc="-10" dirty="0">
                <a:cs typeface="Calibri Light" panose="020F0302020204030204" pitchFamily="34" charset="0"/>
              </a:rPr>
              <a:t>Lifestyle – Online resources and support:</a:t>
            </a: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r>
              <a:rPr lang="en-GB" dirty="0" smtClean="0">
                <a:cs typeface="Helvetica" charset="0"/>
                <a:sym typeface="Helvetica" charset="0"/>
              </a:rPr>
              <a:t>www.uoarewards.co.uk</a:t>
            </a:r>
            <a:endParaRPr lang="en-GB" spc="-10" dirty="0">
              <a:cs typeface="Helvetica" charset="0"/>
              <a:sym typeface="Helvetica" charset="0"/>
            </a:endParaRP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r>
              <a:rPr lang="en-GB" spc="-10" dirty="0">
                <a:cs typeface="Calibri Light" panose="020F0302020204030204" pitchFamily="34" charset="0"/>
              </a:rPr>
              <a:t>Zest – interactive health and personal fitness portal:</a:t>
            </a: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r>
              <a:rPr lang="en-GB" spc="-10" dirty="0">
                <a:cs typeface="Calibri Light" panose="020F0302020204030204" pitchFamily="34" charset="0"/>
              </a:rPr>
              <a:t>www.Sodexo.carefirstzest.co.uk</a:t>
            </a: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r>
              <a:rPr lang="en-GB" spc="-10" dirty="0">
                <a:cs typeface="Calibri Light" panose="020F0302020204030204" pitchFamily="34" charset="0"/>
              </a:rPr>
              <a:t>Organisational code: </a:t>
            </a:r>
            <a:r>
              <a:rPr lang="en-GB" spc="-10" dirty="0" smtClean="0">
                <a:cs typeface="Calibri Light" panose="020F0302020204030204" pitchFamily="34" charset="0"/>
              </a:rPr>
              <a:t>PMM1</a:t>
            </a: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0"/>
              </a:spcBef>
            </a:pPr>
            <a:endParaRPr lang="en-GB" spc="-10" dirty="0">
              <a:cs typeface="Calibri Light" panose="020F03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FIRST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0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2700" marR="5080">
              <a:spcBef>
                <a:spcPts val="100"/>
              </a:spcBef>
              <a:spcAft>
                <a:spcPts val="600"/>
              </a:spcAft>
            </a:pPr>
            <a:r>
              <a:rPr lang="en-US" altLang="en-US" dirty="0">
                <a:ea typeface="Helvetica" charset="0"/>
                <a:cs typeface="Helvetica" charset="0"/>
                <a:sym typeface="Helvetica" charset="0"/>
              </a:rPr>
              <a:t>Specialist, independent, market leading EAP provider since 1994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GB" dirty="0">
                <a:cs typeface="Calibri Light" panose="020F0302020204030204" pitchFamily="34" charset="0"/>
              </a:rPr>
              <a:t>Professional counselling, information and advice.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GB" dirty="0">
                <a:cs typeface="Calibri Light" panose="020F0302020204030204" pitchFamily="34" charset="0"/>
              </a:rPr>
              <a:t>Support for issues that may arise at home or at work.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GB" dirty="0">
                <a:cs typeface="Calibri Light" panose="020F0302020204030204" pitchFamily="34" charset="0"/>
              </a:rPr>
              <a:t>Complements existing Human Resources, management and employment policies and procedures.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GB" dirty="0">
                <a:cs typeface="Calibri Light" panose="020F0302020204030204" pitchFamily="34" charset="0"/>
              </a:rPr>
              <a:t>Provides an opportunity to discuss problems away from the workplace, independent of the situation.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GB" dirty="0">
                <a:cs typeface="Calibri Light" panose="020F0302020204030204" pitchFamily="34" charset="0"/>
              </a:rPr>
              <a:t>Online facilities and support.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</a:t>
            </a:r>
            <a:br>
              <a:rPr lang="en-US" dirty="0"/>
            </a:br>
            <a:r>
              <a:rPr lang="en-US" dirty="0"/>
              <a:t>CARE FIRST?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05E6C45-5B31-4A20-8E0A-164BAFC920A5}"/>
              </a:ext>
            </a:extLst>
          </p:cNvPr>
          <p:cNvSpPr txBox="1">
            <a:spLocks/>
          </p:cNvSpPr>
          <p:nvPr/>
        </p:nvSpPr>
        <p:spPr>
          <a:xfrm>
            <a:off x="3955348" y="2113152"/>
            <a:ext cx="4215258" cy="7606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1800" b="1" spc="-10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SUPPORT OFFERED FOR BOTH WORK RELATED AND PERSONAL ISSUES THAT MAY BE AFFECTING YOU…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1800" spc="-10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Housing Issues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1800" spc="-10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Family and Relationship issues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1800" spc="-10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Emotional and Physical Health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1800" spc="-10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Bullying and Harassment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1800" spc="-10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Financial issues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1800" spc="-10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Gender issues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1800" spc="-10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Changes within the workplace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en-GB" sz="1800" b="1" spc="-10" dirty="0">
              <a:latin typeface="Sansa Pro Normal" panose="02000603080000020004" pitchFamily="50" charset="0"/>
              <a:cs typeface="Calibri Light" panose="020F0302020204030204" pitchFamily="34" charset="0"/>
            </a:endParaRPr>
          </a:p>
          <a:p>
            <a:pPr marL="592455" indent="-457200" algn="ctr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GB" sz="1800" spc="-10" dirty="0">
              <a:latin typeface="Sansa Pro Normal" panose="02000603080000020004" pitchFamily="50" charset="0"/>
              <a:cs typeface="Calibri Light" panose="020F0302020204030204" pitchFamily="34" charset="0"/>
            </a:endParaRPr>
          </a:p>
          <a:p>
            <a:endParaRPr lang="en-US" sz="1800" dirty="0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870C7B00-F1F7-4017-AF3C-9EF069B35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49" y="802574"/>
            <a:ext cx="4215258" cy="520246"/>
          </a:xfrm>
        </p:spPr>
        <p:txBody>
          <a:bodyPr/>
          <a:lstStyle/>
          <a:p>
            <a:r>
              <a:rPr lang="en-US" dirty="0"/>
              <a:t>WHAT CAN I USE CARE FIRST FOR?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7359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6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5997" y="2031525"/>
            <a:ext cx="9786253" cy="1050964"/>
          </a:xfrm>
        </p:spPr>
        <p:txBody>
          <a:bodyPr/>
          <a:lstStyle/>
          <a:p>
            <a:pPr marL="298450" marR="5080" indent="-285750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800" b="1" dirty="0">
                <a:solidFill>
                  <a:schemeClr val="accent3"/>
                </a:solidFill>
                <a:latin typeface="+mn-lt"/>
                <a:ea typeface="Helvetica" charset="0"/>
                <a:cs typeface="Helvetica" charset="0"/>
                <a:sym typeface="Helvetica" charset="0"/>
              </a:rPr>
              <a:t>Freephone available 24 hours a day, 365 days a year.</a:t>
            </a:r>
          </a:p>
          <a:p>
            <a:pPr marL="755650" marR="5080" lvl="1" indent="-285750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accent3"/>
                </a:solidFill>
                <a:ea typeface="Helvetica" charset="0"/>
                <a:cs typeface="Helvetica" charset="0"/>
                <a:sym typeface="Helvetica" charset="0"/>
              </a:rPr>
              <a:t>Provides immediate support in the moment, with trained, UK based councillors.</a:t>
            </a:r>
          </a:p>
          <a:p>
            <a:pPr marL="755650" marR="5080" lvl="1" indent="-285750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accent3"/>
                </a:solidFill>
                <a:ea typeface="Helvetica" charset="0"/>
                <a:cs typeface="Helvetica" charset="0"/>
                <a:sym typeface="Helvetica" charset="0"/>
              </a:rPr>
              <a:t>No booking service, as they offer that support there and then.</a:t>
            </a:r>
          </a:p>
          <a:p>
            <a:pPr marL="755650" marR="5080" lvl="1" indent="-285750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accent3"/>
                </a:solidFill>
                <a:ea typeface="Helvetica" charset="0"/>
                <a:cs typeface="Helvetica" charset="0"/>
                <a:sym typeface="Helvetica" charset="0"/>
              </a:rPr>
              <a:t>No limit to how many times you can call and get that in the moment support.</a:t>
            </a:r>
          </a:p>
          <a:p>
            <a:pPr marL="469900" marR="5080" lvl="1">
              <a:spcBef>
                <a:spcPts val="100"/>
              </a:spcBef>
              <a:spcAft>
                <a:spcPts val="600"/>
              </a:spcAft>
            </a:pPr>
            <a:endParaRPr lang="en-GB" altLang="en-US" b="1" dirty="0">
              <a:solidFill>
                <a:schemeClr val="accent3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298450" marR="5080" indent="-285750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accent3"/>
                </a:solidFill>
                <a:latin typeface="+mn-lt"/>
                <a:cs typeface="Helvetica" charset="0"/>
                <a:sym typeface="Helvetica" charset="0"/>
              </a:rPr>
              <a:t>Structured Counselling sessions available.</a:t>
            </a:r>
          </a:p>
          <a:p>
            <a:pPr marL="755650" marR="5080" lvl="1" indent="-285750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/>
                </a:solidFill>
                <a:cs typeface="Helvetica" charset="0"/>
                <a:sym typeface="Helvetica" charset="0"/>
              </a:rPr>
              <a:t>Telephone counsellor can refer for short term solution counselling.</a:t>
            </a:r>
          </a:p>
          <a:p>
            <a:pPr marL="755650" marR="5080" lvl="1" indent="-285750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/>
                </a:solidFill>
                <a:cs typeface="Helvetica" charset="0"/>
                <a:sym typeface="Helvetica" charset="0"/>
              </a:rPr>
              <a:t>With the same counsellor for up to six sessions, per issue.</a:t>
            </a:r>
          </a:p>
          <a:p>
            <a:pPr marL="755650" marR="5080" lvl="1" indent="-285750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/>
                </a:solidFill>
                <a:cs typeface="Helvetica" charset="0"/>
                <a:sym typeface="Helvetica" charset="0"/>
              </a:rPr>
              <a:t>Either telephone or face to face available, depending on personal situation.</a:t>
            </a:r>
          </a:p>
          <a:p>
            <a:pPr marL="755650" marR="5080" lvl="1" indent="-285750"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/>
                </a:solidFill>
                <a:cs typeface="Helvetica" charset="0"/>
                <a:sym typeface="Helvetica" charset="0"/>
              </a:rPr>
              <a:t>Telephone counsellors are as qualified as the face to face counsellors.</a:t>
            </a:r>
          </a:p>
          <a:p>
            <a:endParaRPr lang="en-US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5997" y="576329"/>
            <a:ext cx="8780232" cy="520246"/>
          </a:xfrm>
        </p:spPr>
        <p:txBody>
          <a:bodyPr/>
          <a:lstStyle/>
          <a:p>
            <a:r>
              <a:rPr lang="en-US" dirty="0"/>
              <a:t>HOW TO USE </a:t>
            </a:r>
            <a:br>
              <a:rPr lang="en-US" dirty="0"/>
            </a:br>
            <a:r>
              <a:rPr lang="en-US" dirty="0"/>
              <a:t>CARE FIRST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</a:t>
            </a:r>
            <a:br>
              <a:rPr lang="en-GB" dirty="0"/>
            </a:br>
            <a:r>
              <a:rPr lang="en-GB" dirty="0"/>
              <a:t>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3710" y="2198736"/>
            <a:ext cx="5021033" cy="1050964"/>
          </a:xfrm>
        </p:spPr>
        <p:txBody>
          <a:bodyPr/>
          <a:lstStyle/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Work – life balance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Relationships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Childcare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Health and well-being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Bereavement and loss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Debt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Disability and illness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Careers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Stress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Life events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35B3081-726E-4FF4-8C2D-179ABB1138E9}"/>
              </a:ext>
            </a:extLst>
          </p:cNvPr>
          <p:cNvSpPr txBox="1">
            <a:spLocks/>
          </p:cNvSpPr>
          <p:nvPr/>
        </p:nvSpPr>
        <p:spPr>
          <a:xfrm>
            <a:off x="5823860" y="2162876"/>
            <a:ext cx="5021033" cy="10509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Care of elderly people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Immigration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Anxiety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Depression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Family issues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Bullying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Harassment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Education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Consumer rights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Workplace pressure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4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02948" y="2113152"/>
            <a:ext cx="4215258" cy="760677"/>
          </a:xfrm>
        </p:spPr>
        <p:txBody>
          <a:bodyPr/>
          <a:lstStyle/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Information Specialists 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Provide general and practical support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Money and Debt trained specialists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Information booklets available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Available Monday – Friday 8am – 8pm.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Work alongside the counsellors to provide support on any practical impact issues may have on us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55348" y="802574"/>
            <a:ext cx="4925761" cy="520246"/>
          </a:xfrm>
        </p:spPr>
        <p:txBody>
          <a:bodyPr/>
          <a:lstStyle/>
          <a:p>
            <a:r>
              <a:rPr lang="en-US" dirty="0"/>
              <a:t>CARE FIRST </a:t>
            </a:r>
            <a:r>
              <a:rPr lang="en-US" dirty="0" smtClean="0"/>
              <a:t>INFORMATION SERVICES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3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101" y="791941"/>
            <a:ext cx="5021032" cy="520246"/>
          </a:xfrm>
        </p:spPr>
        <p:txBody>
          <a:bodyPr/>
          <a:lstStyle/>
          <a:p>
            <a:r>
              <a:rPr lang="en-GB" dirty="0"/>
              <a:t>COMMON </a:t>
            </a:r>
            <a:br>
              <a:rPr lang="en-GB" dirty="0"/>
            </a:br>
            <a:r>
              <a:rPr lang="en-GB" dirty="0"/>
              <a:t>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68136" y="2378036"/>
            <a:ext cx="5021033" cy="1050964"/>
          </a:xfrm>
        </p:spPr>
        <p:txBody>
          <a:bodyPr/>
          <a:lstStyle/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Credit card information / help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Lending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Borrowing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Returning to work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Childcare around work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Consumer rights</a:t>
            </a:r>
          </a:p>
          <a:p>
            <a:pPr marL="421005" indent="-2857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1800" spc="-10" dirty="0">
                <a:cs typeface="Calibri Light" panose="020F0302020204030204" pitchFamily="34" charset="0"/>
              </a:rPr>
              <a:t>Rental issues and disputes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02948" y="2113152"/>
            <a:ext cx="4215258" cy="760677"/>
          </a:xfrm>
        </p:spPr>
        <p:txBody>
          <a:bodyPr/>
          <a:lstStyle/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FOR MANAGERS, TEAM LEADERS, PEOPLE MANAGERS, OR SIMILAR POSITION.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Can support you in your position of management, alongside being able to support you as an employee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Does not substitute for usual manager and employee relationships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Assists with effective workplace performance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Consultancy, advice and support available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Management referral service via OH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r>
              <a:rPr lang="en-GB" spc="-10" dirty="0">
                <a:cs typeface="Calibri Light" panose="020F0302020204030204" pitchFamily="34" charset="0"/>
              </a:rPr>
              <a:t>Traumatic incidents</a:t>
            </a: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  <a:p>
            <a:pPr marL="135255">
              <a:lnSpc>
                <a:spcPct val="100000"/>
              </a:lnSpc>
              <a:spcBef>
                <a:spcPts val="800"/>
              </a:spcBef>
            </a:pPr>
            <a:endParaRPr lang="en-GB" spc="-10" dirty="0">
              <a:cs typeface="Calibri Light" panose="020F03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SERVICE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1700" y="6019800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74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0882173-1d0b-4f44-b546-d25d29ddd35f"/>
</p:tagLst>
</file>

<file path=ppt/theme/theme1.xml><?xml version="1.0" encoding="utf-8"?>
<a:theme xmlns:a="http://schemas.openxmlformats.org/drawingml/2006/main" name="1_Master Brand 13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8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7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Custom Design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aster Brand 13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8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7396F"/>
      </a:accent1>
      <a:accent2>
        <a:srgbClr val="5357B3"/>
      </a:accent2>
      <a:accent3>
        <a:srgbClr val="656669"/>
      </a:accent3>
      <a:accent4>
        <a:srgbClr val="D3CFC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87F011B5A724981EC610E1898603F" ma:contentTypeVersion="1" ma:contentTypeDescription="Create a new document." ma:contentTypeScope="" ma:versionID="ed114989c6b7fe12677d43024d775dfa">
  <xsd:schema xmlns:xsd="http://www.w3.org/2001/XMLSchema" xmlns:xs="http://www.w3.org/2001/XMLSchema" xmlns:p="http://schemas.microsoft.com/office/2006/metadata/properties" xmlns:ns2="087d6dab-49c3-4187-982c-10c684059229" targetNamespace="http://schemas.microsoft.com/office/2006/metadata/properties" ma:root="true" ma:fieldsID="f7f7f27ad74172822290dec22589f93c" ns2:_="">
    <xsd:import namespace="087d6dab-49c3-4187-982c-10c6840592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d6dab-49c3-4187-982c-10c6840592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689E3B-F426-4E06-8FA8-B1387F958D3A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87d6dab-49c3-4187-982c-10c684059229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77E064-5FF4-4584-ABD1-BF264A061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7d6dab-49c3-4187-982c-10c6840592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7FAB4F-DBC3-498B-A4F7-BB4B615C07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768</Words>
  <Application>Microsoft Office PowerPoint</Application>
  <PresentationFormat>Widescreen</PresentationFormat>
  <Paragraphs>154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23</vt:i4>
      </vt:variant>
    </vt:vector>
  </HeadingPairs>
  <TitlesOfParts>
    <vt:vector size="52" baseType="lpstr">
      <vt:lpstr>Arial</vt:lpstr>
      <vt:lpstr>Calibri</vt:lpstr>
      <vt:lpstr>Calibri Light</vt:lpstr>
      <vt:lpstr>Franchise</vt:lpstr>
      <vt:lpstr>Helvetica</vt:lpstr>
      <vt:lpstr>Impact</vt:lpstr>
      <vt:lpstr>Sansa Pro Normal</vt:lpstr>
      <vt:lpstr>Wingdings</vt:lpstr>
      <vt:lpstr>1_Master Brand 13</vt:lpstr>
      <vt:lpstr>19_Office Theme</vt:lpstr>
      <vt:lpstr>2_Master Brand 13</vt:lpstr>
      <vt:lpstr>12_Office Theme</vt:lpstr>
      <vt:lpstr>18_Office Theme</vt:lpstr>
      <vt:lpstr>2_Office Theme</vt:lpstr>
      <vt:lpstr>3_Office Theme</vt:lpstr>
      <vt:lpstr>5_Office Theme</vt:lpstr>
      <vt:lpstr>4_Office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13_Office Theme</vt:lpstr>
      <vt:lpstr>14_Office Theme</vt:lpstr>
      <vt:lpstr>16_Office Theme</vt:lpstr>
      <vt:lpstr>15_Office Theme</vt:lpstr>
      <vt:lpstr>17_Office Theme</vt:lpstr>
      <vt:lpstr>Custom Design</vt:lpstr>
      <vt:lpstr>EMPLOYEE ASSISTANCE PROGRAMME</vt:lpstr>
      <vt:lpstr>AGENDA</vt:lpstr>
      <vt:lpstr>WHO ARE  CARE FIRST?</vt:lpstr>
      <vt:lpstr>WHAT CAN I USE CARE FIRST FOR?</vt:lpstr>
      <vt:lpstr>HOW TO USE  CARE FIRST</vt:lpstr>
      <vt:lpstr>COMMON  ISSUES</vt:lpstr>
      <vt:lpstr>CARE FIRST INFORMATION SERVICES </vt:lpstr>
      <vt:lpstr>COMMON  ISSUES</vt:lpstr>
      <vt:lpstr>MANAGEMENT SERVICE</vt:lpstr>
      <vt:lpstr>COMMON  ISSUES</vt:lpstr>
      <vt:lpstr>ONLINE SERVICES</vt:lpstr>
      <vt:lpstr>CARE FIRST</vt:lpstr>
      <vt:lpstr>CARE FIRST</vt:lpstr>
      <vt:lpstr>CARE FIRST</vt:lpstr>
      <vt:lpstr>CARE FIRST</vt:lpstr>
      <vt:lpstr>ONLINE  CBT</vt:lpstr>
      <vt:lpstr>CARE FIRST ZEST</vt:lpstr>
      <vt:lpstr>CARE FIRST</vt:lpstr>
      <vt:lpstr>CARE FIRST</vt:lpstr>
      <vt:lpstr>CARE FIRST</vt:lpstr>
      <vt:lpstr>CONFIDENTIALITY</vt:lpstr>
      <vt:lpstr>THE COUNSELLORS</vt:lpstr>
      <vt:lpstr>CARE FIRST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Connor</dc:creator>
  <cp:lastModifiedBy>Borkowska, Eva</cp:lastModifiedBy>
  <cp:revision>154</cp:revision>
  <dcterms:created xsi:type="dcterms:W3CDTF">2017-07-05T10:12:36Z</dcterms:created>
  <dcterms:modified xsi:type="dcterms:W3CDTF">2019-08-01T10:50:37Z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0x0101001DC87F011B5A724981EC610E1898603F</vt:lpwstr>
  </property>
</Properties>
</file>