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4"/>
    <p:sldMasterId id="2147483700" r:id="rId5"/>
    <p:sldMasterId id="2147483747" r:id="rId6"/>
    <p:sldMasterId id="2147483759" r:id="rId7"/>
  </p:sldMasterIdLst>
  <p:notesMasterIdLst>
    <p:notesMasterId r:id="rId18"/>
  </p:notesMasterIdLst>
  <p:handoutMasterIdLst>
    <p:handoutMasterId r:id="rId19"/>
  </p:handoutMasterIdLst>
  <p:sldIdLst>
    <p:sldId id="1297" r:id="rId8"/>
    <p:sldId id="1488" r:id="rId9"/>
    <p:sldId id="1298" r:id="rId10"/>
    <p:sldId id="1467" r:id="rId11"/>
    <p:sldId id="1495" r:id="rId12"/>
    <p:sldId id="1489" r:id="rId13"/>
    <p:sldId id="1497" r:id="rId14"/>
    <p:sldId id="1500" r:id="rId15"/>
    <p:sldId id="1498" r:id="rId16"/>
    <p:sldId id="1499" r:id="rId17"/>
  </p:sldIdLst>
  <p:sldSz cx="9144000" cy="6858000" type="screen4x3"/>
  <p:notesSz cx="70104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200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CC0099"/>
    <a:srgbClr val="FF3300"/>
    <a:srgbClr val="A50021"/>
    <a:srgbClr val="004A48"/>
    <a:srgbClr val="00B283"/>
    <a:srgbClr val="00DDD8"/>
    <a:srgbClr val="0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737" autoAdjust="0"/>
  </p:normalViewPr>
  <p:slideViewPr>
    <p:cSldViewPr>
      <p:cViewPr varScale="1">
        <p:scale>
          <a:sx n="52" d="100"/>
          <a:sy n="52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70" y="-84"/>
      </p:cViewPr>
      <p:guideLst>
        <p:guide orient="horz" pos="290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Users\hubjy5\Desktop\Project%20SEARCH%20Sites%20with%20Start%20Dat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Users\hubjy5\Desktop\Excel%20Projects\Copy%20of%20Outcomes%20US%20and%20UK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Users\hubjy5\Desktop\Excel%20Projects\Copy%20of%20Outcomes%20US%20and%20UK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Project SEARCH Global Site Growth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Sites per Year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Sheet2!$A$4:$A$18</c:f>
              <c:strCache>
                <c:ptCount val="15"/>
                <c:pt idx="0">
                  <c:v>1996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Sheet2!$B$4:$B$18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18</c:v>
                </c:pt>
                <c:pt idx="6">
                  <c:v>32</c:v>
                </c:pt>
                <c:pt idx="7">
                  <c:v>45</c:v>
                </c:pt>
                <c:pt idx="8">
                  <c:v>50</c:v>
                </c:pt>
                <c:pt idx="9">
                  <c:v>38</c:v>
                </c:pt>
                <c:pt idx="10">
                  <c:v>47</c:v>
                </c:pt>
                <c:pt idx="11">
                  <c:v>52</c:v>
                </c:pt>
                <c:pt idx="12">
                  <c:v>69</c:v>
                </c:pt>
                <c:pt idx="13">
                  <c:v>61</c:v>
                </c:pt>
                <c:pt idx="14">
                  <c:v>94</c:v>
                </c:pt>
              </c:numCache>
            </c:numRef>
          </c:val>
        </c:ser>
        <c:ser>
          <c:idx val="1"/>
          <c:order val="1"/>
          <c:tx>
            <c:v>Total Sites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Sheet2!$A$4:$A$18</c:f>
              <c:strCache>
                <c:ptCount val="15"/>
                <c:pt idx="0">
                  <c:v>1996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Sheet2!$C$4:$C$18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33</c:v>
                </c:pt>
                <c:pt idx="6">
                  <c:v>65</c:v>
                </c:pt>
                <c:pt idx="7">
                  <c:v>110</c:v>
                </c:pt>
                <c:pt idx="8">
                  <c:v>160</c:v>
                </c:pt>
                <c:pt idx="9">
                  <c:v>198</c:v>
                </c:pt>
                <c:pt idx="10">
                  <c:v>245</c:v>
                </c:pt>
                <c:pt idx="11">
                  <c:v>297</c:v>
                </c:pt>
                <c:pt idx="12">
                  <c:v>366</c:v>
                </c:pt>
                <c:pt idx="13">
                  <c:v>427</c:v>
                </c:pt>
                <c:pt idx="14">
                  <c:v>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2045648"/>
        <c:axId val="212046824"/>
      </c:barChart>
      <c:catAx>
        <c:axId val="212045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/>
                  <a:t>Program</a:t>
                </a:r>
                <a:r>
                  <a:rPr lang="en-US" sz="1600" b="1" baseline="0" dirty="0" smtClean="0"/>
                  <a:t> Start Date</a:t>
                </a:r>
                <a:endParaRPr lang="en-US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46824"/>
        <c:crosses val="autoZero"/>
        <c:auto val="1"/>
        <c:lblAlgn val="ctr"/>
        <c:lblOffset val="100"/>
        <c:noMultiLvlLbl val="0"/>
      </c:catAx>
      <c:valAx>
        <c:axId val="212046824"/>
        <c:scaling>
          <c:orientation val="minMax"/>
          <c:max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Sites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456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Project SEARCH® Employment Outcomes</a:t>
            </a:r>
            <a:r>
              <a:rPr lang="en-US" sz="1800" baseline="0"/>
              <a:t> (Completed Program)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Sheet1!$K$13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Sheet1!$L$10:$P$11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Sheet1!$L$13:$P$13</c:f>
              <c:numCache>
                <c:formatCode>0.00%</c:formatCode>
                <c:ptCount val="5"/>
                <c:pt idx="0">
                  <c:v>0.57142857142857095</c:v>
                </c:pt>
                <c:pt idx="1">
                  <c:v>0.58415841584158401</c:v>
                </c:pt>
                <c:pt idx="2">
                  <c:v>0.66494845360824695</c:v>
                </c:pt>
                <c:pt idx="3">
                  <c:v>0.65490196078431395</c:v>
                </c:pt>
                <c:pt idx="4">
                  <c:v>0.66242038216560495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Sheet1!$K$14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Sheet1!$L$10:$P$11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Sheet1!$L$14:$P$14</c:f>
              <c:numCache>
                <c:formatCode>0.00%</c:formatCode>
                <c:ptCount val="5"/>
                <c:pt idx="0">
                  <c:v>0.71562499999999996</c:v>
                </c:pt>
                <c:pt idx="1">
                  <c:v>0.73053892215568905</c:v>
                </c:pt>
                <c:pt idx="2">
                  <c:v>0.76590909090909098</c:v>
                </c:pt>
                <c:pt idx="3">
                  <c:v>0.78548312528895003</c:v>
                </c:pt>
                <c:pt idx="4">
                  <c:v>0.77946768060836502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44472"/>
        <c:axId val="212044864"/>
      </c:lineChart>
      <c:catAx>
        <c:axId val="212044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School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44864"/>
        <c:crosses val="autoZero"/>
        <c:auto val="1"/>
        <c:lblAlgn val="ctr"/>
        <c:lblOffset val="100"/>
        <c:noMultiLvlLbl val="0"/>
      </c:catAx>
      <c:valAx>
        <c:axId val="21204486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  <a:r>
                  <a:rPr lang="en-US" sz="1600" baseline="0"/>
                  <a:t> Emplloyed &amp; Completed Program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4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Project SEARCH® Employment Outcomes (Started</a:t>
            </a:r>
            <a:r>
              <a:rPr lang="en-US" sz="1800" baseline="0"/>
              <a:t> Program)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Sheet1!$K$5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Sheet1!$L$2:$P$3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Sheet1!$L$5:$P$5</c:f>
              <c:numCache>
                <c:formatCode>0.00%</c:formatCode>
                <c:ptCount val="5"/>
                <c:pt idx="0">
                  <c:v>0.53846153846153799</c:v>
                </c:pt>
                <c:pt idx="1">
                  <c:v>0.53636363636363604</c:v>
                </c:pt>
                <c:pt idx="2">
                  <c:v>0.63546798029556595</c:v>
                </c:pt>
                <c:pt idx="3">
                  <c:v>0.61623616236162404</c:v>
                </c:pt>
                <c:pt idx="4">
                  <c:v>0.61176470588235299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Sheet1!$K$6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Sheet1!$L$2:$P$3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Sheet1!$L$6:$P$6</c:f>
              <c:numCache>
                <c:formatCode>0.00%</c:formatCode>
                <c:ptCount val="5"/>
                <c:pt idx="0">
                  <c:v>0.65056818181818199</c:v>
                </c:pt>
                <c:pt idx="1">
                  <c:v>0.67032967032966995</c:v>
                </c:pt>
                <c:pt idx="2">
                  <c:v>0.70798319327731096</c:v>
                </c:pt>
                <c:pt idx="3">
                  <c:v>0.72668947818648399</c:v>
                </c:pt>
                <c:pt idx="4">
                  <c:v>0.70860698237124098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07656"/>
        <c:axId val="216608048"/>
      </c:lineChart>
      <c:catAx>
        <c:axId val="216607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School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08048"/>
        <c:crosses val="autoZero"/>
        <c:auto val="1"/>
        <c:lblAlgn val="ctr"/>
        <c:lblOffset val="100"/>
        <c:noMultiLvlLbl val="0"/>
      </c:catAx>
      <c:valAx>
        <c:axId val="216608048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  Employed &amp; Started Program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0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97FBE-0364-416C-B732-871B7EA6AAA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30F04-85BF-4C80-9D38-F7E46FD14C4F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2400" b="1" dirty="0">
              <a:solidFill>
                <a:sysClr val="windowText" lastClr="000000"/>
              </a:solidFill>
            </a:rPr>
            <a:t>Collaboration: Teamwork and </a:t>
          </a:r>
          <a:r>
            <a:rPr lang="en-US" sz="2400" b="1" dirty="0" smtClean="0">
              <a:solidFill>
                <a:sysClr val="windowText" lastClr="000000"/>
              </a:solidFill>
            </a:rPr>
            <a:t>Communication 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D872F48F-C0B3-40AD-943F-7BDBB8FC8E10}" type="parTrans" cxnId="{A1CD5AEB-56CA-4E3C-B070-6F3823835F80}">
      <dgm:prSet/>
      <dgm:spPr/>
      <dgm:t>
        <a:bodyPr/>
        <a:lstStyle/>
        <a:p>
          <a:endParaRPr lang="en-US"/>
        </a:p>
      </dgm:t>
    </dgm:pt>
    <dgm:pt modelId="{C81C6782-26B7-4E42-B2B6-4650E2FA2A08}" type="sibTrans" cxnId="{A1CD5AEB-56CA-4E3C-B070-6F3823835F80}">
      <dgm:prSet/>
      <dgm:spPr/>
      <dgm:t>
        <a:bodyPr/>
        <a:lstStyle/>
        <a:p>
          <a:endParaRPr lang="en-US"/>
        </a:p>
      </dgm:t>
    </dgm:pt>
    <dgm:pt modelId="{A0FEC357-8DAE-4FA0-93D7-C443F0DBD257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400" b="1" dirty="0">
              <a:solidFill>
                <a:sysClr val="windowText" lastClr="000000"/>
              </a:solidFill>
            </a:rPr>
            <a:t>Staff</a:t>
          </a:r>
          <a:r>
            <a:rPr lang="en-US" sz="2000" b="1" dirty="0">
              <a:solidFill>
                <a:sysClr val="windowText" lastClr="000000"/>
              </a:solidFill>
            </a:rPr>
            <a:t> Structure and Professional </a:t>
          </a:r>
          <a:r>
            <a:rPr lang="en-US" sz="2000" b="1" dirty="0" smtClean="0">
              <a:solidFill>
                <a:sysClr val="windowText" lastClr="000000"/>
              </a:solidFill>
            </a:rPr>
            <a:t>Development </a:t>
          </a:r>
          <a:endParaRPr lang="en-US" sz="2000" b="1" dirty="0">
            <a:solidFill>
              <a:sysClr val="windowText" lastClr="000000"/>
            </a:solidFill>
          </a:endParaRPr>
        </a:p>
      </dgm:t>
    </dgm:pt>
    <dgm:pt modelId="{B7BEF918-25D2-47CF-9CB9-CA37E751430D}" type="parTrans" cxnId="{52CB2191-CEEB-42FC-A52D-15AB4E1365CC}">
      <dgm:prSet/>
      <dgm:spPr/>
      <dgm:t>
        <a:bodyPr/>
        <a:lstStyle/>
        <a:p>
          <a:endParaRPr lang="en-US"/>
        </a:p>
      </dgm:t>
    </dgm:pt>
    <dgm:pt modelId="{B1AF55F9-9135-4A79-9848-6EC75EF82694}" type="sibTrans" cxnId="{52CB2191-CEEB-42FC-A52D-15AB4E1365CC}">
      <dgm:prSet/>
      <dgm:spPr/>
      <dgm:t>
        <a:bodyPr/>
        <a:lstStyle/>
        <a:p>
          <a:endParaRPr lang="en-US"/>
        </a:p>
      </dgm:t>
    </dgm:pt>
    <dgm:pt modelId="{2279D91C-3B08-4D26-85F0-A7560FE8588E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200" b="1" dirty="0">
              <a:solidFill>
                <a:sysClr val="windowText" lastClr="000000"/>
              </a:solidFill>
            </a:rPr>
            <a:t>Intern Selection and Internship Development </a:t>
          </a:r>
        </a:p>
      </dgm:t>
    </dgm:pt>
    <dgm:pt modelId="{E97C0CC5-D5F1-45EC-A2DE-D1B6928D67D3}" type="parTrans" cxnId="{90DEF5C7-88FC-48B0-A050-38F611C3968E}">
      <dgm:prSet/>
      <dgm:spPr/>
      <dgm:t>
        <a:bodyPr/>
        <a:lstStyle/>
        <a:p>
          <a:endParaRPr lang="en-US"/>
        </a:p>
      </dgm:t>
    </dgm:pt>
    <dgm:pt modelId="{141E6BB1-3A87-4992-A2BC-FFF53DD51FD6}" type="sibTrans" cxnId="{90DEF5C7-88FC-48B0-A050-38F611C3968E}">
      <dgm:prSet/>
      <dgm:spPr/>
      <dgm:t>
        <a:bodyPr/>
        <a:lstStyle/>
        <a:p>
          <a:endParaRPr lang="en-US"/>
        </a:p>
      </dgm:t>
    </dgm:pt>
    <dgm:pt modelId="{CFCF395C-B6FD-4D9B-8B34-C4447B3FACD7}">
      <dgm:prSet phldrT="[Text]" custT="1"/>
      <dgm:spPr>
        <a:solidFill>
          <a:schemeClr val="bg2">
            <a:lumMod val="75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Instruction</a:t>
          </a:r>
        </a:p>
        <a:p>
          <a:r>
            <a:rPr lang="en-US" sz="2400" b="1" dirty="0" smtClean="0">
              <a:solidFill>
                <a:sysClr val="windowText" lastClr="000000"/>
              </a:solidFill>
            </a:rPr>
            <a:t>Curriculum* 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7821A49C-B4AD-4144-9112-463B96398F32}" type="parTrans" cxnId="{1474202E-91F7-4DA4-ABB8-4006FF2D6CDD}">
      <dgm:prSet/>
      <dgm:spPr/>
      <dgm:t>
        <a:bodyPr/>
        <a:lstStyle/>
        <a:p>
          <a:endParaRPr lang="en-US"/>
        </a:p>
      </dgm:t>
    </dgm:pt>
    <dgm:pt modelId="{0B71C695-648C-4F7E-9D4B-FF3F25082A99}" type="sibTrans" cxnId="{1474202E-91F7-4DA4-ABB8-4006FF2D6CDD}">
      <dgm:prSet/>
      <dgm:spPr/>
      <dgm:t>
        <a:bodyPr/>
        <a:lstStyle/>
        <a:p>
          <a:endParaRPr lang="en-US"/>
        </a:p>
      </dgm:t>
    </dgm:pt>
    <dgm:pt modelId="{74C255E5-58CD-4812-9346-73237316FEFE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2400" b="1" dirty="0">
              <a:solidFill>
                <a:sysClr val="windowText" lastClr="000000"/>
              </a:solidFill>
            </a:rPr>
            <a:t>Employment Process</a:t>
          </a:r>
        </a:p>
      </dgm:t>
    </dgm:pt>
    <dgm:pt modelId="{A63343D8-C5D8-4FC3-AB1C-A173EEFF2C4C}" type="parTrans" cxnId="{2E02565D-C49A-4CFC-81C3-8FC986CF91EF}">
      <dgm:prSet/>
      <dgm:spPr/>
      <dgm:t>
        <a:bodyPr/>
        <a:lstStyle/>
        <a:p>
          <a:endParaRPr lang="en-US"/>
        </a:p>
      </dgm:t>
    </dgm:pt>
    <dgm:pt modelId="{B6CA14CC-F767-4E06-B26F-C6C20258496C}" type="sibTrans" cxnId="{2E02565D-C49A-4CFC-81C3-8FC986CF91EF}">
      <dgm:prSet/>
      <dgm:spPr/>
      <dgm:t>
        <a:bodyPr/>
        <a:lstStyle/>
        <a:p>
          <a:endParaRPr lang="en-US"/>
        </a:p>
      </dgm:t>
    </dgm:pt>
    <dgm:pt modelId="{2A491ECA-122F-4331-9862-5B358938F33D}" type="pres">
      <dgm:prSet presAssocID="{B3797FBE-0364-416C-B732-871B7EA6AA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6D31D-A84A-4509-8282-1F55A3804174}" type="pres">
      <dgm:prSet presAssocID="{18830F04-85BF-4C80-9D38-F7E46FD14C4F}" presName="node" presStyleLbl="node1" presStyleIdx="0" presStyleCnt="5" custScaleX="136314" custScaleY="110953" custRadScaleRad="91925" custRadScaleInc="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3706-B5FD-456F-B81A-A83C2A944D3D}" type="pres">
      <dgm:prSet presAssocID="{18830F04-85BF-4C80-9D38-F7E46FD14C4F}" presName="spNode" presStyleCnt="0"/>
      <dgm:spPr/>
    </dgm:pt>
    <dgm:pt modelId="{858CDF4D-C988-432E-9739-39458D0AECD0}" type="pres">
      <dgm:prSet presAssocID="{C81C6782-26B7-4E42-B2B6-4650E2FA2A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A4CC110-0D56-4282-ADCE-ECA3F930983B}" type="pres">
      <dgm:prSet presAssocID="{A0FEC357-8DAE-4FA0-93D7-C443F0DBD257}" presName="node" presStyleLbl="node1" presStyleIdx="1" presStyleCnt="5" custAng="0" custScaleX="133412" custScaleY="107378" custRadScaleRad="131153" custRadScaleInc="18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EDDD1-31FE-455F-8E8F-532F651F5E5A}" type="pres">
      <dgm:prSet presAssocID="{A0FEC357-8DAE-4FA0-93D7-C443F0DBD257}" presName="spNode" presStyleCnt="0"/>
      <dgm:spPr/>
    </dgm:pt>
    <dgm:pt modelId="{2944AB34-BBD3-4860-B465-20637191F51F}" type="pres">
      <dgm:prSet presAssocID="{B1AF55F9-9135-4A79-9848-6EC75EF8269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E4442EA-4B1E-498E-B063-7E09C61767CA}" type="pres">
      <dgm:prSet presAssocID="{2279D91C-3B08-4D26-85F0-A7560FE8588E}" presName="node" presStyleLbl="node1" presStyleIdx="2" presStyleCnt="5" custAng="0" custScaleX="127867" custScaleY="112643" custRadScaleRad="121409" custRadScaleInc="-5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3BBF-287F-4AA0-8116-3DBDB3FA19EC}" type="pres">
      <dgm:prSet presAssocID="{2279D91C-3B08-4D26-85F0-A7560FE8588E}" presName="spNode" presStyleCnt="0"/>
      <dgm:spPr/>
    </dgm:pt>
    <dgm:pt modelId="{39643FED-0D93-476D-9906-BAF829666D9F}" type="pres">
      <dgm:prSet presAssocID="{141E6BB1-3A87-4992-A2BC-FFF53DD51FD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04EEC2F-3BF9-4338-99A8-D59D20B810AF}" type="pres">
      <dgm:prSet presAssocID="{CFCF395C-B6FD-4D9B-8B34-C4447B3FACD7}" presName="node" presStyleLbl="node1" presStyleIdx="3" presStyleCnt="5" custAng="0" custScaleX="123800" custScaleY="113130" custRadScaleRad="102471" custRadScaleInc="28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B9FB6-CD01-4FCD-BAFD-727D889EF894}" type="pres">
      <dgm:prSet presAssocID="{CFCF395C-B6FD-4D9B-8B34-C4447B3FACD7}" presName="spNode" presStyleCnt="0"/>
      <dgm:spPr/>
    </dgm:pt>
    <dgm:pt modelId="{F61A5ABE-C9F7-4622-934B-4BA4F3CA3236}" type="pres">
      <dgm:prSet presAssocID="{0B71C695-648C-4F7E-9D4B-FF3F25082A9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C7EBCC2-B0F0-4B19-9127-2BBCDC1A5205}" type="pres">
      <dgm:prSet presAssocID="{74C255E5-58CD-4812-9346-73237316FEFE}" presName="node" presStyleLbl="node1" presStyleIdx="4" presStyleCnt="5" custAng="0" custScaleX="134575" custScaleY="122468" custRadScaleRad="115762" custRadScaleInc="-24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B83D6-E61F-418C-97ED-19A95803120E}" type="pres">
      <dgm:prSet presAssocID="{74C255E5-58CD-4812-9346-73237316FEFE}" presName="spNode" presStyleCnt="0"/>
      <dgm:spPr/>
    </dgm:pt>
    <dgm:pt modelId="{1D68B8BF-C47C-40EC-BE14-A23D82543581}" type="pres">
      <dgm:prSet presAssocID="{B6CA14CC-F767-4E06-B26F-C6C20258496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98E2402-79BA-8A4F-A38E-CAF0D66ED9F9}" type="presOf" srcId="{141E6BB1-3A87-4992-A2BC-FFF53DD51FD6}" destId="{39643FED-0D93-476D-9906-BAF829666D9F}" srcOrd="0" destOrd="0" presId="urn:microsoft.com/office/officeart/2005/8/layout/cycle5"/>
    <dgm:cxn modelId="{807E985E-EBA8-D44B-8ABE-144DCB9DBBF7}" type="presOf" srcId="{B6CA14CC-F767-4E06-B26F-C6C20258496C}" destId="{1D68B8BF-C47C-40EC-BE14-A23D82543581}" srcOrd="0" destOrd="0" presId="urn:microsoft.com/office/officeart/2005/8/layout/cycle5"/>
    <dgm:cxn modelId="{B757606A-4055-BE48-8F64-2993E08C014A}" type="presOf" srcId="{B3797FBE-0364-416C-B732-871B7EA6AAA7}" destId="{2A491ECA-122F-4331-9862-5B358938F33D}" srcOrd="0" destOrd="0" presId="urn:microsoft.com/office/officeart/2005/8/layout/cycle5"/>
    <dgm:cxn modelId="{90DEF5C7-88FC-48B0-A050-38F611C3968E}" srcId="{B3797FBE-0364-416C-B732-871B7EA6AAA7}" destId="{2279D91C-3B08-4D26-85F0-A7560FE8588E}" srcOrd="2" destOrd="0" parTransId="{E97C0CC5-D5F1-45EC-A2DE-D1B6928D67D3}" sibTransId="{141E6BB1-3A87-4992-A2BC-FFF53DD51FD6}"/>
    <dgm:cxn modelId="{7AA1CCE4-79C6-7D45-A43E-FF4EC3F55871}" type="presOf" srcId="{B1AF55F9-9135-4A79-9848-6EC75EF82694}" destId="{2944AB34-BBD3-4860-B465-20637191F51F}" srcOrd="0" destOrd="0" presId="urn:microsoft.com/office/officeart/2005/8/layout/cycle5"/>
    <dgm:cxn modelId="{CCC44A6B-DBD7-9C46-9B70-2FE33612100A}" type="presOf" srcId="{CFCF395C-B6FD-4D9B-8B34-C4447B3FACD7}" destId="{704EEC2F-3BF9-4338-99A8-D59D20B810AF}" srcOrd="0" destOrd="0" presId="urn:microsoft.com/office/officeart/2005/8/layout/cycle5"/>
    <dgm:cxn modelId="{A1CD5AEB-56CA-4E3C-B070-6F3823835F80}" srcId="{B3797FBE-0364-416C-B732-871B7EA6AAA7}" destId="{18830F04-85BF-4C80-9D38-F7E46FD14C4F}" srcOrd="0" destOrd="0" parTransId="{D872F48F-C0B3-40AD-943F-7BDBB8FC8E10}" sibTransId="{C81C6782-26B7-4E42-B2B6-4650E2FA2A08}"/>
    <dgm:cxn modelId="{52CB2191-CEEB-42FC-A52D-15AB4E1365CC}" srcId="{B3797FBE-0364-416C-B732-871B7EA6AAA7}" destId="{A0FEC357-8DAE-4FA0-93D7-C443F0DBD257}" srcOrd="1" destOrd="0" parTransId="{B7BEF918-25D2-47CF-9CB9-CA37E751430D}" sibTransId="{B1AF55F9-9135-4A79-9848-6EC75EF82694}"/>
    <dgm:cxn modelId="{6617D35D-EBB8-A746-B595-16F40FC6386B}" type="presOf" srcId="{C81C6782-26B7-4E42-B2B6-4650E2FA2A08}" destId="{858CDF4D-C988-432E-9739-39458D0AECD0}" srcOrd="0" destOrd="0" presId="urn:microsoft.com/office/officeart/2005/8/layout/cycle5"/>
    <dgm:cxn modelId="{FD2920BA-B146-9449-AC99-DA023E2291EC}" type="presOf" srcId="{74C255E5-58CD-4812-9346-73237316FEFE}" destId="{DC7EBCC2-B0F0-4B19-9127-2BBCDC1A5205}" srcOrd="0" destOrd="0" presId="urn:microsoft.com/office/officeart/2005/8/layout/cycle5"/>
    <dgm:cxn modelId="{A8CA6BAE-6B37-2049-93D1-23957F75B711}" type="presOf" srcId="{18830F04-85BF-4C80-9D38-F7E46FD14C4F}" destId="{0526D31D-A84A-4509-8282-1F55A3804174}" srcOrd="0" destOrd="0" presId="urn:microsoft.com/office/officeart/2005/8/layout/cycle5"/>
    <dgm:cxn modelId="{1474202E-91F7-4DA4-ABB8-4006FF2D6CDD}" srcId="{B3797FBE-0364-416C-B732-871B7EA6AAA7}" destId="{CFCF395C-B6FD-4D9B-8B34-C4447B3FACD7}" srcOrd="3" destOrd="0" parTransId="{7821A49C-B4AD-4144-9112-463B96398F32}" sibTransId="{0B71C695-648C-4F7E-9D4B-FF3F25082A99}"/>
    <dgm:cxn modelId="{2E02565D-C49A-4CFC-81C3-8FC986CF91EF}" srcId="{B3797FBE-0364-416C-B732-871B7EA6AAA7}" destId="{74C255E5-58CD-4812-9346-73237316FEFE}" srcOrd="4" destOrd="0" parTransId="{A63343D8-C5D8-4FC3-AB1C-A173EEFF2C4C}" sibTransId="{B6CA14CC-F767-4E06-B26F-C6C20258496C}"/>
    <dgm:cxn modelId="{85517595-4580-2647-9A32-FC4110851B5B}" type="presOf" srcId="{2279D91C-3B08-4D26-85F0-A7560FE8588E}" destId="{2E4442EA-4B1E-498E-B063-7E09C61767CA}" srcOrd="0" destOrd="0" presId="urn:microsoft.com/office/officeart/2005/8/layout/cycle5"/>
    <dgm:cxn modelId="{33A46627-AEBF-0249-B9F0-C6C21C4C5952}" type="presOf" srcId="{A0FEC357-8DAE-4FA0-93D7-C443F0DBD257}" destId="{6A4CC110-0D56-4282-ADCE-ECA3F930983B}" srcOrd="0" destOrd="0" presId="urn:microsoft.com/office/officeart/2005/8/layout/cycle5"/>
    <dgm:cxn modelId="{B18D004D-C4BC-8C45-945E-FCE34008C0EA}" type="presOf" srcId="{0B71C695-648C-4F7E-9D4B-FF3F25082A99}" destId="{F61A5ABE-C9F7-4622-934B-4BA4F3CA3236}" srcOrd="0" destOrd="0" presId="urn:microsoft.com/office/officeart/2005/8/layout/cycle5"/>
    <dgm:cxn modelId="{82475865-048E-1044-8A50-C56DD5E04141}" type="presParOf" srcId="{2A491ECA-122F-4331-9862-5B358938F33D}" destId="{0526D31D-A84A-4509-8282-1F55A3804174}" srcOrd="0" destOrd="0" presId="urn:microsoft.com/office/officeart/2005/8/layout/cycle5"/>
    <dgm:cxn modelId="{9545754C-D5D2-E744-A259-940651DA2EB5}" type="presParOf" srcId="{2A491ECA-122F-4331-9862-5B358938F33D}" destId="{8C573706-B5FD-456F-B81A-A83C2A944D3D}" srcOrd="1" destOrd="0" presId="urn:microsoft.com/office/officeart/2005/8/layout/cycle5"/>
    <dgm:cxn modelId="{B1F491B6-AADD-D148-8867-50AEECF7165E}" type="presParOf" srcId="{2A491ECA-122F-4331-9862-5B358938F33D}" destId="{858CDF4D-C988-432E-9739-39458D0AECD0}" srcOrd="2" destOrd="0" presId="urn:microsoft.com/office/officeart/2005/8/layout/cycle5"/>
    <dgm:cxn modelId="{00DD367D-468C-814A-8981-F50B9D4FC354}" type="presParOf" srcId="{2A491ECA-122F-4331-9862-5B358938F33D}" destId="{6A4CC110-0D56-4282-ADCE-ECA3F930983B}" srcOrd="3" destOrd="0" presId="urn:microsoft.com/office/officeart/2005/8/layout/cycle5"/>
    <dgm:cxn modelId="{74304DEA-21A4-C540-B19F-C8C8E7904ED4}" type="presParOf" srcId="{2A491ECA-122F-4331-9862-5B358938F33D}" destId="{AE5EDDD1-31FE-455F-8E8F-532F651F5E5A}" srcOrd="4" destOrd="0" presId="urn:microsoft.com/office/officeart/2005/8/layout/cycle5"/>
    <dgm:cxn modelId="{45642B51-20C7-8F47-9037-B469EC0C8501}" type="presParOf" srcId="{2A491ECA-122F-4331-9862-5B358938F33D}" destId="{2944AB34-BBD3-4860-B465-20637191F51F}" srcOrd="5" destOrd="0" presId="urn:microsoft.com/office/officeart/2005/8/layout/cycle5"/>
    <dgm:cxn modelId="{0C1CCC2A-FB63-7240-A73B-C9985AA2BA4A}" type="presParOf" srcId="{2A491ECA-122F-4331-9862-5B358938F33D}" destId="{2E4442EA-4B1E-498E-B063-7E09C61767CA}" srcOrd="6" destOrd="0" presId="urn:microsoft.com/office/officeart/2005/8/layout/cycle5"/>
    <dgm:cxn modelId="{5B6FB8C4-1458-454E-B4D0-80AE862204CA}" type="presParOf" srcId="{2A491ECA-122F-4331-9862-5B358938F33D}" destId="{E7B33BBF-287F-4AA0-8116-3DBDB3FA19EC}" srcOrd="7" destOrd="0" presId="urn:microsoft.com/office/officeart/2005/8/layout/cycle5"/>
    <dgm:cxn modelId="{C64985F1-A28B-904E-BFE9-461B1E1F889F}" type="presParOf" srcId="{2A491ECA-122F-4331-9862-5B358938F33D}" destId="{39643FED-0D93-476D-9906-BAF829666D9F}" srcOrd="8" destOrd="0" presId="urn:microsoft.com/office/officeart/2005/8/layout/cycle5"/>
    <dgm:cxn modelId="{6CFCB2C3-08F1-C443-93C1-C11A6EBE3DC7}" type="presParOf" srcId="{2A491ECA-122F-4331-9862-5B358938F33D}" destId="{704EEC2F-3BF9-4338-99A8-D59D20B810AF}" srcOrd="9" destOrd="0" presId="urn:microsoft.com/office/officeart/2005/8/layout/cycle5"/>
    <dgm:cxn modelId="{4933FA24-E504-D848-A30C-07DE3200D4F4}" type="presParOf" srcId="{2A491ECA-122F-4331-9862-5B358938F33D}" destId="{1A0B9FB6-CD01-4FCD-BAFD-727D889EF894}" srcOrd="10" destOrd="0" presId="urn:microsoft.com/office/officeart/2005/8/layout/cycle5"/>
    <dgm:cxn modelId="{E3CA2D27-FEA9-C749-9384-0862E87FD7F6}" type="presParOf" srcId="{2A491ECA-122F-4331-9862-5B358938F33D}" destId="{F61A5ABE-C9F7-4622-934B-4BA4F3CA3236}" srcOrd="11" destOrd="0" presId="urn:microsoft.com/office/officeart/2005/8/layout/cycle5"/>
    <dgm:cxn modelId="{DF8E5739-42AF-5B46-87D9-B54B788E6E46}" type="presParOf" srcId="{2A491ECA-122F-4331-9862-5B358938F33D}" destId="{DC7EBCC2-B0F0-4B19-9127-2BBCDC1A5205}" srcOrd="12" destOrd="0" presId="urn:microsoft.com/office/officeart/2005/8/layout/cycle5"/>
    <dgm:cxn modelId="{36483B69-F90A-2049-AAE1-3177AAA2EE6B}" type="presParOf" srcId="{2A491ECA-122F-4331-9862-5B358938F33D}" destId="{9E5B83D6-E61F-418C-97ED-19A95803120E}" srcOrd="13" destOrd="0" presId="urn:microsoft.com/office/officeart/2005/8/layout/cycle5"/>
    <dgm:cxn modelId="{8D7C28FA-D477-2D4B-A237-56B34D5FC223}" type="presParOf" srcId="{2A491ECA-122F-4331-9862-5B358938F33D}" destId="{1D68B8BF-C47C-40EC-BE14-A23D825435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8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algn="l" defTabSz="928381" eaLnBrk="0" hangingPunct="0">
              <a:defRPr sz="1000" i="1" u="none">
                <a:effectLst/>
                <a:latin typeface="Fujiya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t" anchorCtr="0" compatLnSpc="1">
            <a:prstTxWarp prst="textNoShape">
              <a:avLst/>
            </a:prstTxWarp>
          </a:bodyPr>
          <a:lstStyle>
            <a:lvl1pPr algn="r" defTabSz="928381" eaLnBrk="0" hangingPunct="0">
              <a:defRPr sz="1000" i="1" u="none">
                <a:effectLst/>
                <a:latin typeface="Fujiya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0088"/>
            <a:ext cx="4598988" cy="344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5521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0" tIns="46727" rIns="93450" bIns="46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887"/>
            <a:ext cx="3037840" cy="4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algn="l" defTabSz="928381" eaLnBrk="0" hangingPunct="0">
              <a:defRPr sz="1000" i="1" u="none">
                <a:effectLst/>
                <a:latin typeface="Fujiya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5887"/>
            <a:ext cx="3037840" cy="4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3" tIns="0" rIns="19333" bIns="0" numCol="1" anchor="b" anchorCtr="0" compatLnSpc="1">
            <a:prstTxWarp prst="textNoShape">
              <a:avLst/>
            </a:prstTxWarp>
          </a:bodyPr>
          <a:lstStyle>
            <a:lvl1pPr algn="r" defTabSz="928381" eaLnBrk="0" hangingPunct="0">
              <a:defRPr sz="1000" i="1" u="none">
                <a:effectLst/>
                <a:latin typeface="Fujiyama" charset="0"/>
              </a:defRPr>
            </a:lvl1pPr>
          </a:lstStyle>
          <a:p>
            <a:pPr>
              <a:defRPr/>
            </a:pPr>
            <a:fld id="{E136E820-2E79-457C-8A7E-E1E4584E1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73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all five areas as essential and identified by the 90 – 100% groups in both years of the study.  Funded by MEAF. Instruction/curriculum was identified</a:t>
            </a:r>
            <a:r>
              <a:rPr lang="en-US" baseline="0" dirty="0" smtClean="0"/>
              <a:t> more by the second year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215E-AE0B-4F06-B316-861D554AD76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0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284" eaLnBrk="0" hangingPunct="0">
              <a:defRPr sz="3500">
                <a:solidFill>
                  <a:schemeClr val="bg1"/>
                </a:solidFill>
                <a:latin typeface="Arial" pitchFamily="34" charset="0"/>
              </a:defRPr>
            </a:lvl1pPr>
            <a:lvl2pPr marL="757289" indent="-291265" defTabSz="935284" eaLnBrk="0" hangingPunct="0">
              <a:defRPr sz="3500">
                <a:solidFill>
                  <a:schemeClr val="bg1"/>
                </a:solidFill>
                <a:latin typeface="Arial" pitchFamily="34" charset="0"/>
              </a:defRPr>
            </a:lvl2pPr>
            <a:lvl3pPr marL="1165060" indent="-233012" defTabSz="935284" eaLnBrk="0" hangingPunct="0">
              <a:defRPr sz="3500">
                <a:solidFill>
                  <a:schemeClr val="bg1"/>
                </a:solidFill>
                <a:latin typeface="Arial" pitchFamily="34" charset="0"/>
              </a:defRPr>
            </a:lvl3pPr>
            <a:lvl4pPr marL="1631084" indent="-233012" defTabSz="935284" eaLnBrk="0" hangingPunct="0">
              <a:defRPr sz="3500">
                <a:solidFill>
                  <a:schemeClr val="bg1"/>
                </a:solidFill>
                <a:latin typeface="Arial" pitchFamily="34" charset="0"/>
              </a:defRPr>
            </a:lvl4pPr>
            <a:lvl5pPr marL="2097108" indent="-233012" defTabSz="935284" eaLnBrk="0" hangingPunct="0">
              <a:defRPr sz="3500">
                <a:solidFill>
                  <a:schemeClr val="bg1"/>
                </a:solidFill>
                <a:latin typeface="Arial" pitchFamily="34" charset="0"/>
              </a:defRPr>
            </a:lvl5pPr>
            <a:lvl6pPr marL="2563132" indent="-233012" algn="ctr" defTabSz="93528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pitchFamily="34" charset="0"/>
              </a:defRPr>
            </a:lvl6pPr>
            <a:lvl7pPr marL="3029156" indent="-233012" algn="ctr" defTabSz="93528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pitchFamily="34" charset="0"/>
              </a:defRPr>
            </a:lvl7pPr>
            <a:lvl8pPr marL="3495180" indent="-233012" algn="ctr" defTabSz="93528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pitchFamily="34" charset="0"/>
              </a:defRPr>
            </a:lvl8pPr>
            <a:lvl9pPr marL="3961204" indent="-233012" algn="ctr" defTabSz="935284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  <a:latin typeface="Fujiyama" charset="0"/>
              </a:rPr>
              <a:t>© CCHMC 1/3/06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73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068FB-0898-488A-B75F-016FF60C76A2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39910-0CCB-42EF-85EB-374352139B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C:\Users\fride7\Pictures\PSLogo_TransparentBkgrnd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535794" cy="24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7610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47446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43400" y="2397610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252127"/>
      </p:ext>
    </p:extLst>
  </p:cSld>
  <p:clrMapOvr>
    <a:masterClrMapping/>
  </p:clrMapOvr>
  <p:transition spd="slow">
    <p:pull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169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800600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43400" y="1559169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6830179"/>
      </p:ext>
    </p:extLst>
  </p:cSld>
  <p:clrMapOvr>
    <a:masterClrMapping/>
  </p:clrMapOvr>
  <p:transition spd="slow">
    <p:pull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7915"/>
            <a:ext cx="36576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47915"/>
            <a:ext cx="36576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4791493"/>
      </p:ext>
    </p:extLst>
  </p:cSld>
  <p:clrMapOvr>
    <a:masterClrMapping/>
  </p:clrMapOvr>
  <p:transition spd="slow">
    <p:pull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7915"/>
            <a:ext cx="26670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547915"/>
            <a:ext cx="48768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106908"/>
      </p:ext>
    </p:extLst>
  </p:cSld>
  <p:clrMapOvr>
    <a:masterClrMapping/>
  </p:clrMapOvr>
  <p:transition spd="slow">
    <p:pull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1547915"/>
            <a:ext cx="26670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7915"/>
            <a:ext cx="48768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3132721"/>
      </p:ext>
    </p:extLst>
  </p:cSld>
  <p:clrMapOvr>
    <a:masterClrMapping/>
  </p:clrMapOvr>
  <p:transition spd="slow">
    <p:pull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985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1639"/>
            <a:ext cx="3657600" cy="33971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54985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241639"/>
            <a:ext cx="3657600" cy="33971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383619"/>
      </p:ext>
    </p:extLst>
  </p:cSld>
  <p:clrMapOvr>
    <a:masterClrMapping/>
  </p:clrMapOvr>
  <p:transition spd="slow">
    <p:pull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88CDB-7D42-4302-B6AF-D41550C3A682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3CD12-A138-4492-82AB-11DB4487F7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5052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2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172200" cy="4800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2ED58-9414-4BD9-A5EC-34AEDDB0F974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D4C9-25BF-462F-97DF-71459AB44F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99428"/>
      </p:ext>
    </p:extLst>
  </p:cSld>
  <p:clrMapOvr>
    <a:masterClrMapping/>
  </p:clrMapOvr>
  <p:transition spd="slow">
    <p:pull/>
  </p:transition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92B8D-6D4B-4504-B48F-16E59165481E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1D947-4D4C-48CC-84C7-36E675327A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81838"/>
      </p:ext>
    </p:extLst>
  </p:cSld>
  <p:clrMapOvr>
    <a:masterClrMapping/>
  </p:clrMapOvr>
  <p:transition spd="slow">
    <p:pull/>
  </p:transition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D0D4F-3399-4CB9-9812-DAD6920C92B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191A4-9DDC-49AC-9B61-D9D7F38CB3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26670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536192"/>
            <a:ext cx="48768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1306"/>
      </p:ext>
    </p:extLst>
  </p:cSld>
  <p:clrMapOvr>
    <a:masterClrMapping/>
  </p:clrMapOvr>
  <p:transition spd="slow">
    <p:pull/>
  </p:transition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1536192"/>
            <a:ext cx="26670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6192"/>
            <a:ext cx="4876800" cy="4590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26202"/>
      </p:ext>
    </p:extLst>
  </p:cSld>
  <p:clrMapOvr>
    <a:masterClrMapping/>
  </p:clrMapOvr>
  <p:transition spd="slow">
    <p:pull/>
  </p:transition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0EA6C-A371-4591-B022-39CC15C08AB6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1182E-3611-4DDC-BDDF-AB563C1646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3E538-4996-4F72-AA5D-9D41EBA2D19F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3C960-FF76-4E3A-A36D-E1861F51F0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pic>
        <p:nvPicPr>
          <p:cNvPr id="7" name="Picture 5" descr="H:\001ProjectSEARCH\Images\PSLogo_whitebkg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1447800"/>
            <a:ext cx="70305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94321"/>
      </p:ext>
    </p:extLst>
  </p:cSld>
  <p:clrMapOvr>
    <a:masterClrMapping/>
  </p:clrMapOvr>
  <p:transition spd="slow">
    <p:pull/>
  </p:transition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0974B-9466-4755-967E-4EDE34827B24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EBDC4-5461-4B32-9F5F-647574629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76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rId2" action="ppaction://hlinksldjump"/>
              </a:rPr>
              <a:t>Introduction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Quality  Internships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Training Plans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Systematic Instruction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Performance Standards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Employability Skills</a:t>
            </a:r>
            <a:endParaRPr lang="en-US" sz="1100" baseline="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Business Collaboration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Transition to Employee</a:t>
            </a:r>
            <a:r>
              <a:rPr lang="en-US" sz="11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Next Steps</a:t>
            </a:r>
            <a:r>
              <a:rPr lang="en-US" sz="1100" dirty="0">
                <a:solidFill>
                  <a:schemeClr val="tx2"/>
                </a:solidFill>
                <a:effectLst/>
              </a:rPr>
              <a:t>  </a:t>
            </a: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Resource</a:t>
            </a: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 Documents</a:t>
            </a:r>
            <a:endParaRPr lang="en-US" sz="1100" baseline="0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17366"/>
            <a:ext cx="1447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rId2" action="ppaction://hlinksldjump"/>
              </a:rPr>
              <a:t>Introduction</a:t>
            </a:r>
            <a:endParaRPr lang="en-US" sz="110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endParaRPr lang="en-US" sz="110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Enhanced Features</a:t>
            </a:r>
            <a:endParaRPr lang="en-US" sz="110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endParaRPr lang="en-US" sz="1100" baseline="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endParaRPr lang="en-US" sz="1100" baseline="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1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2412480"/>
      </p:ext>
    </p:extLst>
  </p:cSld>
  <p:clrMapOvr>
    <a:masterClrMapping/>
  </p:clrMapOvr>
  <p:transition spd="slow">
    <p:pull/>
  </p:transition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90113"/>
      </p:ext>
    </p:extLst>
  </p:cSld>
  <p:clrMapOvr>
    <a:masterClrMapping/>
  </p:clrMapOvr>
  <p:transition spd="slow">
    <p:pull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905000" y="381000"/>
            <a:ext cx="6172200" cy="49428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17366"/>
            <a:ext cx="1447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rId2" action="ppaction://hlinksldjump"/>
              </a:rPr>
              <a:t>Introduction</a:t>
            </a:r>
            <a:endParaRPr lang="en-US" sz="110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endParaRPr lang="en-US" sz="110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Enhanced Features</a:t>
            </a:r>
            <a:endParaRPr lang="en-US" sz="110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endParaRPr lang="en-US" sz="1100" baseline="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endParaRPr lang="en-US" sz="1100" baseline="0" dirty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1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371047"/>
      </p:ext>
    </p:extLst>
  </p:cSld>
  <p:clrMapOvr>
    <a:masterClrMapping/>
  </p:clrMapOvr>
  <p:transition spd="slow">
    <p:pull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0"/>
            <a:ext cx="7388352" cy="6858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7012"/>
      </p:ext>
    </p:extLst>
  </p:cSld>
  <p:clrMapOvr>
    <a:masterClrMapping/>
  </p:clrMapOvr>
  <p:transition spd="slow">
    <p:pull/>
  </p:transition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3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5139A-854A-4136-BB15-0F9385D7E0D3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2D7DEE-8834-46C1-952A-6C82E77374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C1BF2-8247-42E4-870C-FEDD3E9D4BFC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F49-3500-4AF1-AB1B-308359C7B8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7A44E-F990-427B-9F00-B79B421EB162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F2865-351C-41B3-8A03-2825739F0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762000"/>
            <a:ext cx="853757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04988"/>
            <a:ext cx="3924300" cy="3833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804988"/>
            <a:ext cx="3925888" cy="1839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797300"/>
            <a:ext cx="3925888" cy="184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D571-3C15-4097-AD07-C709113F0A2B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CF1B-DCA8-46C6-B2A2-290D9C9EB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27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0"/>
            <a:ext cx="7388352" cy="6858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172200"/>
            <a:ext cx="40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388750"/>
      </p:ext>
    </p:extLst>
  </p:cSld>
  <p:clrMapOvr>
    <a:masterClrMapping/>
  </p:clrMapOvr>
  <p:transition spd="slow">
    <p:pull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762000"/>
            <a:ext cx="85375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4988"/>
            <a:ext cx="3924300" cy="1839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97300"/>
            <a:ext cx="3924300" cy="184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33900" y="1804988"/>
            <a:ext cx="3925888" cy="383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lIns="91440" tIns="45720" rIns="91440" bIns="45720" anchor="t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lIns="91440" tIns="45720" rIns="91440" bIns="45720" anchor="t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DCE22A5-46E6-0346-B0CE-37258DF7A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4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5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0"/>
            <a:ext cx="7388352" cy="6858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78522" y="762000"/>
            <a:ext cx="7303477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172200"/>
            <a:ext cx="40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228289"/>
      </p:ext>
    </p:extLst>
  </p:cSld>
  <p:clrMapOvr>
    <a:masterClrMapping/>
  </p:clrMapOvr>
  <p:transition spd="slow">
    <p:pull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5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4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5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5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068FB-0898-488A-B75F-016FF60C76A2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39910-0CCB-42EF-85EB-374352139B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C:\Users\fride7\Pictures\PSLogo_TransparentBkgrnd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535794" cy="245676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0"/>
            <a:ext cx="7388352" cy="6858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974"/>
            <a:ext cx="7620000" cy="40126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61353"/>
      </p:ext>
    </p:extLst>
  </p:cSld>
  <p:clrMapOvr>
    <a:masterClrMapping/>
  </p:clrMapOvr>
  <p:transition spd="slow">
    <p:pull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0"/>
            <a:ext cx="7388352" cy="6858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172200"/>
            <a:ext cx="40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3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0"/>
            <a:ext cx="7388352" cy="685800"/>
          </a:xfrm>
          <a:solidFill>
            <a:schemeClr val="tx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78522" y="762000"/>
            <a:ext cx="7303477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172200"/>
            <a:ext cx="40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974"/>
            <a:ext cx="7620000" cy="40126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974"/>
            <a:ext cx="7620000" cy="427505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374"/>
            <a:ext cx="76200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53308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6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446"/>
            <a:ext cx="7620000" cy="32118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824046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51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7610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47446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43400" y="2397610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2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169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800600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43400" y="1559169"/>
            <a:ext cx="37338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68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7915"/>
            <a:ext cx="36576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47915"/>
            <a:ext cx="36576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47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7915"/>
            <a:ext cx="26670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547915"/>
            <a:ext cx="48768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1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974"/>
            <a:ext cx="7620000" cy="427505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1671"/>
      </p:ext>
    </p:extLst>
  </p:cSld>
  <p:clrMapOvr>
    <a:masterClrMapping/>
  </p:clrMapOvr>
  <p:transition spd="slow">
    <p:pull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1547915"/>
            <a:ext cx="26670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7915"/>
            <a:ext cx="4876800" cy="40358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31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985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1639"/>
            <a:ext cx="3657600" cy="33971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54985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241639"/>
            <a:ext cx="3657600" cy="339716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3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88CDB-7D42-4302-B6AF-D41550C3A682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3CD12-A138-4492-82AB-11DB4487F7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50523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 smtClean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172200" cy="4800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2ED58-9414-4BD9-A5EC-34AEDDB0F974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D4C9-25BF-462F-97DF-71459AB44F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92B8D-6D4B-4504-B48F-16E59165481E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1D947-4D4C-48CC-84C7-36E675327A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D0D4F-3399-4CB9-9812-DAD6920C92B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191A4-9DDC-49AC-9B61-D9D7F38CB3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26670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536192"/>
            <a:ext cx="48768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1536192"/>
            <a:ext cx="2667000" cy="4590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6192"/>
            <a:ext cx="4876800" cy="4590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0EA6C-A371-4591-B022-39CC15C08AB6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1182E-3611-4DDC-BDDF-AB563C1646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374"/>
            <a:ext cx="7620000" cy="31744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53308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647408"/>
      </p:ext>
    </p:extLst>
  </p:cSld>
  <p:clrMapOvr>
    <a:masterClrMapping/>
  </p:clrMapOvr>
  <p:transition spd="slow">
    <p:pull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3E538-4996-4F72-AA5D-9D41EBA2D19F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3C960-FF76-4E3A-A36D-E1861F51F0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pic>
        <p:nvPicPr>
          <p:cNvPr id="7" name="Picture 5" descr="H:\001ProjectSEARCH\Images\PSLogo_whitebkg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1447800"/>
            <a:ext cx="7030583" cy="3810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0974B-9466-4755-967E-4EDE34827B24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EBDC4-5461-4B32-9F5F-647574629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76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Quality  Internships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Training Plans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Systematic Instruction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Performance Standards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Employability Skills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Business Collaboration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Transition to Employee</a:t>
            </a:r>
            <a:r>
              <a:rPr lang="en-US" sz="1100" baseline="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Next Steps</a:t>
            </a:r>
            <a:r>
              <a:rPr lang="en-US" sz="1100" dirty="0" smtClean="0">
                <a:solidFill>
                  <a:schemeClr val="tx2"/>
                </a:solidFill>
                <a:effectLst/>
              </a:rPr>
              <a:t>  </a:t>
            </a: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</a:t>
            </a: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 Documents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17366"/>
            <a:ext cx="1447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endParaRPr lang="en-US" sz="110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endParaRPr lang="en-US" sz="110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Features</a:t>
            </a:r>
            <a:endParaRPr lang="en-US" sz="110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24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905000" y="381000"/>
            <a:ext cx="6172200" cy="49428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17366"/>
            <a:ext cx="1447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Introduction</a:t>
            </a:r>
            <a:endParaRPr lang="en-US" sz="110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endParaRPr lang="en-US" sz="110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Enhanced Features</a:t>
            </a:r>
            <a:endParaRPr lang="en-US" sz="110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baseline="0" dirty="0" smtClean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sz="1100" dirty="0" smtClean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100" baseline="0" dirty="0" smtClean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3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5139A-854A-4136-BB15-0F9385D7E0D3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2D7DEE-8834-46C1-952A-6C82E77374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C1BF2-8247-42E4-870C-FEDD3E9D4BFC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F49-3500-4AF1-AB1B-308359C7B8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7A44E-F990-427B-9F00-B79B421EB162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F2865-351C-41B3-8A03-2825739F0F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762000"/>
            <a:ext cx="85375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04988"/>
            <a:ext cx="3924300" cy="38338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04988"/>
            <a:ext cx="3925888" cy="383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F7F3-20CF-4F89-A7AC-3003A09BED26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PS copyright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6909-53A4-4130-AEE4-A1056916D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446"/>
            <a:ext cx="7620000" cy="32118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lang="en-US" sz="2400" dirty="0" smtClean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5825030"/>
            <a:ext cx="2314286" cy="10095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4824046"/>
            <a:ext cx="7620000" cy="762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574975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ffectLst/>
                <a:hlinkClick r:id="rId3" action="ppaction://hlinksldjump"/>
              </a:rPr>
              <a:t>Introduction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Current Website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Enhanced Functionality</a:t>
            </a:r>
            <a:r>
              <a:rPr lang="en-US" sz="120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Site Map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baseline="0" dirty="0">
                <a:solidFill>
                  <a:schemeClr val="tx2"/>
                </a:solidFill>
                <a:effectLst/>
                <a:hlinkClick r:id="" action="ppaction://noaction"/>
              </a:rPr>
              <a:t>Submitting Content</a:t>
            </a:r>
            <a:r>
              <a:rPr lang="en-US" sz="1200" baseline="0" dirty="0">
                <a:solidFill>
                  <a:schemeClr val="tx2"/>
                </a:solidFill>
                <a:effectLst/>
              </a:rPr>
              <a:t>  </a:t>
            </a:r>
            <a:r>
              <a:rPr lang="en-US" sz="1200" dirty="0">
                <a:solidFill>
                  <a:schemeClr val="tx2"/>
                </a:solidFill>
                <a:effectLst/>
                <a:hlinkClick r:id="" action="ppaction://noaction"/>
              </a:rPr>
              <a:t>Resources</a:t>
            </a:r>
            <a:endParaRPr lang="en-US" sz="1200" baseline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5139495"/>
      </p:ext>
    </p:extLst>
  </p:cSld>
  <p:clrMapOvr>
    <a:masterClrMapping/>
  </p:clrMapOvr>
  <p:transition spd="slow">
    <p:pull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762000"/>
            <a:ext cx="85375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04988"/>
            <a:ext cx="3924300" cy="383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804988"/>
            <a:ext cx="3925888" cy="1839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797300"/>
            <a:ext cx="3925888" cy="184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D571-3C15-4097-AD07-C709113F0A2B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PS copyright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CF1B-DCA8-46C6-B2A2-290D9C9EB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762000"/>
            <a:ext cx="85375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04988"/>
            <a:ext cx="3924300" cy="1839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97300"/>
            <a:ext cx="3924300" cy="184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33900" y="1804988"/>
            <a:ext cx="3925888" cy="383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lIns="91440" tIns="45720" rIns="91440" bIns="45720" anchor="t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lIns="91440" tIns="45720" rIns="91440" bIns="45720" anchor="t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DCE22A5-46E6-0346-B0CE-37258DF7A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762000"/>
            <a:ext cx="85375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04988"/>
            <a:ext cx="3924300" cy="383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04988"/>
            <a:ext cx="3925888" cy="383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899C-77BC-9B4E-98A2-9E8C3DCE8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35920" y="6324600"/>
            <a:ext cx="1347141" cy="304800"/>
            <a:chOff x="1203960" y="6172200"/>
            <a:chExt cx="1706880" cy="304800"/>
          </a:xfrm>
        </p:grpSpPr>
        <p:sp>
          <p:nvSpPr>
            <p:cNvPr id="11" name="Action Button: End 10">
              <a:hlinkClick r:id="" action="ppaction://hlinkshowjump?jump=lastslide" highlightClick="1"/>
            </p:cNvPr>
            <p:cNvSpPr/>
            <p:nvPr/>
          </p:nvSpPr>
          <p:spPr>
            <a:xfrm>
              <a:off x="2529840" y="6172200"/>
              <a:ext cx="381000" cy="304800"/>
            </a:xfrm>
            <a:prstGeom prst="actionButtonEnd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645920" y="6172200"/>
              <a:ext cx="381000" cy="304800"/>
            </a:xfrm>
            <a:prstGeom prst="actionButtonBackPrevious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3" name="Action Button: Forward or Next 12">
              <a:hlinkClick r:id="" action="ppaction://hlinkshowjump?jump=nextslide" highlightClick="1"/>
            </p:cNvPr>
            <p:cNvSpPr/>
            <p:nvPr/>
          </p:nvSpPr>
          <p:spPr>
            <a:xfrm>
              <a:off x="2087881" y="6172200"/>
              <a:ext cx="381000" cy="304800"/>
            </a:xfrm>
            <a:prstGeom prst="actionButtonForwardNex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1203960" y="6172200"/>
              <a:ext cx="381000" cy="304800"/>
            </a:xfrm>
            <a:prstGeom prst="actionButtonBeginning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dk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9" r:id="rId33"/>
  </p:sldLayoutIdLst>
  <p:transition spd="slow">
    <p:pull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en-US" sz="24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lang="en-US" sz="24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lang="en-US" sz="24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lang="en-US" sz="20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lang="en-US" sz="2000" kern="1200" baseline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14F7-9D16-7E42-81FB-9E19361FB698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D440-30AF-8A4E-A755-572A9F84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5A9C-A20A-1842-9E8C-E393B0F50B3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67DA-94EF-AA4C-853B-0D26D5230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FC3DA-5487-4BAF-B733-0087678420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PS copyright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6735920" y="6324600"/>
            <a:ext cx="1347141" cy="304800"/>
            <a:chOff x="1203960" y="6172200"/>
            <a:chExt cx="1706880" cy="304800"/>
          </a:xfrm>
        </p:grpSpPr>
        <p:sp>
          <p:nvSpPr>
            <p:cNvPr id="11" name="Action Button: End 10">
              <a:hlinkClick r:id="" action="ppaction://hlinkshowjump?jump=lastslide" highlightClick="1"/>
            </p:cNvPr>
            <p:cNvSpPr/>
            <p:nvPr/>
          </p:nvSpPr>
          <p:spPr>
            <a:xfrm>
              <a:off x="2529840" y="6172200"/>
              <a:ext cx="381000" cy="304800"/>
            </a:xfrm>
            <a:prstGeom prst="actionButtonEnd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645920" y="6172200"/>
              <a:ext cx="381000" cy="304800"/>
            </a:xfrm>
            <a:prstGeom prst="actionButtonBackPrevious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3" name="Action Button: Forward or Next 12">
              <a:hlinkClick r:id="" action="ppaction://hlinkshowjump?jump=nextslide" highlightClick="1"/>
            </p:cNvPr>
            <p:cNvSpPr/>
            <p:nvPr/>
          </p:nvSpPr>
          <p:spPr>
            <a:xfrm>
              <a:off x="2087881" y="6172200"/>
              <a:ext cx="381000" cy="304800"/>
            </a:xfrm>
            <a:prstGeom prst="actionButtonForwardNex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1203960" y="6172200"/>
              <a:ext cx="381000" cy="304800"/>
            </a:xfrm>
            <a:prstGeom prst="actionButtonBeginning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dk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en-US" sz="24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lang="en-US" sz="24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lang="en-US" sz="24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lang="en-US" sz="2000" kern="1200" dirty="0" smtClean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lang="en-US" sz="2000" kern="1200" baseline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620000" cy="4495800"/>
          </a:xfrm>
        </p:spPr>
        <p:txBody>
          <a:bodyPr anchor="ctr">
            <a:normAutofit/>
          </a:bodyPr>
          <a:lstStyle/>
          <a:p>
            <a:pPr indent="0">
              <a:buNone/>
              <a:defRPr/>
            </a:pPr>
            <a:endParaRPr lang="en-US" sz="2800" b="1" dirty="0"/>
          </a:p>
          <a:p>
            <a:pPr indent="0">
              <a:buNone/>
              <a:defRPr/>
            </a:pPr>
            <a:endParaRPr lang="en-US" sz="2800" b="1" dirty="0"/>
          </a:p>
          <a:p>
            <a:pPr indent="0" algn="ctr">
              <a:buNone/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Project SEARCH</a:t>
            </a:r>
          </a:p>
          <a:p>
            <a:pPr indent="0" algn="ctr">
              <a:buNone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indent="0" algn="ctr"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49E47-C1CC-4C1B-B8C0-0893E9B233A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124200" cy="207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01461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09191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4330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05613" y="6105220"/>
            <a:ext cx="9779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800" dirty="0">
                <a:effectLst/>
              </a:rPr>
              <a:t>© CCHMC 1/3/06</a:t>
            </a:r>
          </a:p>
        </p:txBody>
      </p:sp>
      <p:pic>
        <p:nvPicPr>
          <p:cNvPr id="2053" name="Picture 5" descr="H:\001ProjectSEARCH\Images\PSLogo_whitebkg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1447800"/>
            <a:ext cx="70305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524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>
                <a:solidFill>
                  <a:schemeClr val="tx1"/>
                </a:solidFill>
              </a:rPr>
              <a:t>People with disabilities have the right to choose a path toward education and employment. However, while freedom of choice is given, the right to work is earned.  Earning the right to work is dependent upon the student's preparation.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sz="2000" dirty="0">
                <a:solidFill>
                  <a:schemeClr val="tx1"/>
                </a:solidFill>
              </a:rPr>
              <a:t>Stephen Simon, ADA Quarterly, Fall 1998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1574991" cy="23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 SEARCH Young Adult Transition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49974"/>
            <a:ext cx="7620000" cy="50032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Project SEARCH is </a:t>
            </a:r>
            <a:r>
              <a:rPr dirty="0">
                <a:solidFill>
                  <a:schemeClr val="tx1"/>
                </a:solidFill>
              </a:rPr>
              <a:t>an education</a:t>
            </a:r>
            <a:r>
              <a:rPr lang="en-US" dirty="0">
                <a:solidFill>
                  <a:schemeClr val="tx1"/>
                </a:solidFill>
              </a:rPr>
              <a:t>-to-work program</a:t>
            </a:r>
            <a:r>
              <a:rPr dirty="0">
                <a:solidFill>
                  <a:schemeClr val="tx1"/>
                </a:solidFill>
              </a:rPr>
              <a:t>me</a:t>
            </a:r>
            <a:r>
              <a:rPr lang="en-US" dirty="0">
                <a:solidFill>
                  <a:schemeClr val="tx1"/>
                </a:solidFill>
              </a:rPr>
              <a:t> for young people with </a:t>
            </a:r>
            <a:r>
              <a:rPr dirty="0">
                <a:solidFill>
                  <a:schemeClr val="tx1"/>
                </a:solidFill>
              </a:rPr>
              <a:t>learning </a:t>
            </a:r>
            <a:r>
              <a:rPr lang="en-US" dirty="0">
                <a:solidFill>
                  <a:schemeClr val="tx1"/>
                </a:solidFill>
              </a:rPr>
              <a:t>disabilities</a:t>
            </a:r>
            <a:r>
              <a:rPr dirty="0">
                <a:solidFill>
                  <a:schemeClr val="tx1"/>
                </a:solidFill>
              </a:rPr>
              <a:t> and Autistic Spectrum Conditions</a:t>
            </a:r>
            <a:endParaRPr lang="en-US" dirty="0">
              <a:solidFill>
                <a:schemeClr val="tx1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One academic year</a:t>
            </a:r>
          </a:p>
          <a:p>
            <a:r>
              <a:rPr dirty="0">
                <a:solidFill>
                  <a:schemeClr val="tx1"/>
                </a:solidFill>
              </a:rPr>
              <a:t>8-12 students with a variety of learning disabilities</a:t>
            </a:r>
          </a:p>
          <a:p>
            <a:r>
              <a:rPr dirty="0">
                <a:solidFill>
                  <a:schemeClr val="tx1"/>
                </a:solidFill>
              </a:rPr>
              <a:t>Accredited instructor and job coaches</a:t>
            </a:r>
          </a:p>
          <a:p>
            <a:r>
              <a:rPr dirty="0">
                <a:solidFill>
                  <a:schemeClr val="tx1"/>
                </a:solidFill>
              </a:rPr>
              <a:t>Immersed in host business culture</a:t>
            </a:r>
          </a:p>
          <a:p>
            <a:r>
              <a:rPr lang="en-US" dirty="0">
                <a:solidFill>
                  <a:schemeClr val="tx1"/>
                </a:solidFill>
              </a:rPr>
              <a:t>Internship rotations for career exploration and job skills acquisition </a:t>
            </a:r>
            <a:endParaRPr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Customi</a:t>
            </a:r>
            <a:r>
              <a:rPr dirty="0">
                <a:solidFill>
                  <a:schemeClr val="tx1"/>
                </a:solidFill>
              </a:rPr>
              <a:t>s</a:t>
            </a:r>
            <a:r>
              <a:rPr lang="en-US" dirty="0" err="1">
                <a:solidFill>
                  <a:schemeClr val="tx1"/>
                </a:solidFill>
              </a:rPr>
              <a:t>ed</a:t>
            </a:r>
            <a:r>
              <a:rPr lang="en-US" dirty="0">
                <a:solidFill>
                  <a:schemeClr val="tx1"/>
                </a:solidFill>
              </a:rPr>
              <a:t> job-search assistance</a:t>
            </a:r>
            <a:endParaRPr dirty="0">
              <a:solidFill>
                <a:schemeClr val="tx1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Ongoing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dirty="0">
                <a:solidFill>
                  <a:schemeClr val="tx1"/>
                </a:solidFill>
              </a:rPr>
              <a:t>n-work support as needed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 rot="16200000">
            <a:off x="7574280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u="sng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2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974"/>
            <a:ext cx="7620000" cy="454602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sz="3600" dirty="0">
                <a:solidFill>
                  <a:schemeClr val="tx1"/>
                </a:solidFill>
              </a:rPr>
              <a:t>Full time paid employment</a:t>
            </a:r>
          </a:p>
          <a:p>
            <a:pPr lvl="1">
              <a:buNone/>
            </a:pPr>
            <a:endParaRPr sz="3600" dirty="0">
              <a:solidFill>
                <a:schemeClr val="tx1"/>
              </a:solidFill>
            </a:endParaRPr>
          </a:p>
          <a:p>
            <a:pPr lvl="1">
              <a:buNone/>
            </a:pPr>
            <a:endParaRPr sz="3600" dirty="0">
              <a:solidFill>
                <a:schemeClr val="tx1"/>
              </a:solidFill>
            </a:endParaRPr>
          </a:p>
          <a:p>
            <a:pPr lvl="1">
              <a:buNone/>
            </a:pPr>
            <a:endParaRPr sz="3600" dirty="0">
              <a:solidFill>
                <a:schemeClr val="tx1"/>
              </a:solidFill>
            </a:endParaRPr>
          </a:p>
          <a:p>
            <a:pPr lvl="1">
              <a:buNone/>
            </a:pPr>
            <a:endParaRPr sz="3600" dirty="0">
              <a:solidFill>
                <a:schemeClr val="tx1"/>
              </a:solidFill>
            </a:endParaRPr>
          </a:p>
          <a:p>
            <a:pPr lvl="1">
              <a:buNone/>
            </a:pPr>
            <a:endParaRPr sz="3600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sz="3600" dirty="0">
                <a:solidFill>
                  <a:schemeClr val="tx1"/>
                </a:solidFill>
              </a:rPr>
              <a:t>And improved quality of life</a:t>
            </a:r>
            <a:endParaRPr lang="en-US" sz="36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C694-817E-4DB9-BEE6-71FABE103E7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 copyright</a:t>
            </a:r>
          </a:p>
        </p:txBody>
      </p:sp>
      <p:pic>
        <p:nvPicPr>
          <p:cNvPr id="6" name="Picture 5" descr="C:\Documents and Settings\rutkowss\Desktop\Picture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3657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3243508"/>
              </p:ext>
            </p:extLst>
          </p:nvPr>
        </p:nvGraphicFramePr>
        <p:xfrm>
          <a:off x="148497" y="322729"/>
          <a:ext cx="8847006" cy="621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14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0" y="304800"/>
            <a:ext cx="5334000" cy="6172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  <a:buFontTx/>
              <a:buNone/>
              <a:defRPr/>
            </a:pPr>
            <a:r>
              <a:rPr lang="en-GB" sz="3027" dirty="0" smtClean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   </a:t>
            </a:r>
            <a:r>
              <a:rPr lang="en-GB" sz="3613" dirty="0" smtClean="0">
                <a:ea typeface="ＭＳ Ｐゴシック" pitchFamily="-108" charset="-128"/>
                <a:cs typeface="ＭＳ Ｐゴシック" pitchFamily="-108" charset="-128"/>
              </a:rPr>
              <a:t>50</a:t>
            </a:r>
            <a:r>
              <a:rPr lang="en-GB" sz="3613" dirty="0" smtClean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 Project SEARCH sites - 47 in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3613" dirty="0" smtClean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    the UK, 1 in Ireland, 1 </a:t>
            </a:r>
            <a:r>
              <a:rPr lang="en-US" sz="3613" dirty="0" smtClean="0">
                <a:ea typeface="ＭＳ Ｐゴシック" pitchFamily="-108" charset="-128"/>
                <a:cs typeface="ＭＳ Ｐゴシック" pitchFamily="-108" charset="-128"/>
              </a:rPr>
              <a:t>in the Netherlands, 1 in Portugal</a:t>
            </a:r>
            <a:endParaRPr lang="en-GB" sz="3613" dirty="0" smtClean="0">
              <a:solidFill>
                <a:schemeClr val="tx1"/>
              </a:solidFill>
            </a:endParaRPr>
          </a:p>
          <a:p>
            <a:pPr lvl="1" eaLnBrk="1" hangingPunct="1">
              <a:buFont typeface="Monotype Sorts" pitchFamily="-108" charset="2"/>
              <a:buChar char="u"/>
              <a:defRPr/>
            </a:pPr>
            <a:r>
              <a:rPr lang="en-GB" sz="3097" dirty="0" smtClean="0">
                <a:solidFill>
                  <a:schemeClr val="tx1"/>
                </a:solidFill>
              </a:rPr>
              <a:t>29 Hospitals</a:t>
            </a:r>
          </a:p>
          <a:p>
            <a:pPr lvl="1" eaLnBrk="1" hangingPunct="1">
              <a:buFont typeface="Monotype Sorts" pitchFamily="-108" charset="2"/>
              <a:buChar char="u"/>
              <a:defRPr/>
            </a:pPr>
            <a:r>
              <a:rPr lang="en-GB" sz="3097" dirty="0" smtClean="0"/>
              <a:t>1 Research Centre</a:t>
            </a:r>
          </a:p>
          <a:p>
            <a:pPr lvl="1" eaLnBrk="1" hangingPunct="1">
              <a:buFont typeface="Monotype Sorts" pitchFamily="-108" charset="2"/>
              <a:buChar char="u"/>
              <a:defRPr/>
            </a:pPr>
            <a:r>
              <a:rPr lang="en-GB" sz="3097" dirty="0" smtClean="0"/>
              <a:t>8 Councils</a:t>
            </a:r>
          </a:p>
          <a:p>
            <a:pPr lvl="1" eaLnBrk="1" hangingPunct="1">
              <a:buFont typeface="Monotype Sorts" pitchFamily="-108" charset="2"/>
              <a:buChar char="u"/>
              <a:defRPr/>
            </a:pPr>
            <a:r>
              <a:rPr lang="en-GB" sz="3097" dirty="0" smtClean="0"/>
              <a:t>9</a:t>
            </a:r>
            <a:r>
              <a:rPr lang="en-GB" sz="3097" dirty="0" smtClean="0">
                <a:solidFill>
                  <a:schemeClr val="tx1"/>
                </a:solidFill>
              </a:rPr>
              <a:t> </a:t>
            </a:r>
            <a:r>
              <a:rPr lang="en-GB" sz="3097" dirty="0">
                <a:solidFill>
                  <a:schemeClr val="tx1"/>
                </a:solidFill>
              </a:rPr>
              <a:t>Private Sector </a:t>
            </a:r>
            <a:r>
              <a:rPr lang="en-GB" sz="3097" dirty="0" smtClean="0">
                <a:solidFill>
                  <a:schemeClr val="tx1"/>
                </a:solidFill>
              </a:rPr>
              <a:t>Businesses</a:t>
            </a:r>
          </a:p>
          <a:p>
            <a:pPr lvl="1" eaLnBrk="1" hangingPunct="1">
              <a:spcAft>
                <a:spcPts val="600"/>
              </a:spcAft>
              <a:buFont typeface="Monotype Sorts" pitchFamily="-108" charset="2"/>
              <a:buChar char="u"/>
              <a:defRPr/>
            </a:pPr>
            <a:r>
              <a:rPr lang="en-GB" sz="3097" dirty="0"/>
              <a:t>3</a:t>
            </a:r>
            <a:r>
              <a:rPr lang="en-GB" sz="3097" dirty="0" smtClean="0">
                <a:solidFill>
                  <a:schemeClr val="tx1"/>
                </a:solidFill>
              </a:rPr>
              <a:t> Universities</a:t>
            </a:r>
          </a:p>
          <a:p>
            <a:pPr marL="0" lvl="1" indent="0">
              <a:spcAft>
                <a:spcPts val="600"/>
              </a:spcAft>
              <a:buNone/>
              <a:defRPr/>
            </a:pPr>
            <a:r>
              <a:rPr lang="en-GB" sz="3097" dirty="0" smtClean="0">
                <a:solidFill>
                  <a:schemeClr val="tx1"/>
                </a:solidFill>
              </a:rPr>
              <a:t>      2010 - 13:  17 sites </a:t>
            </a:r>
            <a:r>
              <a:rPr lang="en-US" sz="3097" dirty="0" smtClean="0">
                <a:solidFill>
                  <a:schemeClr val="tx1"/>
                </a:solidFill>
              </a:rPr>
              <a:t>–</a:t>
            </a:r>
            <a:r>
              <a:rPr lang="en-GB" sz="3097" dirty="0" smtClean="0">
                <a:solidFill>
                  <a:schemeClr val="tx1"/>
                </a:solidFill>
              </a:rPr>
              <a:t> 176 Jobs (60%)</a:t>
            </a:r>
          </a:p>
          <a:p>
            <a:pPr lvl="1">
              <a:spcAft>
                <a:spcPts val="600"/>
              </a:spcAft>
              <a:buNone/>
              <a:tabLst>
                <a:tab pos="1435100" algn="l"/>
              </a:tabLst>
              <a:defRPr/>
            </a:pPr>
            <a:r>
              <a:rPr lang="en-GB" sz="3097" dirty="0" smtClean="0">
                <a:solidFill>
                  <a:schemeClr val="tx1"/>
                </a:solidFill>
              </a:rPr>
              <a:t>2014:  23 sites </a:t>
            </a:r>
            <a:r>
              <a:rPr lang="en-US" sz="3097" dirty="0" smtClean="0">
                <a:solidFill>
                  <a:schemeClr val="tx1"/>
                </a:solidFill>
              </a:rPr>
              <a:t>–</a:t>
            </a:r>
            <a:r>
              <a:rPr lang="en-GB" sz="3097" dirty="0" smtClean="0">
                <a:solidFill>
                  <a:schemeClr val="tx1"/>
                </a:solidFill>
              </a:rPr>
              <a:t> 124 Jobs (61%)</a:t>
            </a:r>
          </a:p>
          <a:p>
            <a:pPr lvl="1">
              <a:spcAft>
                <a:spcPts val="600"/>
              </a:spcAft>
              <a:buNone/>
              <a:tabLst>
                <a:tab pos="1435100" algn="l"/>
              </a:tabLst>
              <a:defRPr/>
            </a:pPr>
            <a:r>
              <a:rPr lang="en-GB" sz="3097" dirty="0" smtClean="0">
                <a:solidFill>
                  <a:schemeClr val="tx1"/>
                </a:solidFill>
              </a:rPr>
              <a:t>2015:  </a:t>
            </a:r>
            <a:r>
              <a:rPr lang="en-GB" sz="3097" dirty="0">
                <a:solidFill>
                  <a:schemeClr val="tx1"/>
                </a:solidFill>
              </a:rPr>
              <a:t>31 sites </a:t>
            </a:r>
            <a:r>
              <a:rPr sz="3097" dirty="0">
                <a:solidFill>
                  <a:schemeClr val="tx1"/>
                </a:solidFill>
              </a:rPr>
              <a:t>–</a:t>
            </a:r>
            <a:r>
              <a:rPr lang="en-GB" sz="3097" dirty="0" smtClean="0">
                <a:solidFill>
                  <a:schemeClr val="tx1"/>
                </a:solidFill>
              </a:rPr>
              <a:t> 157 Jobs (64.5%)</a:t>
            </a:r>
          </a:p>
          <a:p>
            <a:pPr lvl="1">
              <a:spcAft>
                <a:spcPts val="600"/>
              </a:spcAft>
              <a:buNone/>
              <a:tabLst>
                <a:tab pos="1435100" algn="l"/>
              </a:tabLst>
              <a:defRPr/>
            </a:pPr>
            <a:r>
              <a:rPr lang="en-GB" sz="3097" dirty="0" smtClean="0">
                <a:solidFill>
                  <a:schemeClr val="tx1"/>
                </a:solidFill>
              </a:rPr>
              <a:t>2016</a:t>
            </a:r>
            <a:r>
              <a:rPr lang="en-GB" sz="3097" dirty="0">
                <a:solidFill>
                  <a:schemeClr val="tx1"/>
                </a:solidFill>
              </a:rPr>
              <a:t>: </a:t>
            </a:r>
            <a:r>
              <a:rPr lang="en-GB" sz="3097" dirty="0" smtClean="0">
                <a:solidFill>
                  <a:schemeClr val="tx1"/>
                </a:solidFill>
              </a:rPr>
              <a:t> 37 sites </a:t>
            </a:r>
            <a:r>
              <a:rPr lang="en-US" sz="3097" dirty="0" smtClean="0">
                <a:solidFill>
                  <a:schemeClr val="tx1"/>
                </a:solidFill>
              </a:rPr>
              <a:t>–</a:t>
            </a:r>
            <a:r>
              <a:rPr lang="en-GB" sz="3097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/>
              <a:t>196 Jobs (66%) </a:t>
            </a:r>
            <a:endParaRPr lang="en-GB" sz="3097" dirty="0" smtClean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  <a:buNone/>
              <a:tabLst>
                <a:tab pos="1435100" algn="l"/>
              </a:tabLst>
              <a:defRPr/>
            </a:pPr>
            <a:r>
              <a:rPr lang="en-GB" sz="3200" dirty="0" smtClean="0"/>
              <a:t>2017:  43 sites </a:t>
            </a:r>
            <a:r>
              <a:rPr lang="en-US" sz="3200" dirty="0" smtClean="0"/>
              <a:t>–</a:t>
            </a:r>
            <a:r>
              <a:rPr lang="en-GB" sz="3200" dirty="0" smtClean="0"/>
              <a:t> Awaiting data</a:t>
            </a:r>
          </a:p>
          <a:p>
            <a:pPr marL="274638" lvl="1" indent="0">
              <a:spcAft>
                <a:spcPts val="600"/>
              </a:spcAft>
              <a:buNone/>
              <a:tabLst>
                <a:tab pos="1435100" algn="l"/>
              </a:tabLst>
              <a:defRPr/>
            </a:pPr>
            <a:r>
              <a:rPr lang="en-GB" sz="3200" dirty="0" smtClean="0"/>
              <a:t> 6 new sites beginning in 2017-18</a:t>
            </a:r>
          </a:p>
          <a:p>
            <a:pPr lvl="1" eaLnBrk="1" hangingPunct="1">
              <a:spcAft>
                <a:spcPts val="2400"/>
              </a:spcAft>
              <a:buFont typeface="Monotype Sorts" pitchFamily="-108" charset="2"/>
              <a:buNone/>
              <a:defRPr/>
            </a:pPr>
            <a:endParaRPr lang="en-GB" sz="2400" dirty="0" smtClean="0">
              <a:solidFill>
                <a:schemeClr val="bg1"/>
              </a:solidFill>
            </a:endParaRPr>
          </a:p>
          <a:p>
            <a:pPr lvl="1" eaLnBrk="1" hangingPunct="1">
              <a:spcAft>
                <a:spcPts val="2400"/>
              </a:spcAft>
              <a:buFont typeface="Monotype Sorts" pitchFamily="-108" charset="2"/>
              <a:buNone/>
              <a:defRPr/>
            </a:pPr>
            <a:endParaRPr lang="en-GB" sz="2400" dirty="0"/>
          </a:p>
          <a:p>
            <a:pPr lvl="1" eaLnBrk="1" hangingPunct="1">
              <a:buFont typeface="Monotype Sorts" pitchFamily="-108" charset="2"/>
              <a:buChar char="u"/>
              <a:defRPr/>
            </a:pPr>
            <a:endParaRPr lang="en-GB" sz="2400" dirty="0"/>
          </a:p>
        </p:txBody>
      </p:sp>
      <p:pic>
        <p:nvPicPr>
          <p:cNvPr id="3277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1162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none" dirty="0" smtClean="0">
                <a:solidFill>
                  <a:schemeClr val="tx2"/>
                </a:solidFill>
              </a:rPr>
              <a:t>650 Full time paid jobs!</a:t>
            </a:r>
            <a:endParaRPr lang="en-US" sz="3200" b="1" u="non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29160" y="1292352"/>
          <a:ext cx="4058793" cy="395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507802" y="1341120"/>
          <a:ext cx="420643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62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964" y="1524000"/>
            <a:ext cx="4073236" cy="2796183"/>
          </a:xfrm>
          <a:prstGeom prst="star5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u="none" dirty="0" smtClean="0"/>
          </a:p>
          <a:p>
            <a:pPr algn="ctr"/>
            <a:r>
              <a:rPr lang="en-US" sz="1600" b="1" u="none" dirty="0" smtClean="0"/>
              <a:t>High Expectations</a:t>
            </a:r>
          </a:p>
          <a:p>
            <a:pPr algn="ctr"/>
            <a:endParaRPr lang="en-US" sz="1600" b="1" u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SEARCH copyright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5F24-F370-4AB7-B048-28EAB1B8B4C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28600"/>
          <a:ext cx="800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0" y="76200"/>
            <a:ext cx="2290969" cy="6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620000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Low expectancy on the part of society is the single most critical deterrent to programs for persons with severe disability.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				</a:t>
            </a:r>
            <a:r>
              <a:rPr lang="en-US" sz="2800" dirty="0" smtClean="0"/>
              <a:t>Mark Gold, 1975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49E47-C1CC-4C1B-B8C0-0893E9B233A5}" type="datetime1">
              <a:rPr lang="en-US" smtClean="0"/>
              <a:pPr>
                <a:defRPr/>
              </a:pPr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PS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D4C9-25BF-462F-97DF-71459AB44F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djacenc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D8748EC699B439F6C403CB959BCB7" ma:contentTypeVersion="0" ma:contentTypeDescription="Create a new document." ma:contentTypeScope="" ma:versionID="29cb894d27fb5f43deac9129ea1016a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65173-E696-4202-9D48-04D353B26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2FE8DF4-52F4-47CF-A95C-381445AFAC6E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CB90B27-4AFB-465B-81EF-716CAC2C6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17626</TotalTime>
  <Words>383</Words>
  <Application>Microsoft Office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Fujiyama</vt:lpstr>
      <vt:lpstr>Monotype Sorts</vt:lpstr>
      <vt:lpstr>Times New Roman</vt:lpstr>
      <vt:lpstr>Adjacency</vt:lpstr>
      <vt:lpstr>Office Theme</vt:lpstr>
      <vt:lpstr>1_Office Theme</vt:lpstr>
      <vt:lpstr>2_Adjacency</vt:lpstr>
      <vt:lpstr>PowerPoint Presentation</vt:lpstr>
      <vt:lpstr>Programme Philosophy</vt:lpstr>
      <vt:lpstr>Project SEARCH Young Adult Transition</vt:lpstr>
      <vt:lpstr>Overall Goal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Chmc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Chmc</dc:creator>
  <cp:keywords/>
  <dc:description/>
  <cp:lastModifiedBy>Crabb, Heather F.</cp:lastModifiedBy>
  <cp:revision>473</cp:revision>
  <cp:lastPrinted>2012-12-04T20:58:07Z</cp:lastPrinted>
  <dcterms:created xsi:type="dcterms:W3CDTF">2018-02-01T14:28:31Z</dcterms:created>
  <dcterms:modified xsi:type="dcterms:W3CDTF">2018-02-02T13:44:56Z</dcterms:modified>
  <cp:category/>
</cp:coreProperties>
</file>