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97" r:id="rId3"/>
    <p:sldMasterId id="2147483734" r:id="rId4"/>
    <p:sldMasterId id="2147483722" r:id="rId5"/>
    <p:sldMasterId id="2147483737" r:id="rId6"/>
  </p:sldMasterIdLst>
  <p:notesMasterIdLst>
    <p:notesMasterId r:id="rId30"/>
  </p:notesMasterIdLst>
  <p:sldIdLst>
    <p:sldId id="263" r:id="rId7"/>
    <p:sldId id="264" r:id="rId8"/>
    <p:sldId id="312" r:id="rId9"/>
    <p:sldId id="325" r:id="rId10"/>
    <p:sldId id="269" r:id="rId11"/>
    <p:sldId id="310" r:id="rId12"/>
    <p:sldId id="319" r:id="rId13"/>
    <p:sldId id="341" r:id="rId14"/>
    <p:sldId id="326" r:id="rId15"/>
    <p:sldId id="329" r:id="rId16"/>
    <p:sldId id="328" r:id="rId17"/>
    <p:sldId id="327" r:id="rId18"/>
    <p:sldId id="335" r:id="rId19"/>
    <p:sldId id="333" r:id="rId20"/>
    <p:sldId id="340" r:id="rId21"/>
    <p:sldId id="339" r:id="rId22"/>
    <p:sldId id="338" r:id="rId23"/>
    <p:sldId id="332" r:id="rId24"/>
    <p:sldId id="337" r:id="rId25"/>
    <p:sldId id="336" r:id="rId26"/>
    <p:sldId id="315" r:id="rId27"/>
    <p:sldId id="280" r:id="rId28"/>
    <p:sldId id="287" r:id="rId2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86F8DC-33FE-599E-A809-90F55CC8F6B9}" name="Leydecker, Karl" initials="LK" userId="S::s10kl8@abdn.ac.uk::3f4380b6-6500-4134-9195-0ba50ca199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 snapToObjects="1">
      <p:cViewPr varScale="1">
        <p:scale>
          <a:sx n="83" d="100"/>
          <a:sy n="83" d="100"/>
        </p:scale>
        <p:origin x="824" y="52"/>
      </p:cViewPr>
      <p:guideLst/>
    </p:cSldViewPr>
  </p:slideViewPr>
  <p:outlineViewPr>
    <p:cViewPr>
      <p:scale>
        <a:sx n="33" d="100"/>
        <a:sy n="33" d="100"/>
      </p:scale>
      <p:origin x="0" y="-19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75" d="100"/>
          <a:sy n="75" d="100"/>
        </p:scale>
        <p:origin x="2168" y="-13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9FD9-D97D-4931-A3CA-4BCA1E27AA6E}" type="datetimeFigureOut">
              <a:rPr lang="en-GB" smtClean="0"/>
              <a:t>20/03/2023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FF30F-2FD0-45B2-992B-AE31A23031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29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885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71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641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486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646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846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924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065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99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412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13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93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625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350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229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15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5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37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68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979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89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649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983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F30F-2FD0-45B2-992B-AE31A230313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33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B5D918-36B2-FC42-822A-6E727352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4" y="1792076"/>
            <a:ext cx="4096497" cy="993775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A3CF2EC-A73D-514B-90DA-DC81C59C65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975" y="2960088"/>
            <a:ext cx="3122519" cy="823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8BF1C7B7-77C0-964F-92F3-D5CBACA54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4313997"/>
            <a:ext cx="1804708" cy="405077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362701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3BBA6-7EA4-6E44-8345-8A38895A12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4208" y="1442301"/>
            <a:ext cx="4758179" cy="1129449"/>
          </a:xfrm>
          <a:prstGeom prst="rect">
            <a:avLst/>
          </a:prstGeom>
        </p:spPr>
        <p:txBody>
          <a:bodyPr anchor="b"/>
          <a:lstStyle>
            <a:lvl1pPr algn="l">
              <a:defRPr sz="3000" b="1" i="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3D383-33C8-9C4C-8A3C-742B1844DF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4208" y="2701925"/>
            <a:ext cx="3551549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 style</a:t>
            </a:r>
            <a:endParaRPr lang="en-US" dirty="0"/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5C6996AC-246E-6C40-A598-45745FAD9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208" y="769598"/>
            <a:ext cx="1804708" cy="405077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Section 00</a:t>
            </a:r>
          </a:p>
        </p:txBody>
      </p:sp>
    </p:spTree>
    <p:extLst>
      <p:ext uri="{BB962C8B-B14F-4D97-AF65-F5344CB8AC3E}">
        <p14:creationId xmlns:p14="http://schemas.microsoft.com/office/powerpoint/2010/main" val="4603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_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792C48-516D-0149-B66B-29373611B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D7AF30-20A5-8849-8BD1-99F820E81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text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C487B8-CAFD-4C73-81FB-6D396D6FA9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5535" y="1721852"/>
            <a:ext cx="6408226" cy="271558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92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D766B90-2510-C04B-80F6-4D03A872C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text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514041-B4F9-4DF8-BF1C-EA632D6C167B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0871" y="1720805"/>
            <a:ext cx="3590202" cy="292006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 or insert object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6FC26A-D0FA-4763-9CB2-BFDB14061D6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04040" y="1712492"/>
            <a:ext cx="3804445" cy="292837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 or insert object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10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D766B90-2510-C04B-80F6-4D03A872C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text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49E270-3A94-4754-B5BA-F3D976EE09F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3848" y="1713538"/>
            <a:ext cx="6251046" cy="2918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 or on icons to insert other content</a:t>
            </a:r>
          </a:p>
        </p:txBody>
      </p:sp>
    </p:spTree>
    <p:extLst>
      <p:ext uri="{BB962C8B-B14F-4D97-AF65-F5344CB8AC3E}">
        <p14:creationId xmlns:p14="http://schemas.microsoft.com/office/powerpoint/2010/main" val="295055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_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792C48-516D-0149-B66B-29373611B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D7AF30-20A5-8849-8BD1-99F820E81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text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C487B8-CAFD-4C73-81FB-6D396D6FA9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5535" y="1721852"/>
            <a:ext cx="6408226" cy="271558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5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D766B90-2510-C04B-80F6-4D03A872C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text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514041-B4F9-4DF8-BF1C-EA632D6C167B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0871" y="1720805"/>
            <a:ext cx="3590202" cy="292006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 or insert object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6FC26A-D0FA-4763-9CB2-BFDB14061D6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04040" y="1712492"/>
            <a:ext cx="3804445" cy="292837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 or insert object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46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D766B90-2510-C04B-80F6-4D03A872C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text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49E270-3A94-4754-B5BA-F3D976EE09F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3848" y="1713538"/>
            <a:ext cx="6251046" cy="2918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 or on icons to insert other content</a:t>
            </a:r>
          </a:p>
        </p:txBody>
      </p:sp>
    </p:spTree>
    <p:extLst>
      <p:ext uri="{BB962C8B-B14F-4D97-AF65-F5344CB8AC3E}">
        <p14:creationId xmlns:p14="http://schemas.microsoft.com/office/powerpoint/2010/main" val="76754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2374E10-3B65-D747-A86E-A3279DA976C7}"/>
              </a:ext>
            </a:extLst>
          </p:cNvPr>
          <p:cNvSpPr txBox="1">
            <a:spLocks/>
          </p:cNvSpPr>
          <p:nvPr userDrawn="1"/>
        </p:nvSpPr>
        <p:spPr>
          <a:xfrm>
            <a:off x="561975" y="1212763"/>
            <a:ext cx="3122519" cy="30099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300" baseline="0" dirty="0"/>
              <a:t>ABERDEEN 2040</a:t>
            </a:r>
          </a:p>
        </p:txBody>
      </p:sp>
    </p:spTree>
    <p:extLst>
      <p:ext uri="{BB962C8B-B14F-4D97-AF65-F5344CB8AC3E}">
        <p14:creationId xmlns:p14="http://schemas.microsoft.com/office/powerpoint/2010/main" val="211523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54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BBAB5-5334-3842-808D-B1F553A491A6}"/>
              </a:ext>
            </a:extLst>
          </p:cNvPr>
          <p:cNvSpPr/>
          <p:nvPr userDrawn="1"/>
        </p:nvSpPr>
        <p:spPr>
          <a:xfrm>
            <a:off x="6149947" y="2087745"/>
            <a:ext cx="2994053" cy="305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9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dn.ac.uk/staffnet/working-here/draftpromotions-15584.php#panel1559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2ED0-0D87-E441-8777-18B73753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4" y="1792076"/>
            <a:ext cx="5774586" cy="993775"/>
          </a:xfrm>
        </p:spPr>
        <p:txBody>
          <a:bodyPr/>
          <a:lstStyle/>
          <a:p>
            <a:r>
              <a:rPr lang="en-US" dirty="0"/>
              <a:t>Workshop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C8F09-7CC8-1E4C-B336-8449186773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975" y="2581904"/>
            <a:ext cx="8320768" cy="823912"/>
          </a:xfrm>
        </p:spPr>
        <p:txBody>
          <a:bodyPr/>
          <a:lstStyle/>
          <a:p>
            <a:r>
              <a:rPr lang="en-US" b="1" dirty="0"/>
              <a:t>Academic Promotion – </a:t>
            </a:r>
          </a:p>
          <a:p>
            <a:r>
              <a:rPr lang="en-US" b="1" dirty="0"/>
              <a:t>How to write a successful application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D0312-8009-7942-B53C-7062384944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March 2023 </a:t>
            </a:r>
          </a:p>
        </p:txBody>
      </p:sp>
    </p:spTree>
    <p:extLst>
      <p:ext uri="{BB962C8B-B14F-4D97-AF65-F5344CB8AC3E}">
        <p14:creationId xmlns:p14="http://schemas.microsoft.com/office/powerpoint/2010/main" val="127910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-Academic-Promotion-Application-Form-applications-to-grades-7-9.docx  -  Read-Only - Word">
            <a:extLst>
              <a:ext uri="{FF2B5EF4-FFF2-40B4-BE49-F238E27FC236}">
                <a16:creationId xmlns:a16="http://schemas.microsoft.com/office/drawing/2014/main" id="{3C2474F8-82F4-AB29-222A-DDC2648FF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" y="154622"/>
            <a:ext cx="8863330" cy="4834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427193-565D-780B-C8B1-B9C25723D3E3}"/>
              </a:ext>
            </a:extLst>
          </p:cNvPr>
          <p:cNvSpPr txBox="1"/>
          <p:nvPr/>
        </p:nvSpPr>
        <p:spPr>
          <a:xfrm>
            <a:off x="254382" y="1402538"/>
            <a:ext cx="1595044" cy="600164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Indicate which Pillars you will provide evidence under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C1AB3-F2AB-8CD5-B4DB-C84ED25C6AC1}"/>
              </a:ext>
            </a:extLst>
          </p:cNvPr>
          <p:cNvSpPr txBox="1"/>
          <p:nvPr/>
        </p:nvSpPr>
        <p:spPr>
          <a:xfrm>
            <a:off x="254382" y="2248583"/>
            <a:ext cx="1595044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Choices in accordance with minimum thresholds and possible combinations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A992D-939E-624D-CDD4-4A838580434B}"/>
              </a:ext>
            </a:extLst>
          </p:cNvPr>
          <p:cNvSpPr txBox="1"/>
          <p:nvPr/>
        </p:nvSpPr>
        <p:spPr>
          <a:xfrm>
            <a:off x="254382" y="3443824"/>
            <a:ext cx="1595044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You can include information under other Pillars if you wish 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22753-CF61-A722-F5A0-837DD2ED47C6}"/>
              </a:ext>
            </a:extLst>
          </p:cNvPr>
          <p:cNvSpPr txBox="1"/>
          <p:nvPr/>
        </p:nvSpPr>
        <p:spPr>
          <a:xfrm>
            <a:off x="7163945" y="1554938"/>
            <a:ext cx="1396809" cy="144655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Remember all applications must provide evidence under Citizenship – including contribution to equality, diversity and inclusion</a:t>
            </a:r>
          </a:p>
        </p:txBody>
      </p:sp>
    </p:spTree>
    <p:extLst>
      <p:ext uri="{BB962C8B-B14F-4D97-AF65-F5344CB8AC3E}">
        <p14:creationId xmlns:p14="http://schemas.microsoft.com/office/powerpoint/2010/main" val="429401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-Academic-Promotion-Application-Form-applications-to-grades-7-9.docx  -  Read-Only - Word">
            <a:extLst>
              <a:ext uri="{FF2B5EF4-FFF2-40B4-BE49-F238E27FC236}">
                <a16:creationId xmlns:a16="http://schemas.microsoft.com/office/drawing/2014/main" id="{4DF8604D-9182-0266-4286-895E92CC8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" y="154622"/>
            <a:ext cx="8863330" cy="4834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5D248D-592C-70B6-7FAC-6BBB3B41F3E1}"/>
              </a:ext>
            </a:extLst>
          </p:cNvPr>
          <p:cNvSpPr txBox="1"/>
          <p:nvPr/>
        </p:nvSpPr>
        <p:spPr>
          <a:xfrm>
            <a:off x="254382" y="1402538"/>
            <a:ext cx="1595044" cy="1277273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Personal statement – use this as an opportunity to create a sense of anticipation about what else you will be providing as your evidence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9728F6-4867-7A7A-40D9-9B92CB49CD19}"/>
              </a:ext>
            </a:extLst>
          </p:cNvPr>
          <p:cNvSpPr txBox="1"/>
          <p:nvPr/>
        </p:nvSpPr>
        <p:spPr>
          <a:xfrm>
            <a:off x="6998940" y="1812602"/>
            <a:ext cx="1526293" cy="600164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Note the word limits for each section – 250 words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AC4D6-1C5A-EF64-7D12-2DCD7F37551A}"/>
              </a:ext>
            </a:extLst>
          </p:cNvPr>
          <p:cNvSpPr txBox="1"/>
          <p:nvPr/>
        </p:nvSpPr>
        <p:spPr>
          <a:xfrm>
            <a:off x="254382" y="3082398"/>
            <a:ext cx="1595044" cy="1277273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Individual circumstances – highlight anything that has impacted on quantity, not quality, of outputs. Option to  complete separate form</a:t>
            </a:r>
          </a:p>
        </p:txBody>
      </p:sp>
    </p:spTree>
    <p:extLst>
      <p:ext uri="{BB962C8B-B14F-4D97-AF65-F5344CB8AC3E}">
        <p14:creationId xmlns:p14="http://schemas.microsoft.com/office/powerpoint/2010/main" val="168637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r-Academic-Promotion-Application-Form-applications-to-grades-7-9.docx  -  Read-Only - Word">
            <a:extLst>
              <a:ext uri="{FF2B5EF4-FFF2-40B4-BE49-F238E27FC236}">
                <a16:creationId xmlns:a16="http://schemas.microsoft.com/office/drawing/2014/main" id="{D3131274-160B-5DAE-920A-132F10C54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" y="154622"/>
            <a:ext cx="8863330" cy="4834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90C96E-46B7-EABD-7F4F-BA279C83A073}"/>
              </a:ext>
            </a:extLst>
          </p:cNvPr>
          <p:cNvSpPr txBox="1"/>
          <p:nvPr/>
        </p:nvSpPr>
        <p:spPr>
          <a:xfrm>
            <a:off x="254382" y="1402538"/>
            <a:ext cx="1595044" cy="2970044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Highlight your 4 key outputs that best evidence the quality of your work/the impact your work has had since your last promotion if appropriate.  Briefly explain why.</a:t>
            </a:r>
          </a:p>
          <a:p>
            <a:endParaRPr lang="en-GB" sz="1100" b="1" dirty="0"/>
          </a:p>
          <a:p>
            <a:r>
              <a:rPr lang="en-GB" sz="1100" b="1" dirty="0"/>
              <a:t>Depending on career track outputs could be related to Research; Education; Scholarship/ Professional Practice; Engagement, Innovation and Impact; Clinical Service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E8044-BC80-2B55-A013-BC7D0AAA7997}"/>
              </a:ext>
            </a:extLst>
          </p:cNvPr>
          <p:cNvSpPr txBox="1"/>
          <p:nvPr/>
        </p:nvSpPr>
        <p:spPr>
          <a:xfrm>
            <a:off x="6998940" y="1812602"/>
            <a:ext cx="1526293" cy="600164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Note the word limits for each output – 50 words</a:t>
            </a:r>
          </a:p>
        </p:txBody>
      </p:sp>
    </p:spTree>
    <p:extLst>
      <p:ext uri="{BB962C8B-B14F-4D97-AF65-F5344CB8AC3E}">
        <p14:creationId xmlns:p14="http://schemas.microsoft.com/office/powerpoint/2010/main" val="43185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-Academic-Promotion-Application-Form-applications-to-grades-7-9.docx  -  Read-Only - Word">
            <a:extLst>
              <a:ext uri="{FF2B5EF4-FFF2-40B4-BE49-F238E27FC236}">
                <a16:creationId xmlns:a16="http://schemas.microsoft.com/office/drawing/2014/main" id="{540606F7-6912-4973-4775-8D47306AE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" y="154622"/>
            <a:ext cx="8863330" cy="4834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64E402-D245-6412-7877-46520F567046}"/>
              </a:ext>
            </a:extLst>
          </p:cNvPr>
          <p:cNvSpPr txBox="1"/>
          <p:nvPr/>
        </p:nvSpPr>
        <p:spPr>
          <a:xfrm>
            <a:off x="254382" y="1402538"/>
            <a:ext cx="1595044" cy="1277273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In the Evidence section you should provide the detailed information under the appropriate Pillar which outlines your case for promotion.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2D67D-3874-1CFF-9420-4E9519F3C8EC}"/>
              </a:ext>
            </a:extLst>
          </p:cNvPr>
          <p:cNvSpPr txBox="1"/>
          <p:nvPr/>
        </p:nvSpPr>
        <p:spPr>
          <a:xfrm>
            <a:off x="254382" y="2852470"/>
            <a:ext cx="1595044" cy="600164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Show evidence of your work making a difference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4841F-2AA9-C1EA-4A0C-854D26B1C119}"/>
              </a:ext>
            </a:extLst>
          </p:cNvPr>
          <p:cNvSpPr txBox="1"/>
          <p:nvPr/>
        </p:nvSpPr>
        <p:spPr>
          <a:xfrm>
            <a:off x="254382" y="3496840"/>
            <a:ext cx="1595044" cy="600164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Contextualise your information – provide benchmark information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84CAC-6545-66FC-CDA9-A3C4C9C01692}"/>
              </a:ext>
            </a:extLst>
          </p:cNvPr>
          <p:cNvSpPr txBox="1"/>
          <p:nvPr/>
        </p:nvSpPr>
        <p:spPr>
          <a:xfrm>
            <a:off x="254382" y="4174961"/>
            <a:ext cx="1595044" cy="430887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Avoid the use of, or explain, acronyms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7EF8A-42AB-22B0-1169-812C253C3D94}"/>
              </a:ext>
            </a:extLst>
          </p:cNvPr>
          <p:cNvSpPr txBox="1"/>
          <p:nvPr/>
        </p:nvSpPr>
        <p:spPr>
          <a:xfrm>
            <a:off x="7089464" y="1891090"/>
            <a:ext cx="1595044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Note the word limit of 2500 across all the areas in the evidence section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B309F-F969-0509-0F6F-1CFCB35A17EA}"/>
              </a:ext>
            </a:extLst>
          </p:cNvPr>
          <p:cNvSpPr txBox="1"/>
          <p:nvPr/>
        </p:nvSpPr>
        <p:spPr>
          <a:xfrm>
            <a:off x="7089464" y="3068892"/>
            <a:ext cx="1595044" cy="1615827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In preparing your evidence refer to the criteria for each section – remember the supporting indicators are examples.  There may be others and you do not have to provide evidence of all listed</a:t>
            </a:r>
          </a:p>
        </p:txBody>
      </p:sp>
    </p:spTree>
    <p:extLst>
      <p:ext uri="{BB962C8B-B14F-4D97-AF65-F5344CB8AC3E}">
        <p14:creationId xmlns:p14="http://schemas.microsoft.com/office/powerpoint/2010/main" val="406247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ademic Promotion Application Form (for applications to grades 7, 8 and 9).docx - Word">
            <a:extLst>
              <a:ext uri="{FF2B5EF4-FFF2-40B4-BE49-F238E27FC236}">
                <a16:creationId xmlns:a16="http://schemas.microsoft.com/office/drawing/2014/main" id="{D305911A-A364-5655-26D1-D8FFA8C13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36220"/>
            <a:ext cx="864108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4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ademic Promotion Application Form (for applications to grades 7, 8 and 9).docx - Word">
            <a:extLst>
              <a:ext uri="{FF2B5EF4-FFF2-40B4-BE49-F238E27FC236}">
                <a16:creationId xmlns:a16="http://schemas.microsoft.com/office/drawing/2014/main" id="{1F356D50-5E82-8643-4FA0-15445E244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"/>
            <a:ext cx="9083040" cy="4907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669D51-44E1-0AB1-69F5-3E6E53A8403D}"/>
              </a:ext>
            </a:extLst>
          </p:cNvPr>
          <p:cNvSpPr txBox="1"/>
          <p:nvPr/>
        </p:nvSpPr>
        <p:spPr>
          <a:xfrm>
            <a:off x="185630" y="3204403"/>
            <a:ext cx="1931929" cy="144655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Remember all applicants have to provide evidence of Citizenship at a baseline level. Examples are included in the Framework.  This must include information about your contribution to equality, diversity and inclusion</a:t>
            </a:r>
          </a:p>
        </p:txBody>
      </p:sp>
    </p:spTree>
    <p:extLst>
      <p:ext uri="{BB962C8B-B14F-4D97-AF65-F5344CB8AC3E}">
        <p14:creationId xmlns:p14="http://schemas.microsoft.com/office/powerpoint/2010/main" val="612132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ademic Promotion Application Form (for applications to grades 7, 8 and 9).docx - Word">
            <a:extLst>
              <a:ext uri="{FF2B5EF4-FFF2-40B4-BE49-F238E27FC236}">
                <a16:creationId xmlns:a16="http://schemas.microsoft.com/office/drawing/2014/main" id="{F72E452E-C635-CA16-C12C-E2B24FCAB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7160"/>
            <a:ext cx="8900160" cy="4884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013AAF-5A24-B87F-7ECB-99A40FBCAE41}"/>
              </a:ext>
            </a:extLst>
          </p:cNvPr>
          <p:cNvSpPr txBox="1"/>
          <p:nvPr/>
        </p:nvSpPr>
        <p:spPr>
          <a:xfrm>
            <a:off x="391886" y="1416288"/>
            <a:ext cx="1931929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Section 2 is designed for you to provide information to back up what you have provided under Section 1.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DC3A1-72DA-80A8-ED35-7069EADFCE83}"/>
              </a:ext>
            </a:extLst>
          </p:cNvPr>
          <p:cNvSpPr txBox="1"/>
          <p:nvPr/>
        </p:nvSpPr>
        <p:spPr>
          <a:xfrm>
            <a:off x="391886" y="2449492"/>
            <a:ext cx="1931929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Throughout this section prefix any new information since your last promotion with ‘New’.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512E5-3E0F-2E61-E0B8-AAB1F8825F4D}"/>
              </a:ext>
            </a:extLst>
          </p:cNvPr>
          <p:cNvSpPr txBox="1"/>
          <p:nvPr/>
        </p:nvSpPr>
        <p:spPr>
          <a:xfrm>
            <a:off x="391886" y="3571293"/>
            <a:ext cx="1931929" cy="600164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Remember you can use PURE to cut/paste information into this section as appropriate. </a:t>
            </a:r>
          </a:p>
        </p:txBody>
      </p:sp>
    </p:spTree>
    <p:extLst>
      <p:ext uri="{BB962C8B-B14F-4D97-AF65-F5344CB8AC3E}">
        <p14:creationId xmlns:p14="http://schemas.microsoft.com/office/powerpoint/2010/main" val="1718562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ademic Promotion Application Form (for applications to grades 7, 8 and 9).docx - Word">
            <a:extLst>
              <a:ext uri="{FF2B5EF4-FFF2-40B4-BE49-F238E27FC236}">
                <a16:creationId xmlns:a16="http://schemas.microsoft.com/office/drawing/2014/main" id="{9A834A06-EF8D-8364-BD07-2B473F720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67640"/>
            <a:ext cx="8717279" cy="48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40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ademic Promotion Application Form (for applications to grades 7, 8 and 9).docx - Word">
            <a:extLst>
              <a:ext uri="{FF2B5EF4-FFF2-40B4-BE49-F238E27FC236}">
                <a16:creationId xmlns:a16="http://schemas.microsoft.com/office/drawing/2014/main" id="{35C18996-1C6F-FDEE-F512-B3521D5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114300"/>
            <a:ext cx="8877300" cy="496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48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ademic Promotion Application Form (for applications to grades 7, 8 and 9).docx - Word">
            <a:extLst>
              <a:ext uri="{FF2B5EF4-FFF2-40B4-BE49-F238E27FC236}">
                <a16:creationId xmlns:a16="http://schemas.microsoft.com/office/drawing/2014/main" id="{64A8C67E-9D79-BDC9-A2C7-F88B8A7D6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59080"/>
            <a:ext cx="8923020" cy="47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8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86AF-B13C-D349-9CEC-3EF0B2AFD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643" y="170092"/>
            <a:ext cx="4758179" cy="1129449"/>
          </a:xfrm>
        </p:spPr>
        <p:txBody>
          <a:bodyPr/>
          <a:lstStyle/>
          <a:p>
            <a:r>
              <a:rPr lang="en-GB" dirty="0"/>
              <a:t>What we will cover today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149BF-D52A-324F-98E6-A5CAA5367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643" y="1490787"/>
            <a:ext cx="7594418" cy="26748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General guidance: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(i) preparing to complete an application for academic promotion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(ii) before you start drafting your application </a:t>
            </a:r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The application form – guidance by section </a:t>
            </a:r>
          </a:p>
        </p:txBody>
      </p:sp>
    </p:spTree>
    <p:extLst>
      <p:ext uri="{BB962C8B-B14F-4D97-AF65-F5344CB8AC3E}">
        <p14:creationId xmlns:p14="http://schemas.microsoft.com/office/powerpoint/2010/main" val="2089497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ademic Promotion Application Form (for applications to grades 7, 8 and 9).docx - Word">
            <a:extLst>
              <a:ext uri="{FF2B5EF4-FFF2-40B4-BE49-F238E27FC236}">
                <a16:creationId xmlns:a16="http://schemas.microsoft.com/office/drawing/2014/main" id="{D7446D7E-A2DB-97B4-264D-0FB60394D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" y="129540"/>
            <a:ext cx="8884920" cy="4907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17B95C-3442-D2CD-856E-391A73E6CC6D}"/>
              </a:ext>
            </a:extLst>
          </p:cNvPr>
          <p:cNvSpPr txBox="1"/>
          <p:nvPr/>
        </p:nvSpPr>
        <p:spPr>
          <a:xfrm>
            <a:off x="391886" y="1416288"/>
            <a:ext cx="1931929" cy="110799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Choose a personal referee who really knows your work/ outputs and the impact they have had, and who can speak to your performance against disciplinary norms</a:t>
            </a:r>
          </a:p>
        </p:txBody>
      </p:sp>
    </p:spTree>
    <p:extLst>
      <p:ext uri="{BB962C8B-B14F-4D97-AF65-F5344CB8AC3E}">
        <p14:creationId xmlns:p14="http://schemas.microsoft.com/office/powerpoint/2010/main" val="3318638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8552-554A-423A-921B-52C40F2A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4638"/>
            <a:ext cx="8187691" cy="63033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>
                <a:solidFill>
                  <a:schemeClr val="accent6"/>
                </a:solidFill>
              </a:rPr>
              <a:t>Remember – if you are unsuccessful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7A854-AC7B-80BA-F9AF-7490DB0FE31E}"/>
              </a:ext>
            </a:extLst>
          </p:cNvPr>
          <p:cNvSpPr txBox="1"/>
          <p:nvPr/>
        </p:nvSpPr>
        <p:spPr>
          <a:xfrm>
            <a:off x="628647" y="1115354"/>
            <a:ext cx="788670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Ensure you speak to your ALM/ Head of School to understand the feedback and how they can support you for a future application. </a:t>
            </a:r>
          </a:p>
          <a:p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224977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F4EB6F19-8068-2883-975F-71033EE5B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93" y="293184"/>
            <a:ext cx="8488436" cy="3132187"/>
          </a:xfrm>
        </p:spPr>
        <p:txBody>
          <a:bodyPr/>
          <a:lstStyle/>
          <a:p>
            <a:r>
              <a:rPr lang="en-GB" sz="3600" b="1" dirty="0"/>
              <a:t>Where you can find more information</a:t>
            </a:r>
          </a:p>
          <a:p>
            <a:endParaRPr lang="en-GB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Promotion Toolkit </a:t>
            </a:r>
            <a:r>
              <a:rPr lang="en-GB" sz="36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including Guidance for Applicants</a:t>
            </a:r>
            <a:endParaRPr lang="en-GB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b="1" dirty="0"/>
              <a:t>Speak with your ALM/Head of School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b="1" dirty="0"/>
              <a:t>Speak with HR</a:t>
            </a:r>
          </a:p>
        </p:txBody>
      </p:sp>
    </p:spTree>
    <p:extLst>
      <p:ext uri="{BB962C8B-B14F-4D97-AF65-F5344CB8AC3E}">
        <p14:creationId xmlns:p14="http://schemas.microsoft.com/office/powerpoint/2010/main" val="3425767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F4EB6F19-8068-2883-975F-71033EE5B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94" y="445584"/>
            <a:ext cx="3551549" cy="1241425"/>
          </a:xfrm>
        </p:spPr>
        <p:txBody>
          <a:bodyPr/>
          <a:lstStyle/>
          <a:p>
            <a:endParaRPr lang="en-GB" sz="4800" b="1" dirty="0"/>
          </a:p>
          <a:p>
            <a:endParaRPr lang="en-GB" sz="4800" b="1" dirty="0"/>
          </a:p>
          <a:p>
            <a:pPr algn="ctr"/>
            <a:r>
              <a:rPr lang="en-GB" sz="4800" b="1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39889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8552-554A-423A-921B-52C40F2A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4638"/>
            <a:ext cx="8187691" cy="63033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7A854-AC7B-80BA-F9AF-7490DB0FE31E}"/>
              </a:ext>
            </a:extLst>
          </p:cNvPr>
          <p:cNvSpPr txBox="1"/>
          <p:nvPr/>
        </p:nvSpPr>
        <p:spPr>
          <a:xfrm>
            <a:off x="565149" y="562462"/>
            <a:ext cx="788670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Start thinking about your promotion application early – soon after been appointed or promoted. Opportunity for clearer focus on the type of activities you need to engage in. </a:t>
            </a:r>
          </a:p>
          <a:p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Start drafting application well in advance of the submission deadline to allow you to continue to improve it, including in the light of feedback. </a:t>
            </a:r>
          </a:p>
          <a:p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Catch up/annual review meeting – discuss career aspirations with your line manager.  Consider the Framework of Criteria and how your activities/outputs/experience stack up against the supporting indicators. Updates to Annual Review documents. </a:t>
            </a:r>
          </a:p>
          <a:p>
            <a:endParaRPr lang="en-GB" sz="22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94D540-5258-5316-5A97-092F07DF5769}"/>
              </a:ext>
            </a:extLst>
          </p:cNvPr>
          <p:cNvSpPr txBox="1">
            <a:spLocks/>
          </p:cNvSpPr>
          <p:nvPr/>
        </p:nvSpPr>
        <p:spPr>
          <a:xfrm>
            <a:off x="628648" y="0"/>
            <a:ext cx="8187691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br>
              <a:rPr lang="en-GB" dirty="0"/>
            </a:br>
            <a:r>
              <a:rPr lang="en-GB" sz="11700" dirty="0">
                <a:solidFill>
                  <a:schemeClr val="accent6"/>
                </a:solidFill>
              </a:rPr>
              <a:t>Preparing to complete your application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73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8552-554A-423A-921B-52C40F2A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4638"/>
            <a:ext cx="8187691" cy="63033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7A854-AC7B-80BA-F9AF-7490DB0FE31E}"/>
              </a:ext>
            </a:extLst>
          </p:cNvPr>
          <p:cNvSpPr txBox="1"/>
          <p:nvPr/>
        </p:nvSpPr>
        <p:spPr>
          <a:xfrm>
            <a:off x="628648" y="863063"/>
            <a:ext cx="788670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2023 round – you may not have had an annual review in the last 12 months but please discuss with ALM/Director/Head of School. </a:t>
            </a:r>
          </a:p>
          <a:p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Create a ‘good evidence’ file of your professional achievements. E.g., information about nominations for awards, your work being cited by others, good feedback from students/colleagues.</a:t>
            </a:r>
          </a:p>
          <a:p>
            <a:r>
              <a:rPr lang="en-GB" sz="22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Talk to other academics who have applied for promotion – learn from their experience. Ask if they are willing to share a copy of their application.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/>
          </a:p>
          <a:p>
            <a:endParaRPr lang="en-GB" sz="22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94D540-5258-5316-5A97-092F07DF5769}"/>
              </a:ext>
            </a:extLst>
          </p:cNvPr>
          <p:cNvSpPr txBox="1">
            <a:spLocks/>
          </p:cNvSpPr>
          <p:nvPr/>
        </p:nvSpPr>
        <p:spPr>
          <a:xfrm>
            <a:off x="628648" y="0"/>
            <a:ext cx="8187691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br>
              <a:rPr lang="en-GB" dirty="0"/>
            </a:br>
            <a:r>
              <a:rPr lang="en-GB" sz="11700" dirty="0">
                <a:solidFill>
                  <a:schemeClr val="accent6"/>
                </a:solidFill>
              </a:rPr>
              <a:t>Preparing to complete your application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11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8552-554A-423A-921B-52C40F2A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4638"/>
            <a:ext cx="8187691" cy="63033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7A854-AC7B-80BA-F9AF-7490DB0FE31E}"/>
              </a:ext>
            </a:extLst>
          </p:cNvPr>
          <p:cNvSpPr txBox="1"/>
          <p:nvPr/>
        </p:nvSpPr>
        <p:spPr>
          <a:xfrm>
            <a:off x="565149" y="989337"/>
            <a:ext cx="788670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Discuss with your ALM or Head of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Review the Framework of Criteria and determine:  </a:t>
            </a:r>
          </a:p>
          <a:p>
            <a:pPr marL="800100" lvl="1" indent="-342900">
              <a:buFontTx/>
              <a:buChar char="-"/>
            </a:pPr>
            <a:r>
              <a:rPr lang="en-GB" sz="2200" b="1" dirty="0"/>
              <a:t>What Pillars are mandatory for the level of promotion you are seeking (N.B. Citizenship is mandatory)?</a:t>
            </a:r>
          </a:p>
          <a:p>
            <a:pPr marL="800100" lvl="1" indent="-342900">
              <a:buFontTx/>
              <a:buChar char="-"/>
            </a:pPr>
            <a:r>
              <a:rPr lang="en-GB" sz="2200" b="1" dirty="0"/>
              <a:t>What optional areas if any do you plan to provide evidence under?</a:t>
            </a:r>
          </a:p>
          <a:p>
            <a:pPr marL="800100" lvl="1" indent="-342900">
              <a:buFontTx/>
              <a:buChar char="-"/>
            </a:pPr>
            <a:r>
              <a:rPr lang="en-GB" sz="2200" b="1" dirty="0"/>
              <a:t>What are the suggested supporting indicators for the Pillars/level you are considering – remember these are just examples – there may be others, and you do not have to provide evidence of every one. </a:t>
            </a:r>
          </a:p>
          <a:p>
            <a:pPr marL="342900" indent="-342900">
              <a:buFontTx/>
              <a:buChar char="-"/>
            </a:pPr>
            <a:endParaRPr lang="en-GB" sz="22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7F6E44-B0B4-1E77-379D-44B7B0549ABD}"/>
              </a:ext>
            </a:extLst>
          </p:cNvPr>
          <p:cNvSpPr txBox="1">
            <a:spLocks/>
          </p:cNvSpPr>
          <p:nvPr/>
        </p:nvSpPr>
        <p:spPr>
          <a:xfrm>
            <a:off x="628649" y="274637"/>
            <a:ext cx="8187691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br>
              <a:rPr lang="en-GB" dirty="0"/>
            </a:br>
            <a:r>
              <a:rPr lang="en-GB" sz="8500" dirty="0">
                <a:solidFill>
                  <a:schemeClr val="accent6"/>
                </a:solidFill>
              </a:rPr>
              <a:t>Before you start to draft your application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8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8552-554A-423A-921B-52C40F2A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4638"/>
            <a:ext cx="8187691" cy="63033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>
                <a:solidFill>
                  <a:schemeClr val="accent6"/>
                </a:solidFill>
              </a:rPr>
              <a:t>Completing your application </a:t>
            </a:r>
            <a:br>
              <a:rPr lang="en-GB" dirty="0"/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7A854-AC7B-80BA-F9AF-7490DB0FE31E}"/>
              </a:ext>
            </a:extLst>
          </p:cNvPr>
          <p:cNvSpPr txBox="1"/>
          <p:nvPr/>
        </p:nvSpPr>
        <p:spPr>
          <a:xfrm>
            <a:off x="628647" y="904973"/>
            <a:ext cx="788670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Line up a friendly reader to review your application before you submit it to your Head of School.</a:t>
            </a:r>
          </a:p>
          <a:p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Remember that successful applications are those that </a:t>
            </a:r>
            <a:r>
              <a:rPr lang="en-GB" sz="2200" b="1" u="sng" dirty="0"/>
              <a:t>make a case</a:t>
            </a:r>
            <a:r>
              <a:rPr lang="en-GB" sz="2200" b="1" dirty="0"/>
              <a:t> for promotion. </a:t>
            </a:r>
          </a:p>
          <a:p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This means evidencing that what you have done has made a difference. </a:t>
            </a:r>
          </a:p>
          <a:p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Your application should embed this evidence in a general career narrative.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/>
          </a:p>
          <a:p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50621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8552-554A-423A-921B-52C40F2A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-40530"/>
            <a:ext cx="8187691" cy="63033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>
                <a:solidFill>
                  <a:schemeClr val="accent6"/>
                </a:solidFill>
              </a:rPr>
              <a:t>Completing your application </a:t>
            </a:r>
            <a:br>
              <a:rPr lang="en-GB" dirty="0"/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7A854-AC7B-80BA-F9AF-7490DB0FE31E}"/>
              </a:ext>
            </a:extLst>
          </p:cNvPr>
          <p:cNvSpPr txBox="1"/>
          <p:nvPr/>
        </p:nvSpPr>
        <p:spPr>
          <a:xfrm>
            <a:off x="527047" y="440926"/>
            <a:ext cx="788670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Avoid summaries of ‘I have done this, and this, and this’ without evidence of impact. </a:t>
            </a:r>
          </a:p>
          <a:p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Consider how you want to split the word count across the Pillars – based on the extent of evidence you have to provide in different areas. </a:t>
            </a:r>
          </a:p>
          <a:p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Consider your audience. Contextualise your evidence/build in some field benchmarks.  </a:t>
            </a:r>
          </a:p>
          <a:p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Avoid the use of acronyms without explaining what they mean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/>
          </a:p>
          <a:p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59018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0149BF-D52A-324F-98E6-A5CAA5367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643" y="783771"/>
            <a:ext cx="7594418" cy="3381829"/>
          </a:xfrm>
        </p:spPr>
        <p:txBody>
          <a:bodyPr/>
          <a:lstStyle/>
          <a:p>
            <a:endParaRPr lang="en-US" sz="4000" b="1" dirty="0"/>
          </a:p>
          <a:p>
            <a:pPr algn="ctr"/>
            <a:r>
              <a:rPr lang="en-US" sz="5400" b="1" dirty="0"/>
              <a:t>Completing the application form </a:t>
            </a:r>
          </a:p>
        </p:txBody>
      </p:sp>
    </p:spTree>
    <p:extLst>
      <p:ext uri="{BB962C8B-B14F-4D97-AF65-F5344CB8AC3E}">
        <p14:creationId xmlns:p14="http://schemas.microsoft.com/office/powerpoint/2010/main" val="347096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0643EF6-BEEA-2CCF-35AD-0D414121B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73815"/>
              </p:ext>
            </p:extLst>
          </p:nvPr>
        </p:nvGraphicFramePr>
        <p:xfrm>
          <a:off x="1524000" y="53975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421810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65969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06762"/>
                  </a:ext>
                </a:extLst>
              </a:tr>
            </a:tbl>
          </a:graphicData>
        </a:graphic>
      </p:graphicFrame>
      <p:pic>
        <p:nvPicPr>
          <p:cNvPr id="5" name="Picture 4" descr="hr-Academic-Promotion-Application-Form-applications-to-grades-7-9.docx  -  Read-Only - Word">
            <a:extLst>
              <a:ext uri="{FF2B5EF4-FFF2-40B4-BE49-F238E27FC236}">
                <a16:creationId xmlns:a16="http://schemas.microsoft.com/office/drawing/2014/main" id="{52060BC9-DA82-9161-FC25-E66299C2E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" y="154622"/>
            <a:ext cx="8863330" cy="4834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791101-3921-B3B2-76C0-B9D7E28E147A}"/>
              </a:ext>
            </a:extLst>
          </p:cNvPr>
          <p:cNvSpPr txBox="1"/>
          <p:nvPr/>
        </p:nvSpPr>
        <p:spPr>
          <a:xfrm>
            <a:off x="254382" y="1402538"/>
            <a:ext cx="1595044" cy="430887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Note the word limits for some sections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59BD0-B8D9-90CC-2EF8-B6A762C02C15}"/>
              </a:ext>
            </a:extLst>
          </p:cNvPr>
          <p:cNvSpPr txBox="1"/>
          <p:nvPr/>
        </p:nvSpPr>
        <p:spPr>
          <a:xfrm>
            <a:off x="254382" y="2256207"/>
            <a:ext cx="1595044" cy="600164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Don’t repeat the same evidence under different sections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15954-DCB2-59B3-60B0-5ADE2864C32D}"/>
              </a:ext>
            </a:extLst>
          </p:cNvPr>
          <p:cNvSpPr txBox="1"/>
          <p:nvPr/>
        </p:nvSpPr>
        <p:spPr>
          <a:xfrm>
            <a:off x="254382" y="3467386"/>
            <a:ext cx="1595044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/>
              <a:t>You can include work that has not been published but has been accepted in final form</a:t>
            </a:r>
          </a:p>
        </p:txBody>
      </p:sp>
    </p:spTree>
    <p:extLst>
      <p:ext uri="{BB962C8B-B14F-4D97-AF65-F5344CB8AC3E}">
        <p14:creationId xmlns:p14="http://schemas.microsoft.com/office/powerpoint/2010/main" val="470162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40.potx" id="{38E7985E-54FB-4CA6-87A4-588F5655D8D7}" vid="{E921A075-5AD2-40FD-ACC4-5B3723592E18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40.potx" id="{38E7985E-54FB-4CA6-87A4-588F5655D8D7}" vid="{36350CFE-5A57-403C-85E9-4CA7B21E4E47}"/>
    </a:ext>
  </a:extLst>
</a:theme>
</file>

<file path=ppt/theme/theme3.xml><?xml version="1.0" encoding="utf-8"?>
<a:theme xmlns:a="http://schemas.openxmlformats.org/drawingml/2006/main" name="Content layouts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40.potx" id="{38E7985E-54FB-4CA6-87A4-588F5655D8D7}" vid="{21985965-0972-4476-B85A-6D62B8385574}"/>
    </a:ext>
  </a:extLst>
</a:theme>
</file>

<file path=ppt/theme/theme4.xml><?xml version="1.0" encoding="utf-8"?>
<a:theme xmlns:a="http://schemas.openxmlformats.org/drawingml/2006/main" name="1_Content layouts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40.potx" id="{38E7985E-54FB-4CA6-87A4-588F5655D8D7}" vid="{A0232885-C7AE-43BA-A444-84608F97ABB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08E1E91A2DF44AD104B99B3793310" ma:contentTypeVersion="28" ma:contentTypeDescription="Create a new document." ma:contentTypeScope="" ma:versionID="0537ff8d7228f88291c0daaa4017d22d">
  <xsd:schema xmlns:xsd="http://www.w3.org/2001/XMLSchema" xmlns:xs="http://www.w3.org/2001/XMLSchema" xmlns:p="http://schemas.microsoft.com/office/2006/metadata/properties" xmlns:ns2="3d31ebe0-dd2a-4e7a-a507-dafc9c129f12" targetNamespace="http://schemas.microsoft.com/office/2006/metadata/properties" ma:root="true" ma:fieldsID="06b6b741b6e26e3a1b56c306fae46c61" ns2:_="">
    <xsd:import namespace="3d31ebe0-dd2a-4e7a-a507-dafc9c129f12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1ebe0-dd2a-4e7a-a507-dafc9c129f1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F869CC-CC98-415A-B64C-119860217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31ebe0-dd2a-4e7a-a507-dafc9c129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398AC8-9B34-49D1-A7F8-39CBA1D20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2040</Template>
  <TotalTime>2778</TotalTime>
  <Words>984</Words>
  <Application>Microsoft Office PowerPoint</Application>
  <PresentationFormat>On-screen Show (16:9)</PresentationFormat>
  <Paragraphs>109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</vt:lpstr>
      <vt:lpstr>Times New Roman</vt:lpstr>
      <vt:lpstr>Wingdings</vt:lpstr>
      <vt:lpstr>Office Theme</vt:lpstr>
      <vt:lpstr>1_Custom Design</vt:lpstr>
      <vt:lpstr>Content layouts</vt:lpstr>
      <vt:lpstr>1_Content layouts</vt:lpstr>
      <vt:lpstr>Workshop </vt:lpstr>
      <vt:lpstr>What we will cover today</vt:lpstr>
      <vt:lpstr>  </vt:lpstr>
      <vt:lpstr>  </vt:lpstr>
      <vt:lpstr>  </vt:lpstr>
      <vt:lpstr> Completing your application  </vt:lpstr>
      <vt:lpstr> Completing your application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Remember – if you are unsuccessful </vt:lpstr>
      <vt:lpstr>PowerPoint Presentation</vt:lpstr>
      <vt:lpstr>PowerPoint Presentation</vt:lpstr>
    </vt:vector>
  </TitlesOfParts>
  <Company>University of Aberdeen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Experience</dc:title>
  <dc:creator>Fyfe, Sarah</dc:creator>
  <cp:lastModifiedBy>White, Tracey</cp:lastModifiedBy>
  <cp:revision>51</cp:revision>
  <dcterms:created xsi:type="dcterms:W3CDTF">2022-06-22T08:58:44Z</dcterms:created>
  <dcterms:modified xsi:type="dcterms:W3CDTF">2023-03-20T13:17:39Z</dcterms:modified>
</cp:coreProperties>
</file>