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933C"/>
    <a:srgbClr val="C3D69B"/>
    <a:srgbClr val="604A7B"/>
    <a:srgbClr val="D7E4BD"/>
    <a:srgbClr val="3333FF"/>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86" d="100"/>
          <a:sy n="86" d="100"/>
        </p:scale>
        <p:origin x="-660"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4D441-6568-4610-AE19-35370A3204E1}" type="datetimeFigureOut">
              <a:rPr lang="en-US" smtClean="0"/>
              <a:pPr/>
              <a:t>11/10/2015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C4262-109E-42FF-AEC4-0C58485A767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C14D441-6568-4610-AE19-35370A3204E1}" type="datetimeFigureOut">
              <a:rPr lang="en-US" smtClean="0"/>
              <a:pPr/>
              <a:t>11/10/2015</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03C4262-109E-42FF-AEC4-0C58485A767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638" y="6379"/>
            <a:ext cx="4229768" cy="839481"/>
          </a:xfrm>
          <a:gradFill flip="none" rotWithShape="1">
            <a:gsLst>
              <a:gs pos="100000">
                <a:schemeClr val="bg1"/>
              </a:gs>
              <a:gs pos="50000">
                <a:srgbClr val="604A7B">
                  <a:tint val="44500"/>
                  <a:satMod val="160000"/>
                </a:srgbClr>
              </a:gs>
              <a:gs pos="100000">
                <a:srgbClr val="604A7B">
                  <a:tint val="23500"/>
                  <a:satMod val="160000"/>
                </a:srgbClr>
              </a:gs>
            </a:gsLst>
            <a:lin ang="0" scaled="1"/>
            <a:tileRect/>
          </a:gradFill>
        </p:spPr>
        <p:txBody>
          <a:bodyPr>
            <a:normAutofit fontScale="90000"/>
          </a:bodyPr>
          <a:lstStyle/>
          <a:p>
            <a:pPr algn="just"/>
            <a:r>
              <a:rPr lang="fr-FR" sz="1400" b="1" dirty="0" smtClean="0">
                <a:solidFill>
                  <a:schemeClr val="accent4">
                    <a:lumMod val="75000"/>
                  </a:schemeClr>
                </a:solidFill>
                <a:effectLst>
                  <a:outerShdw blurRad="38100" dist="127000" dir="2160000" algn="tl">
                    <a:schemeClr val="bg1">
                      <a:alpha val="98000"/>
                    </a:schemeClr>
                  </a:outerShdw>
                </a:effectLst>
              </a:rPr>
              <a:t>MONITORING, MAPPING AND MODELLING THE VINE </a:t>
            </a:r>
            <a:br>
              <a:rPr lang="fr-FR" sz="1400" b="1" dirty="0" smtClean="0">
                <a:solidFill>
                  <a:schemeClr val="accent4">
                    <a:lumMod val="75000"/>
                  </a:schemeClr>
                </a:solidFill>
                <a:effectLst>
                  <a:outerShdw blurRad="38100" dist="127000" dir="2160000" algn="tl">
                    <a:schemeClr val="bg1">
                      <a:alpha val="98000"/>
                    </a:schemeClr>
                  </a:outerShdw>
                </a:effectLst>
              </a:rPr>
            </a:br>
            <a:r>
              <a:rPr lang="fr-FR" sz="1400" b="1" dirty="0" smtClean="0">
                <a:solidFill>
                  <a:schemeClr val="accent4">
                    <a:lumMod val="75000"/>
                  </a:schemeClr>
                </a:solidFill>
                <a:effectLst>
                  <a:outerShdw blurRad="38100" dist="127000" dir="2160000" algn="tl">
                    <a:schemeClr val="bg1">
                      <a:alpha val="98000"/>
                    </a:schemeClr>
                  </a:outerShdw>
                </a:effectLst>
              </a:rPr>
              <a:t>&amp; VINEYARD:  COLLECTING, CHARACTERISING &amp; </a:t>
            </a:r>
            <a:br>
              <a:rPr lang="fr-FR" sz="1400" b="1" dirty="0" smtClean="0">
                <a:solidFill>
                  <a:schemeClr val="accent4">
                    <a:lumMod val="75000"/>
                  </a:schemeClr>
                </a:solidFill>
                <a:effectLst>
                  <a:outerShdw blurRad="38100" dist="127000" dir="2160000" algn="tl">
                    <a:schemeClr val="bg1">
                      <a:alpha val="98000"/>
                    </a:schemeClr>
                  </a:outerShdw>
                </a:effectLst>
              </a:rPr>
            </a:br>
            <a:r>
              <a:rPr lang="fr-FR" sz="1400" b="1" dirty="0" smtClean="0">
                <a:solidFill>
                  <a:schemeClr val="accent4">
                    <a:lumMod val="75000"/>
                  </a:schemeClr>
                </a:solidFill>
                <a:effectLst>
                  <a:outerShdw blurRad="38100" dist="127000" dir="2160000" algn="tl">
                    <a:schemeClr val="bg1">
                      <a:alpha val="98000"/>
                    </a:schemeClr>
                  </a:outerShdw>
                </a:effectLst>
              </a:rPr>
              <a:t>ANALYSING SPATIO-TEMPORAL DATA IN A SMALL VINEYARD</a:t>
            </a:r>
            <a:endParaRPr lang="en-GB" sz="2800" i="1" dirty="0">
              <a:solidFill>
                <a:schemeClr val="accent4">
                  <a:lumMod val="75000"/>
                </a:schemeClr>
              </a:solidFill>
              <a:effectLst>
                <a:outerShdw blurRad="38100" dist="127000" dir="2160000" algn="tl">
                  <a:schemeClr val="bg1">
                    <a:alpha val="98000"/>
                  </a:schemeClr>
                </a:outerShdw>
              </a:effectLst>
            </a:endParaRPr>
          </a:p>
        </p:txBody>
      </p:sp>
      <p:sp>
        <p:nvSpPr>
          <p:cNvPr id="1025" name="Rectangle 1"/>
          <p:cNvSpPr>
            <a:spLocks noChangeArrowheads="1"/>
          </p:cNvSpPr>
          <p:nvPr/>
        </p:nvSpPr>
        <p:spPr bwMode="auto">
          <a:xfrm>
            <a:off x="4212404" y="-10274"/>
            <a:ext cx="2635321" cy="1000274"/>
          </a:xfrm>
          <a:prstGeom prst="rect">
            <a:avLst/>
          </a:prstGeom>
          <a:gradFill>
            <a:gsLst>
              <a:gs pos="0">
                <a:srgbClr val="604A7B">
                  <a:tint val="66000"/>
                  <a:satMod val="160000"/>
                  <a:alpha val="14000"/>
                </a:srgbClr>
              </a:gs>
              <a:gs pos="50000">
                <a:srgbClr val="604A7B">
                  <a:tint val="44500"/>
                  <a:satMod val="160000"/>
                </a:srgbClr>
              </a:gs>
              <a:gs pos="100000">
                <a:srgbClr val="604A7B">
                  <a:tint val="23500"/>
                  <a:satMod val="160000"/>
                </a:srgbClr>
              </a:gs>
            </a:gsLst>
            <a:lin ang="10800000" scaled="1"/>
          </a:gradFill>
          <a:ln w="22225">
            <a:noFill/>
            <a:prstDash val="solid"/>
            <a:miter lim="800000"/>
            <a:headEnd/>
            <a:tailEnd/>
          </a:ln>
          <a:effectLst>
            <a:outerShdw blurRad="44450" dist="27940" dir="5400000" algn="ctr">
              <a:srgbClr val="000000">
                <a:alpha val="32000"/>
              </a:srgbClr>
            </a:outerShdw>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pPr>
            <a:r>
              <a:rPr lang="en-GB" sz="1200" b="1" i="1" dirty="0" smtClean="0">
                <a:solidFill>
                  <a:schemeClr val="bg1"/>
                </a:solidFill>
                <a:effectLst>
                  <a:outerShdw blurRad="38100" dist="152400" dir="2700000" algn="tl">
                    <a:schemeClr val="accent4">
                      <a:lumMod val="75000"/>
                    </a:schemeClr>
                  </a:outerShdw>
                </a:effectLst>
                <a:latin typeface="+mj-lt"/>
              </a:rPr>
              <a:t>David R. GREEN</a:t>
            </a:r>
            <a:r>
              <a:rPr lang="en-GB" sz="1200" b="1" i="1" baseline="30000" dirty="0" smtClean="0">
                <a:solidFill>
                  <a:schemeClr val="bg1"/>
                </a:solidFill>
                <a:effectLst>
                  <a:outerShdw blurRad="38100" dist="152400" dir="2700000" algn="tl">
                    <a:schemeClr val="accent4">
                      <a:lumMod val="75000"/>
                    </a:schemeClr>
                  </a:outerShdw>
                </a:effectLst>
                <a:latin typeface="+mj-lt"/>
              </a:rPr>
              <a:t>1</a:t>
            </a:r>
            <a:endParaRPr lang="en-GB" sz="1200" b="1" i="1" dirty="0" smtClean="0">
              <a:solidFill>
                <a:schemeClr val="bg1"/>
              </a:solidFill>
              <a:effectLst>
                <a:outerShdw blurRad="38100" dist="152400" dir="2700000" algn="tl">
                  <a:schemeClr val="accent4">
                    <a:lumMod val="75000"/>
                  </a:schemeClr>
                </a:outerShdw>
              </a:effectLst>
              <a:latin typeface="+mj-lt"/>
            </a:endParaRPr>
          </a:p>
          <a:p>
            <a:pPr lvl="0" algn="r" fontAlgn="base">
              <a:spcBef>
                <a:spcPct val="0"/>
              </a:spcBef>
              <a:spcAft>
                <a:spcPct val="0"/>
              </a:spcAft>
            </a:pPr>
            <a:r>
              <a:rPr lang="en-GB" sz="1200" b="1" i="1" dirty="0" smtClean="0">
                <a:solidFill>
                  <a:schemeClr val="bg1"/>
                </a:solidFill>
                <a:effectLst>
                  <a:outerShdw blurRad="38100" dist="152400" dir="2700000" algn="tl">
                    <a:schemeClr val="accent4">
                      <a:lumMod val="75000"/>
                    </a:schemeClr>
                  </a:outerShdw>
                </a:effectLst>
                <a:latin typeface="+mj-lt"/>
              </a:rPr>
              <a:t>Mariusz SZYMANOWSKI</a:t>
            </a:r>
            <a:r>
              <a:rPr lang="en-GB" sz="1200" b="1" i="1" baseline="30000" dirty="0" smtClean="0">
                <a:solidFill>
                  <a:schemeClr val="bg1"/>
                </a:solidFill>
                <a:effectLst>
                  <a:outerShdw blurRad="38100" dist="152400" dir="2700000" algn="tl">
                    <a:schemeClr val="accent4">
                      <a:lumMod val="75000"/>
                    </a:schemeClr>
                  </a:outerShdw>
                </a:effectLst>
                <a:latin typeface="+mj-lt"/>
              </a:rPr>
              <a:t>2 </a:t>
            </a:r>
          </a:p>
          <a:p>
            <a:pPr lvl="0" algn="r" fontAlgn="base">
              <a:spcBef>
                <a:spcPct val="0"/>
              </a:spcBef>
              <a:spcAft>
                <a:spcPct val="0"/>
              </a:spcAft>
            </a:pPr>
            <a:r>
              <a:rPr kumimoji="0" lang="fr-FR" sz="1200" b="1" i="1" u="none" strike="noStrike" cap="none" normalizeH="0" baseline="0" dirty="0" smtClean="0">
                <a:ln>
                  <a:noFill/>
                </a:ln>
                <a:solidFill>
                  <a:schemeClr val="bg1"/>
                </a:solidFill>
                <a:effectLst>
                  <a:outerShdw blurRad="38100" dist="152400" dir="2700000" algn="tl">
                    <a:schemeClr val="accent4">
                      <a:lumMod val="75000"/>
                    </a:schemeClr>
                  </a:outerShdw>
                </a:effectLst>
                <a:latin typeface="+mj-lt"/>
                <a:ea typeface="Times New Roman" pitchFamily="18" charset="0"/>
              </a:rPr>
              <a:t>University of Aberdeen</a:t>
            </a:r>
            <a:r>
              <a:rPr kumimoji="0" lang="fr-FR" sz="1200" b="1" i="1" u="none" strike="noStrike" cap="none" normalizeH="0" dirty="0" smtClean="0">
                <a:ln>
                  <a:noFill/>
                </a:ln>
                <a:solidFill>
                  <a:schemeClr val="bg1"/>
                </a:solidFill>
                <a:effectLst>
                  <a:outerShdw blurRad="38100" dist="152400" dir="2700000" algn="tl">
                    <a:schemeClr val="accent4">
                      <a:lumMod val="75000"/>
                    </a:schemeClr>
                  </a:outerShdw>
                </a:effectLst>
                <a:latin typeface="+mj-lt"/>
                <a:ea typeface="Times New Roman" pitchFamily="18" charset="0"/>
              </a:rPr>
              <a:t> , Scotland, UK &amp; </a:t>
            </a:r>
            <a:r>
              <a:rPr kumimoji="0" lang="fr-FR" sz="1200" b="1" i="1" u="none" strike="noStrike" cap="none" normalizeH="0" baseline="0" dirty="0" smtClean="0">
                <a:ln>
                  <a:noFill/>
                </a:ln>
                <a:solidFill>
                  <a:schemeClr val="bg1"/>
                </a:solidFill>
                <a:effectLst>
                  <a:outerShdw blurRad="38100" dist="152400" dir="2700000" algn="tl">
                    <a:schemeClr val="accent4">
                      <a:lumMod val="75000"/>
                    </a:schemeClr>
                  </a:outerShdw>
                </a:effectLst>
                <a:latin typeface="+mj-lt"/>
                <a:ea typeface="Times New Roman" pitchFamily="18" charset="0"/>
              </a:rPr>
              <a:t>University of Wroclaw, Poland</a:t>
            </a:r>
          </a:p>
          <a:p>
            <a:pPr lvl="0" algn="r" fontAlgn="base">
              <a:spcBef>
                <a:spcPct val="0"/>
              </a:spcBef>
              <a:spcAft>
                <a:spcPct val="0"/>
              </a:spcAft>
            </a:pPr>
            <a:endParaRPr kumimoji="0" lang="fr-FR" sz="1100" i="1" u="none" strike="noStrike" cap="none" normalizeH="0" baseline="0" dirty="0" smtClean="0">
              <a:ln>
                <a:noFill/>
              </a:ln>
              <a:solidFill>
                <a:srgbClr val="7030A0"/>
              </a:solidFill>
              <a:effectLst>
                <a:outerShdw blurRad="38100" dist="38100" dir="2700000" algn="tl">
                  <a:srgbClr val="000000">
                    <a:alpha val="43137"/>
                  </a:srgbClr>
                </a:outerShdw>
              </a:effectLst>
              <a:latin typeface="+mj-lt"/>
              <a:ea typeface="Times New Roman" pitchFamily="18" charset="0"/>
            </a:endParaRPr>
          </a:p>
        </p:txBody>
      </p:sp>
      <p:sp>
        <p:nvSpPr>
          <p:cNvPr id="4" name="Rectangle 3"/>
          <p:cNvSpPr/>
          <p:nvPr/>
        </p:nvSpPr>
        <p:spPr>
          <a:xfrm>
            <a:off x="160712" y="1047726"/>
            <a:ext cx="2250297" cy="276999"/>
          </a:xfrm>
          <a:prstGeom prst="rect">
            <a:avLst/>
          </a:prstGeom>
        </p:spPr>
        <p:txBody>
          <a:bodyPr wrap="square">
            <a:spAutoFit/>
          </a:bodyPr>
          <a:lstStyle/>
          <a:p>
            <a:pPr algn="just">
              <a:buFont typeface="Arial" pitchFamily="34" charset="0"/>
              <a:buChar char="•"/>
            </a:pPr>
            <a:r>
              <a:rPr lang="en-GB" sz="1200" dirty="0" smtClean="0">
                <a:solidFill>
                  <a:schemeClr val="accent3">
                    <a:lumMod val="75000"/>
                  </a:schemeClr>
                </a:solidFill>
              </a:rPr>
              <a:t> </a:t>
            </a:r>
          </a:p>
        </p:txBody>
      </p:sp>
      <p:sp>
        <p:nvSpPr>
          <p:cNvPr id="5" name="Rounded Rectangle 4"/>
          <p:cNvSpPr/>
          <p:nvPr/>
        </p:nvSpPr>
        <p:spPr>
          <a:xfrm>
            <a:off x="56707" y="895349"/>
            <a:ext cx="2457893" cy="1822865"/>
          </a:xfrm>
          <a:prstGeom prst="roundRect">
            <a:avLst/>
          </a:prstGeom>
          <a:solidFill>
            <a:schemeClr val="accent3">
              <a:lumMod val="75000"/>
              <a:alpha val="78000"/>
            </a:schemeClr>
          </a:solidFill>
          <a:ln>
            <a:solidFill>
              <a:srgbClr val="00B05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100" b="1" dirty="0" smtClean="0">
                <a:solidFill>
                  <a:schemeClr val="bg1"/>
                </a:solidFill>
                <a:effectLst>
                  <a:outerShdw blurRad="38100" dist="38100" dir="2700000" algn="tl">
                    <a:srgbClr val="000000">
                      <a:alpha val="43137"/>
                    </a:srgbClr>
                  </a:outerShdw>
                </a:effectLst>
                <a:latin typeface="+mj-lt"/>
              </a:rPr>
              <a:t>Low cost mobile GIS, Desktop GIS and DIP and data collection provide the basis to collect local data. Freely available meteorological and climatological datasets also provide useful data and  information useful to the vineyard manager. Precision Viticulture has a role in small UK vineyards</a:t>
            </a:r>
          </a:p>
        </p:txBody>
      </p:sp>
      <p:graphicFrame>
        <p:nvGraphicFramePr>
          <p:cNvPr id="7" name="Table 6"/>
          <p:cNvGraphicFramePr>
            <a:graphicFrameLocks noGrp="1"/>
          </p:cNvGraphicFramePr>
          <p:nvPr/>
        </p:nvGraphicFramePr>
        <p:xfrm>
          <a:off x="2608288" y="1552677"/>
          <a:ext cx="4142555" cy="731520"/>
        </p:xfrm>
        <a:graphic>
          <a:graphicData uri="http://schemas.openxmlformats.org/drawingml/2006/table">
            <a:tbl>
              <a:tblPr/>
              <a:tblGrid>
                <a:gridCol w="1365049"/>
                <a:gridCol w="857859"/>
                <a:gridCol w="959447"/>
                <a:gridCol w="960200"/>
              </a:tblGrid>
              <a:tr h="243840">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Vineyard</a:t>
                      </a:r>
                      <a:endParaRPr lang="en-GB" sz="1600"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Average</a:t>
                      </a:r>
                      <a:endParaRPr lang="en-GB" sz="1600"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Max</a:t>
                      </a:r>
                      <a:endParaRPr lang="en-GB" sz="1600"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Min</a:t>
                      </a:r>
                      <a:endParaRPr lang="en-GB" sz="1600"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r>
              <a:tr h="243840">
                <a:tc>
                  <a:txBody>
                    <a:bodyPr/>
                    <a:lstStyle/>
                    <a:p>
                      <a:pPr algn="ctr">
                        <a:spcAft>
                          <a:spcPts val="0"/>
                        </a:spcAft>
                      </a:pPr>
                      <a:r>
                        <a:rPr lang="fr-FR" sz="1100" b="1" dirty="0">
                          <a:solidFill>
                            <a:srgbClr val="7030A0"/>
                          </a:solidFill>
                          <a:effectLst>
                            <a:outerShdw blurRad="38100" dist="38100" dir="2700000" algn="tl">
                              <a:srgbClr val="000000">
                                <a:alpha val="43137"/>
                              </a:srgbClr>
                            </a:outerShdw>
                          </a:effectLst>
                          <a:latin typeface="+mj-lt"/>
                          <a:ea typeface="Times New Roman"/>
                        </a:rPr>
                        <a:t>Chilford Hall</a:t>
                      </a:r>
                      <a:endParaRPr lang="en-GB" sz="1600" b="1" dirty="0">
                        <a:solidFill>
                          <a:srgbClr val="7030A0"/>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89804"/>
                      </a:srgbClr>
                    </a:solidFill>
                  </a:tcPr>
                </a:tc>
                <a:tc>
                  <a:txBody>
                    <a:bodyPr/>
                    <a:lstStyle/>
                    <a:p>
                      <a:pPr algn="ctr">
                        <a:spcAft>
                          <a:spcPts val="0"/>
                        </a:spcAft>
                      </a:pPr>
                      <a:r>
                        <a:rPr lang="fr-FR" sz="1100" b="1" dirty="0">
                          <a:solidFill>
                            <a:schemeClr val="accent4">
                              <a:lumMod val="75000"/>
                            </a:schemeClr>
                          </a:solidFill>
                          <a:effectLst>
                            <a:outerShdw blurRad="38100" dist="38100" dir="2700000" algn="tl">
                              <a:srgbClr val="000000">
                                <a:alpha val="43137"/>
                              </a:srgbClr>
                            </a:outerShdw>
                          </a:effectLst>
                          <a:latin typeface="+mj-lt"/>
                          <a:ea typeface="Times New Roman"/>
                        </a:rPr>
                        <a:t>13.1</a:t>
                      </a:r>
                      <a:endParaRPr lang="en-GB" sz="1600" b="1" dirty="0">
                        <a:solidFill>
                          <a:schemeClr val="accent4">
                            <a:lumMod val="75000"/>
                          </a:schemeClr>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89804"/>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15.1</a:t>
                      </a:r>
                      <a:endParaRPr lang="en-GB" sz="1600" b="1"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49804"/>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11.8</a:t>
                      </a:r>
                      <a:endParaRPr lang="en-GB" sz="1600" b="1"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49804"/>
                      </a:srgbClr>
                    </a:solidFill>
                  </a:tcPr>
                </a:tc>
              </a:tr>
              <a:tr h="243840">
                <a:tc>
                  <a:txBody>
                    <a:bodyPr/>
                    <a:lstStyle/>
                    <a:p>
                      <a:pPr algn="ctr">
                        <a:spcAft>
                          <a:spcPts val="0"/>
                        </a:spcAft>
                      </a:pPr>
                      <a:r>
                        <a:rPr lang="fr-FR" sz="1100" b="1" dirty="0">
                          <a:solidFill>
                            <a:srgbClr val="7030A0"/>
                          </a:solidFill>
                          <a:effectLst>
                            <a:outerShdw blurRad="38100" dist="38100" dir="2700000" algn="tl">
                              <a:srgbClr val="000000">
                                <a:alpha val="43137"/>
                              </a:srgbClr>
                            </a:outerShdw>
                          </a:effectLst>
                          <a:latin typeface="+mj-lt"/>
                          <a:ea typeface="Times New Roman"/>
                        </a:rPr>
                        <a:t>Camel Valley</a:t>
                      </a:r>
                      <a:endParaRPr lang="en-GB" sz="1600" b="1" dirty="0">
                        <a:solidFill>
                          <a:srgbClr val="7030A0"/>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89804"/>
                      </a:srgbClr>
                    </a:solidFill>
                  </a:tcPr>
                </a:tc>
                <a:tc>
                  <a:txBody>
                    <a:bodyPr/>
                    <a:lstStyle/>
                    <a:p>
                      <a:pPr algn="ctr">
                        <a:spcAft>
                          <a:spcPts val="0"/>
                        </a:spcAft>
                      </a:pPr>
                      <a:r>
                        <a:rPr lang="fr-FR" sz="1100" b="1" dirty="0">
                          <a:solidFill>
                            <a:schemeClr val="accent4">
                              <a:lumMod val="75000"/>
                            </a:schemeClr>
                          </a:solidFill>
                          <a:effectLst>
                            <a:outerShdw blurRad="38100" dist="38100" dir="2700000" algn="tl">
                              <a:srgbClr val="000000">
                                <a:alpha val="43137"/>
                              </a:srgbClr>
                            </a:outerShdw>
                          </a:effectLst>
                          <a:latin typeface="+mj-lt"/>
                          <a:ea typeface="Times New Roman"/>
                        </a:rPr>
                        <a:t>13.4</a:t>
                      </a:r>
                      <a:endParaRPr lang="en-GB" sz="1600" b="1" dirty="0">
                        <a:solidFill>
                          <a:schemeClr val="accent4">
                            <a:lumMod val="75000"/>
                          </a:schemeClr>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89804"/>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15.1</a:t>
                      </a:r>
                      <a:endParaRPr lang="en-GB" sz="1600" b="1"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49804"/>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j-lt"/>
                          <a:ea typeface="Times New Roman"/>
                        </a:rPr>
                        <a:t>12.2</a:t>
                      </a:r>
                      <a:endParaRPr lang="en-GB" sz="1600" b="1" dirty="0">
                        <a:solidFill>
                          <a:schemeClr val="bg1"/>
                        </a:solidFill>
                        <a:effectLst>
                          <a:outerShdw blurRad="38100" dist="38100" dir="2700000" algn="tl">
                            <a:srgbClr val="000000">
                              <a:alpha val="43137"/>
                            </a:srgbClr>
                          </a:outerShdw>
                        </a:effectLst>
                        <a:latin typeface="+mj-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D7E4BD">
                        <a:alpha val="49804"/>
                      </a:srgbClr>
                    </a:solidFill>
                  </a:tcPr>
                </a:tc>
              </a:tr>
            </a:tbl>
          </a:graphicData>
        </a:graphic>
      </p:graphicFrame>
      <p:graphicFrame>
        <p:nvGraphicFramePr>
          <p:cNvPr id="8" name="Table 7"/>
          <p:cNvGraphicFramePr>
            <a:graphicFrameLocks noGrp="1"/>
          </p:cNvGraphicFramePr>
          <p:nvPr/>
        </p:nvGraphicFramePr>
        <p:xfrm>
          <a:off x="2568539" y="3878689"/>
          <a:ext cx="4173563" cy="731520"/>
        </p:xfrm>
        <a:graphic>
          <a:graphicData uri="http://schemas.openxmlformats.org/drawingml/2006/table">
            <a:tbl>
              <a:tblPr/>
              <a:tblGrid>
                <a:gridCol w="1363525"/>
                <a:gridCol w="1023168"/>
                <a:gridCol w="1042078"/>
                <a:gridCol w="744792"/>
              </a:tblGrid>
              <a:tr h="243840">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Vineyard</a:t>
                      </a:r>
                      <a:endParaRPr lang="en-GB" sz="1600"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Average</a:t>
                      </a:r>
                      <a:endParaRPr lang="en-GB" sz="1600"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Max</a:t>
                      </a:r>
                      <a:endParaRPr lang="en-GB" sz="1600"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Min</a:t>
                      </a:r>
                      <a:endParaRPr lang="en-GB" sz="1600"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000"/>
                      </a:srgbClr>
                    </a:solidFill>
                  </a:tcPr>
                </a:tc>
              </a:tr>
              <a:tr h="243840">
                <a:tc>
                  <a:txBody>
                    <a:bodyPr/>
                    <a:lstStyle/>
                    <a:p>
                      <a:pPr algn="ctr">
                        <a:spcAft>
                          <a:spcPts val="0"/>
                        </a:spcAft>
                      </a:pPr>
                      <a:r>
                        <a:rPr lang="fr-FR" sz="1100" b="1" dirty="0">
                          <a:solidFill>
                            <a:srgbClr val="7030A0"/>
                          </a:solidFill>
                          <a:effectLst>
                            <a:outerShdw blurRad="38100" dist="38100" dir="2700000" algn="tl">
                              <a:srgbClr val="000000">
                                <a:alpha val="43137"/>
                              </a:srgbClr>
                            </a:outerShdw>
                          </a:effectLst>
                          <a:latin typeface="+mn-lt"/>
                          <a:ea typeface="Times New Roman"/>
                        </a:rPr>
                        <a:t>Chilford Hall</a:t>
                      </a:r>
                      <a:endParaRPr lang="en-GB" sz="1600" b="1" dirty="0">
                        <a:solidFill>
                          <a:srgbClr val="7030A0"/>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130.3</a:t>
                      </a:r>
                      <a:endParaRPr lang="en-GB" sz="1600" b="1"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162.4</a:t>
                      </a:r>
                      <a:endParaRPr lang="en-GB" sz="1600" b="1"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130.3</a:t>
                      </a:r>
                      <a:endParaRPr lang="en-GB" sz="1600" b="1"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r>
              <a:tr h="243840">
                <a:tc>
                  <a:txBody>
                    <a:bodyPr/>
                    <a:lstStyle/>
                    <a:p>
                      <a:pPr algn="ctr">
                        <a:spcAft>
                          <a:spcPts val="0"/>
                        </a:spcAft>
                      </a:pPr>
                      <a:r>
                        <a:rPr lang="fr-FR" sz="1100" b="1" dirty="0">
                          <a:solidFill>
                            <a:srgbClr val="7030A0"/>
                          </a:solidFill>
                          <a:effectLst>
                            <a:outerShdw blurRad="38100" dist="38100" dir="2700000" algn="tl">
                              <a:srgbClr val="000000">
                                <a:alpha val="43137"/>
                              </a:srgbClr>
                            </a:outerShdw>
                          </a:effectLst>
                          <a:latin typeface="+mn-lt"/>
                          <a:ea typeface="Times New Roman"/>
                        </a:rPr>
                        <a:t>Camel Valley</a:t>
                      </a:r>
                      <a:endParaRPr lang="en-GB" sz="1600" b="1" dirty="0">
                        <a:solidFill>
                          <a:srgbClr val="7030A0"/>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155.3</a:t>
                      </a:r>
                      <a:endParaRPr lang="en-GB" sz="1600" b="1"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184.7</a:t>
                      </a:r>
                      <a:endParaRPr lang="en-GB" sz="1600" b="1"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c>
                  <a:txBody>
                    <a:bodyPr/>
                    <a:lstStyle/>
                    <a:p>
                      <a:pPr algn="ctr">
                        <a:spcAft>
                          <a:spcPts val="0"/>
                        </a:spcAft>
                      </a:pPr>
                      <a:r>
                        <a:rPr lang="fr-FR" sz="1100" b="1" dirty="0">
                          <a:solidFill>
                            <a:schemeClr val="bg1"/>
                          </a:solidFill>
                          <a:effectLst>
                            <a:outerShdw blurRad="38100" dist="38100" dir="2700000" algn="tl">
                              <a:srgbClr val="000000">
                                <a:alpha val="43137"/>
                              </a:srgbClr>
                            </a:outerShdw>
                          </a:effectLst>
                          <a:latin typeface="+mn-lt"/>
                          <a:ea typeface="Times New Roman"/>
                        </a:rPr>
                        <a:t>138.3</a:t>
                      </a:r>
                      <a:endParaRPr lang="en-GB" sz="1600" b="1" dirty="0">
                        <a:solidFill>
                          <a:schemeClr val="bg1"/>
                        </a:solidFill>
                        <a:effectLst>
                          <a:outerShdw blurRad="38100" dist="38100" dir="2700000" algn="tl">
                            <a:srgbClr val="000000">
                              <a:alpha val="43137"/>
                            </a:srgbClr>
                          </a:outerShdw>
                        </a:effectLst>
                        <a:latin typeface="+mn-lt"/>
                        <a:ea typeface="Times New Roman"/>
                      </a:endParaRPr>
                    </a:p>
                  </a:txBody>
                  <a:tcPr marL="33338" marR="3333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3">
                        <a:lumMod val="40000"/>
                        <a:lumOff val="60000"/>
                        <a:alpha val="50000"/>
                      </a:schemeClr>
                    </a:solidFill>
                  </a:tcPr>
                </a:tc>
              </a:tr>
            </a:tbl>
          </a:graphicData>
        </a:graphic>
      </p:graphicFrame>
      <p:sp>
        <p:nvSpPr>
          <p:cNvPr id="12" name="Rounded Rectangle 11"/>
          <p:cNvSpPr/>
          <p:nvPr/>
        </p:nvSpPr>
        <p:spPr>
          <a:xfrm>
            <a:off x="101782" y="8190430"/>
            <a:ext cx="6661875" cy="878541"/>
          </a:xfrm>
          <a:prstGeom prst="roundRect">
            <a:avLst/>
          </a:prstGeom>
          <a:solidFill>
            <a:srgbClr val="77933C">
              <a:alpha val="78039"/>
            </a:srgbClr>
          </a:solidFill>
          <a:ln>
            <a:solidFill>
              <a:srgbClr val="00B05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GB" sz="1100" b="1" dirty="0" smtClean="0">
                <a:solidFill>
                  <a:schemeClr val="bg1"/>
                </a:solidFill>
                <a:effectLst>
                  <a:outerShdw blurRad="38100" dist="38100" dir="2700000" algn="tl">
                    <a:srgbClr val="000000">
                      <a:alpha val="43137"/>
                    </a:srgbClr>
                  </a:outerShdw>
                </a:effectLst>
                <a:latin typeface="+mj-lt"/>
                <a:ea typeface="Times New Roman" pitchFamily="18" charset="0"/>
              </a:rPr>
              <a:t>PV is a useful tool in smaller vineyards. But: analyses reveal a) the two vineyards considered are too small and not subject to considerable variation or significant differences in conditions; and b) most diversifying factors are deemed to be the result of differences in incoming solar energy and the duration of insolation caused by the lines of trees planted around the vineyard. </a:t>
            </a:r>
            <a:endParaRPr lang="en-GB" sz="1100" b="1" dirty="0" smtClean="0">
              <a:solidFill>
                <a:schemeClr val="bg1"/>
              </a:solidFill>
              <a:effectLst>
                <a:outerShdw blurRad="38100" dist="38100" dir="2700000" algn="tl">
                  <a:srgbClr val="000000">
                    <a:alpha val="43137"/>
                  </a:srgbClr>
                </a:outerShdw>
              </a:effectLst>
              <a:latin typeface="+mj-lt"/>
            </a:endParaRPr>
          </a:p>
        </p:txBody>
      </p:sp>
      <p:sp>
        <p:nvSpPr>
          <p:cNvPr id="18" name="Rounded Rectangle 17"/>
          <p:cNvSpPr/>
          <p:nvPr/>
        </p:nvSpPr>
        <p:spPr>
          <a:xfrm>
            <a:off x="2645948" y="870303"/>
            <a:ext cx="4114447" cy="602529"/>
          </a:xfrm>
          <a:prstGeom prst="roundRect">
            <a:avLst/>
          </a:prstGeom>
          <a:solidFill>
            <a:srgbClr val="77933C">
              <a:alpha val="78039"/>
            </a:srgbClr>
          </a:solidFill>
          <a:ln>
            <a:solidFill>
              <a:srgbClr val="00B050"/>
            </a:solidFill>
          </a:ln>
          <a:effectLst>
            <a:glow rad="1016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100" b="1" dirty="0" smtClean="0">
                <a:solidFill>
                  <a:srgbClr val="7030A0"/>
                </a:solidFill>
                <a:effectLst>
                  <a:outerShdw blurRad="38100" dist="38100" dir="2700000" algn="tl">
                    <a:srgbClr val="000000">
                      <a:alpha val="43137"/>
                    </a:srgbClr>
                  </a:outerShdw>
                </a:effectLst>
                <a:latin typeface="+mj-lt"/>
              </a:rPr>
              <a:t>1)</a:t>
            </a:r>
            <a:r>
              <a:rPr lang="fr-FR" sz="1100" b="1" dirty="0" smtClean="0">
                <a:solidFill>
                  <a:schemeClr val="accent5"/>
                </a:solidFill>
                <a:effectLst>
                  <a:outerShdw blurRad="38100" dist="38100" dir="2700000" algn="tl">
                    <a:srgbClr val="000000">
                      <a:alpha val="43137"/>
                    </a:srgbClr>
                  </a:outerShdw>
                </a:effectLst>
                <a:latin typeface="+mj-lt"/>
              </a:rPr>
              <a:t> </a:t>
            </a:r>
            <a:r>
              <a:rPr lang="fr-FR" sz="1100" b="1" dirty="0" smtClean="0">
                <a:solidFill>
                  <a:schemeClr val="bg1"/>
                </a:solidFill>
                <a:effectLst>
                  <a:outerShdw blurRad="38100" dist="38100" dir="2700000" algn="tl">
                    <a:srgbClr val="000000">
                      <a:alpha val="43137"/>
                    </a:srgbClr>
                  </a:outerShdw>
                </a:effectLst>
                <a:latin typeface="+mj-lt"/>
              </a:rPr>
              <a:t>Calculations based on gridded data acquired from the UK Climate Projections programme (UKCIP09) for two vineyard sites in the UK. </a:t>
            </a:r>
            <a:endParaRPr lang="en-GB" sz="1100" b="1" dirty="0">
              <a:solidFill>
                <a:schemeClr val="bg1"/>
              </a:solidFill>
              <a:effectLst>
                <a:outerShdw blurRad="38100" dist="38100" dir="2700000" algn="tl">
                  <a:srgbClr val="000000">
                    <a:alpha val="43137"/>
                  </a:srgbClr>
                </a:outerShdw>
              </a:effectLst>
              <a:latin typeface="+mj-lt"/>
            </a:endParaRPr>
          </a:p>
        </p:txBody>
      </p:sp>
      <p:sp>
        <p:nvSpPr>
          <p:cNvPr id="19" name="Rounded Rectangle 18"/>
          <p:cNvSpPr/>
          <p:nvPr/>
        </p:nvSpPr>
        <p:spPr>
          <a:xfrm>
            <a:off x="60720" y="2780367"/>
            <a:ext cx="2436462" cy="2218020"/>
          </a:xfrm>
          <a:prstGeom prst="roundRect">
            <a:avLst/>
          </a:prstGeom>
          <a:solidFill>
            <a:schemeClr val="accent3">
              <a:lumMod val="75000"/>
              <a:alpha val="78000"/>
            </a:schemeClr>
          </a:solidFill>
          <a:ln>
            <a:solidFill>
              <a:srgbClr val="00B05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fr-FR" sz="1200" b="1" dirty="0" smtClean="0">
                <a:solidFill>
                  <a:srgbClr val="7030A0"/>
                </a:solidFill>
                <a:effectLst>
                  <a:outerShdw blurRad="38100" dist="38100" dir="2700000" algn="tl">
                    <a:srgbClr val="000000">
                      <a:alpha val="43137"/>
                    </a:srgbClr>
                  </a:outerShdw>
                </a:effectLst>
                <a:latin typeface="+mj-lt"/>
                <a:ea typeface="Times New Roman" pitchFamily="18" charset="0"/>
              </a:rPr>
              <a:t>3)</a:t>
            </a:r>
            <a:r>
              <a:rPr lang="fr-FR" sz="1200" b="1" dirty="0" smtClean="0">
                <a:solidFill>
                  <a:srgbClr val="00B050"/>
                </a:solidFill>
                <a:effectLst>
                  <a:outerShdw blurRad="38100" dist="38100" dir="2700000" algn="tl">
                    <a:srgbClr val="000000">
                      <a:alpha val="43137"/>
                    </a:srgbClr>
                  </a:outerShdw>
                </a:effectLst>
                <a:latin typeface="+mj-lt"/>
                <a:ea typeface="Times New Roman" pitchFamily="18" charset="0"/>
              </a:rPr>
              <a:t> </a:t>
            </a:r>
            <a:r>
              <a:rPr lang="fr-FR" sz="1100" b="1" dirty="0" smtClean="0">
                <a:solidFill>
                  <a:schemeClr val="bg1"/>
                </a:solidFill>
                <a:effectLst>
                  <a:outerShdw blurRad="38100" dist="38100" dir="2700000" algn="tl">
                    <a:srgbClr val="000000">
                      <a:alpha val="43137"/>
                    </a:srgbClr>
                  </a:outerShdw>
                </a:effectLst>
                <a:latin typeface="+mj-lt"/>
                <a:ea typeface="Times New Roman" pitchFamily="18" charset="0"/>
              </a:rPr>
              <a:t>SAT (Sum of Average (Active) Temperatures) is the sum of mean daily temperatures &gt;= to 10ºC for the period 1</a:t>
            </a:r>
            <a:r>
              <a:rPr lang="fr-FR" sz="1100" b="1" baseline="30000" dirty="0" smtClean="0">
                <a:solidFill>
                  <a:schemeClr val="bg1"/>
                </a:solidFill>
                <a:effectLst>
                  <a:outerShdw blurRad="38100" dist="38100" dir="2700000" algn="tl">
                    <a:srgbClr val="000000">
                      <a:alpha val="43137"/>
                    </a:srgbClr>
                  </a:outerShdw>
                </a:effectLst>
                <a:latin typeface="+mj-lt"/>
                <a:ea typeface="Times New Roman" pitchFamily="18" charset="0"/>
              </a:rPr>
              <a:t>st</a:t>
            </a:r>
            <a:r>
              <a:rPr lang="fr-FR" sz="1100" b="1" dirty="0" smtClean="0">
                <a:solidFill>
                  <a:schemeClr val="bg1"/>
                </a:solidFill>
                <a:effectLst>
                  <a:outerShdw blurRad="38100" dist="38100" dir="2700000" algn="tl">
                    <a:srgbClr val="000000">
                      <a:alpha val="43137"/>
                    </a:srgbClr>
                  </a:outerShdw>
                </a:effectLst>
                <a:latin typeface="+mj-lt"/>
                <a:ea typeface="Times New Roman" pitchFamily="18" charset="0"/>
              </a:rPr>
              <a:t> Apr – 31</a:t>
            </a:r>
            <a:r>
              <a:rPr lang="fr-FR" sz="1100" b="1" baseline="30000" dirty="0" smtClean="0">
                <a:solidFill>
                  <a:schemeClr val="bg1"/>
                </a:solidFill>
                <a:effectLst>
                  <a:outerShdw blurRad="38100" dist="38100" dir="2700000" algn="tl">
                    <a:srgbClr val="000000">
                      <a:alpha val="43137"/>
                    </a:srgbClr>
                  </a:outerShdw>
                </a:effectLst>
                <a:latin typeface="+mj-lt"/>
                <a:ea typeface="Times New Roman" pitchFamily="18" charset="0"/>
              </a:rPr>
              <a:t>st</a:t>
            </a:r>
            <a:r>
              <a:rPr lang="fr-FR" sz="1100" b="1" dirty="0" smtClean="0">
                <a:solidFill>
                  <a:schemeClr val="bg1"/>
                </a:solidFill>
                <a:effectLst>
                  <a:outerShdw blurRad="38100" dist="38100" dir="2700000" algn="tl">
                    <a:srgbClr val="000000">
                      <a:alpha val="43137"/>
                    </a:srgbClr>
                  </a:outerShdw>
                </a:effectLst>
                <a:latin typeface="+mj-lt"/>
                <a:ea typeface="Times New Roman" pitchFamily="18" charset="0"/>
              </a:rPr>
              <a:t> Oct  and  considered to be one of the most important thermal parameters in agroclimatology. SAT should be &gt;= 2500ºC, and each vine variety has its own minimum average SAT value required during the growing season .</a:t>
            </a:r>
            <a:r>
              <a:rPr lang="en-GB" sz="1100" b="1" dirty="0" smtClean="0">
                <a:solidFill>
                  <a:schemeClr val="bg1"/>
                </a:solidFill>
                <a:effectLst>
                  <a:outerShdw blurRad="38100" dist="38100" dir="2700000" algn="tl">
                    <a:srgbClr val="000000">
                      <a:alpha val="43137"/>
                    </a:srgbClr>
                  </a:outerShdw>
                </a:effectLst>
                <a:latin typeface="+mj-lt"/>
              </a:rPr>
              <a:t> </a:t>
            </a:r>
          </a:p>
        </p:txBody>
      </p:sp>
      <p:sp>
        <p:nvSpPr>
          <p:cNvPr id="20" name="Rounded Rectangle 19"/>
          <p:cNvSpPr/>
          <p:nvPr/>
        </p:nvSpPr>
        <p:spPr>
          <a:xfrm>
            <a:off x="2597046" y="2365175"/>
            <a:ext cx="4153798" cy="1494555"/>
          </a:xfrm>
          <a:prstGeom prst="roundRect">
            <a:avLst/>
          </a:prstGeom>
          <a:solidFill>
            <a:srgbClr val="77933C">
              <a:alpha val="78039"/>
            </a:srgbClr>
          </a:solidFill>
          <a:ln>
            <a:solidFill>
              <a:srgbClr val="00B050"/>
            </a:solidFill>
          </a:ln>
          <a:effectLst>
            <a:glow rad="1016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fr-FR" sz="1100" b="1" dirty="0" smtClean="0">
                <a:solidFill>
                  <a:srgbClr val="7030A0"/>
                </a:solidFill>
                <a:effectLst>
                  <a:outerShdw blurRad="38100" dist="38100" dir="2700000" algn="tl">
                    <a:srgbClr val="000000">
                      <a:alpha val="43137"/>
                    </a:srgbClr>
                  </a:outerShdw>
                </a:effectLst>
                <a:latin typeface="+mj-lt"/>
                <a:ea typeface="Times New Roman" pitchFamily="18" charset="0"/>
              </a:rPr>
              <a:t>2)</a:t>
            </a:r>
            <a:r>
              <a:rPr lang="fr-FR" sz="1100" dirty="0" smtClean="0">
                <a:solidFill>
                  <a:srgbClr val="00B050"/>
                </a:solidFill>
                <a:effectLst>
                  <a:outerShdw blurRad="38100" dist="38100" dir="2700000" algn="tl">
                    <a:srgbClr val="000000">
                      <a:alpha val="43137"/>
                    </a:srgbClr>
                  </a:outerShdw>
                </a:effectLst>
                <a:latin typeface="+mj-lt"/>
                <a:ea typeface="Times New Roman" pitchFamily="18" charset="0"/>
              </a:rPr>
              <a:t> </a:t>
            </a:r>
            <a:r>
              <a:rPr lang="fr-FR" sz="1100" b="1" dirty="0" smtClean="0">
                <a:solidFill>
                  <a:schemeClr val="bg1"/>
                </a:solidFill>
                <a:effectLst>
                  <a:outerShdw blurRad="38100" dist="38100" dir="2700000" algn="tl">
                    <a:srgbClr val="000000">
                      <a:alpha val="43137"/>
                    </a:srgbClr>
                  </a:outerShdw>
                </a:effectLst>
                <a:latin typeface="+mj-lt"/>
                <a:ea typeface="Times New Roman" pitchFamily="18" charset="0"/>
              </a:rPr>
              <a:t>The Latitude Temperature Index (LTI) is an index based on the latitude and mean temperature of the warmest month (T</a:t>
            </a:r>
            <a:r>
              <a:rPr lang="fr-FR" sz="1100" b="1" baseline="-30000" dirty="0" smtClean="0">
                <a:solidFill>
                  <a:schemeClr val="bg1"/>
                </a:solidFill>
                <a:effectLst>
                  <a:outerShdw blurRad="38100" dist="38100" dir="2700000" algn="tl">
                    <a:srgbClr val="000000">
                      <a:alpha val="43137"/>
                    </a:srgbClr>
                  </a:outerShdw>
                </a:effectLst>
                <a:latin typeface="+mj-lt"/>
                <a:ea typeface="Times New Roman" pitchFamily="18" charset="0"/>
              </a:rPr>
              <a:t>WM</a:t>
            </a:r>
            <a:r>
              <a:rPr lang="fr-FR" sz="1100" b="1" dirty="0" smtClean="0">
                <a:solidFill>
                  <a:schemeClr val="bg1"/>
                </a:solidFill>
                <a:effectLst>
                  <a:outerShdw blurRad="38100" dist="38100" dir="2700000" algn="tl">
                    <a:srgbClr val="000000">
                      <a:alpha val="43137"/>
                    </a:srgbClr>
                  </a:outerShdw>
                </a:effectLst>
                <a:latin typeface="+mj-lt"/>
                <a:ea typeface="Times New Roman" pitchFamily="18" charset="0"/>
              </a:rPr>
              <a:t>) and is a proxy indicator of the amount of solar energy that areas are likely to receive during the growing season.  It is quite often used to determine areas suitable for viticulture and to compare viticultural regions located at different latitudes. The mean temperature for July (the warmest month) was used to calculate the LTI.  </a:t>
            </a:r>
            <a:endParaRPr lang="fr-FR" sz="1100" b="1" dirty="0" smtClean="0">
              <a:solidFill>
                <a:schemeClr val="bg1"/>
              </a:solidFill>
              <a:effectLst>
                <a:outerShdw blurRad="38100" dist="38100" dir="2700000" algn="tl">
                  <a:srgbClr val="000000">
                    <a:alpha val="43137"/>
                  </a:srgbClr>
                </a:outerShdw>
              </a:effectLst>
              <a:latin typeface="+mj-lt"/>
            </a:endParaRPr>
          </a:p>
        </p:txBody>
      </p:sp>
      <p:sp>
        <p:nvSpPr>
          <p:cNvPr id="22" name="Rounded Rectangle 21"/>
          <p:cNvSpPr/>
          <p:nvPr/>
        </p:nvSpPr>
        <p:spPr>
          <a:xfrm>
            <a:off x="78698" y="5046134"/>
            <a:ext cx="2356277" cy="3060000"/>
          </a:xfrm>
          <a:prstGeom prst="roundRect">
            <a:avLst/>
          </a:prstGeom>
          <a:solidFill>
            <a:srgbClr val="77933C">
              <a:alpha val="78039"/>
            </a:srgbClr>
          </a:solidFill>
          <a:ln>
            <a:solidFill>
              <a:srgbClr val="00B05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GB" sz="1200" dirty="0" smtClean="0">
                <a:solidFill>
                  <a:srgbClr val="7030A0"/>
                </a:solidFill>
                <a:effectLst>
                  <a:outerShdw blurRad="38100" dist="38100" dir="2700000" algn="tl">
                    <a:srgbClr val="000000">
                      <a:alpha val="43137"/>
                    </a:srgbClr>
                  </a:outerShdw>
                </a:effectLst>
              </a:rPr>
              <a:t>4</a:t>
            </a:r>
            <a:r>
              <a:rPr lang="en-GB" sz="1100" b="1" dirty="0" smtClean="0">
                <a:solidFill>
                  <a:srgbClr val="7030A0"/>
                </a:solidFill>
                <a:effectLst>
                  <a:outerShdw blurRad="38100" dist="38100" dir="2700000" algn="tl">
                    <a:srgbClr val="000000">
                      <a:alpha val="43137"/>
                    </a:srgbClr>
                  </a:outerShdw>
                </a:effectLst>
              </a:rPr>
              <a:t>)</a:t>
            </a:r>
            <a:r>
              <a:rPr lang="en-GB" sz="1100" b="1" dirty="0" smtClean="0">
                <a:solidFill>
                  <a:srgbClr val="00B050"/>
                </a:solidFill>
                <a:effectLst>
                  <a:outerShdw blurRad="38100" dist="38100" dir="2700000" algn="tl">
                    <a:srgbClr val="000000">
                      <a:alpha val="43137"/>
                    </a:srgbClr>
                  </a:outerShdw>
                </a:effectLst>
              </a:rPr>
              <a:t> </a:t>
            </a:r>
            <a:r>
              <a:rPr lang="en-GB" sz="1100" b="1" dirty="0" smtClean="0">
                <a:effectLst>
                  <a:outerShdw blurRad="38100" dist="38100" dir="2700000" algn="tl">
                    <a:srgbClr val="000000">
                      <a:alpha val="43137"/>
                    </a:srgbClr>
                  </a:outerShdw>
                </a:effectLst>
              </a:rPr>
              <a:t>This case study considers the use of a number of Digital Terrain Model/Digital Surface Model derivatives combined with field soil measurements of pH and moisture to account for local microclimatic conditions in the vineyard: aspect, curvature, altitude above channel network, Topographic Position Index (TPI), Topographic Wetness Index (TWI), Sums of potential global solar irradiation in vegetation  period (Apr – Oct) </a:t>
            </a:r>
            <a:r>
              <a:rPr lang="en-GB" sz="1100" b="1" dirty="0" smtClean="0">
                <a:solidFill>
                  <a:schemeClr val="bg1"/>
                </a:solidFill>
                <a:effectLst>
                  <a:outerShdw blurRad="38100" dist="38100" dir="2700000" algn="tl">
                    <a:srgbClr val="000000">
                      <a:alpha val="43137"/>
                    </a:srgbClr>
                  </a:outerShdw>
                </a:effectLst>
                <a:ea typeface="Times New Roman"/>
              </a:rPr>
              <a:t>[Wh</a:t>
            </a:r>
            <a:r>
              <a:rPr lang="en-GB" sz="1100" b="1" baseline="30000" dirty="0" smtClean="0">
                <a:solidFill>
                  <a:schemeClr val="bg1"/>
                </a:solidFill>
                <a:effectLst>
                  <a:outerShdw blurRad="38100" dist="38100" dir="2700000" algn="tl">
                    <a:srgbClr val="000000">
                      <a:alpha val="43137"/>
                    </a:srgbClr>
                  </a:outerShdw>
                </a:effectLst>
                <a:ea typeface="Times New Roman"/>
              </a:rPr>
              <a:t>2</a:t>
            </a:r>
            <a:r>
              <a:rPr lang="en-GB" sz="1100" b="1" dirty="0" smtClean="0">
                <a:solidFill>
                  <a:schemeClr val="bg1"/>
                </a:solidFill>
                <a:effectLst>
                  <a:outerShdw blurRad="38100" dist="38100" dir="2700000" algn="tl">
                    <a:srgbClr val="000000">
                      <a:alpha val="43137"/>
                    </a:srgbClr>
                  </a:outerShdw>
                </a:effectLst>
                <a:ea typeface="Times New Roman"/>
              </a:rPr>
              <a:t>m</a:t>
            </a:r>
            <a:r>
              <a:rPr lang="en-GB" sz="1100" b="1" baseline="30000" dirty="0" smtClean="0">
                <a:solidFill>
                  <a:schemeClr val="bg1"/>
                </a:solidFill>
                <a:effectLst>
                  <a:outerShdw blurRad="38100" dist="38100" dir="2700000" algn="tl">
                    <a:srgbClr val="000000">
                      <a:alpha val="43137"/>
                    </a:srgbClr>
                  </a:outerShdw>
                </a:effectLst>
                <a:ea typeface="Times New Roman"/>
              </a:rPr>
              <a:t>-1</a:t>
            </a:r>
            <a:r>
              <a:rPr lang="en-GB" sz="1100" b="1" dirty="0" smtClean="0">
                <a:solidFill>
                  <a:schemeClr val="bg1"/>
                </a:solidFill>
                <a:effectLst>
                  <a:outerShdw blurRad="38100" dist="38100" dir="2700000" algn="tl">
                    <a:srgbClr val="000000">
                      <a:alpha val="43137"/>
                    </a:srgbClr>
                  </a:outerShdw>
                </a:effectLst>
                <a:ea typeface="Times New Roman"/>
              </a:rPr>
              <a:t>], duration of incoming potential direct solar radiation [h] and </a:t>
            </a:r>
            <a:r>
              <a:rPr lang="en-GB" sz="1200" b="1" dirty="0" smtClean="0">
                <a:solidFill>
                  <a:schemeClr val="bg1"/>
                </a:solidFill>
                <a:effectLst>
                  <a:outerShdw blurRad="38100" dist="38100" dir="2700000" algn="tl">
                    <a:srgbClr val="000000">
                      <a:alpha val="43137"/>
                    </a:srgbClr>
                  </a:outerShdw>
                </a:effectLst>
                <a:ea typeface="Times New Roman"/>
              </a:rPr>
              <a:t>slope.</a:t>
            </a:r>
            <a:endParaRPr lang="en-GB" sz="1200" b="1" dirty="0">
              <a:effectLst>
                <a:outerShdw blurRad="38100" dist="38100" dir="2700000" algn="tl">
                  <a:srgbClr val="000000">
                    <a:alpha val="43137"/>
                  </a:srgbClr>
                </a:outerShdw>
              </a:effectLst>
            </a:endParaRPr>
          </a:p>
        </p:txBody>
      </p:sp>
      <p:pic>
        <p:nvPicPr>
          <p:cNvPr id="23" name="Picture 22" descr="DSC00030.JPG"/>
          <p:cNvPicPr>
            <a:picLocks noChangeAspect="1"/>
          </p:cNvPicPr>
          <p:nvPr/>
        </p:nvPicPr>
        <p:blipFill>
          <a:blip r:embed="rId2" cstate="print"/>
          <a:stretch>
            <a:fillRect/>
          </a:stretch>
        </p:blipFill>
        <p:spPr>
          <a:xfrm>
            <a:off x="2789211" y="5372081"/>
            <a:ext cx="546326" cy="728435"/>
          </a:xfrm>
          <a:prstGeom prst="rect">
            <a:avLst/>
          </a:prstGeom>
        </p:spPr>
      </p:pic>
      <p:graphicFrame>
        <p:nvGraphicFramePr>
          <p:cNvPr id="26" name="Table 25"/>
          <p:cNvGraphicFramePr>
            <a:graphicFrameLocks noGrp="1"/>
          </p:cNvGraphicFramePr>
          <p:nvPr/>
        </p:nvGraphicFramePr>
        <p:xfrm>
          <a:off x="2552701" y="4699091"/>
          <a:ext cx="4190999" cy="3352800"/>
        </p:xfrm>
        <a:graphic>
          <a:graphicData uri="http://schemas.openxmlformats.org/drawingml/2006/table">
            <a:tbl>
              <a:tblPr/>
              <a:tblGrid>
                <a:gridCol w="1515200"/>
                <a:gridCol w="975193"/>
                <a:gridCol w="996281"/>
                <a:gridCol w="704325"/>
              </a:tblGrid>
              <a:tr h="447040">
                <a:tc>
                  <a:txBody>
                    <a:bodyPr/>
                    <a:lstStyle/>
                    <a:p>
                      <a:pPr algn="l">
                        <a:spcAft>
                          <a:spcPts val="0"/>
                        </a:spcAft>
                      </a:pPr>
                      <a:endParaRPr lang="en-GB" sz="1100" b="1" dirty="0" smtClean="0">
                        <a:solidFill>
                          <a:schemeClr val="bg1"/>
                        </a:solidFill>
                        <a:effectLst>
                          <a:outerShdw blurRad="38100" dist="38100" dir="2700000" algn="tl">
                            <a:srgbClr val="000000">
                              <a:alpha val="43137"/>
                            </a:srgbClr>
                          </a:outerShdw>
                        </a:effectLst>
                        <a:latin typeface="+mj-lt"/>
                        <a:ea typeface="Times New Roman"/>
                      </a:endParaRPr>
                    </a:p>
                    <a:p>
                      <a:pPr algn="l">
                        <a:spcAft>
                          <a:spcPts val="0"/>
                        </a:spcAft>
                      </a:pPr>
                      <a:r>
                        <a:rPr lang="en-GB" sz="1100" b="1" dirty="0" smtClean="0">
                          <a:solidFill>
                            <a:schemeClr val="bg1"/>
                          </a:solidFill>
                          <a:effectLst>
                            <a:outerShdw blurRad="38100" dist="38100" dir="2700000" algn="tl">
                              <a:srgbClr val="000000">
                                <a:alpha val="43137"/>
                              </a:srgbClr>
                            </a:outerShdw>
                          </a:effectLst>
                          <a:latin typeface="+mj-lt"/>
                          <a:ea typeface="Times New Roman"/>
                        </a:rPr>
                        <a:t>Derivative</a:t>
                      </a:r>
                      <a:endParaRPr lang="en-GB" sz="1100" b="1" dirty="0">
                        <a:solidFill>
                          <a:schemeClr val="bg1"/>
                        </a:solidFill>
                        <a:effectLst>
                          <a:outerShdw blurRad="38100" dist="38100" dir="2700000" algn="tl">
                            <a:srgbClr val="000000">
                              <a:alpha val="43137"/>
                            </a:srgbClr>
                          </a:outerShdw>
                        </a:effectLst>
                        <a:latin typeface="+mj-lt"/>
                        <a:ea typeface="Times New Roman"/>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196"/>
                      </a:srgb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Cluster 1- n=72 (AVG)</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196"/>
                      </a:srgb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Cluster 2 - n=16 (AVG)</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196"/>
                      </a:srgb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Cluster 3 - n=7 (AVG)</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rgbClr val="7030A0">
                        <a:alpha val="50196"/>
                      </a:srgb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pH</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8.8</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9</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9</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Soil moisture</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6.4</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7.2</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5.5</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Altitude above channel</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1.3</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0.6</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0.7</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Curvature</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0.1</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-0.1</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DTM</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67.8</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65.5</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66.7</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Duration of radiation DSM</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2586.9</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1693.2</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874.5</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Duration of radiation DTM</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2907.6</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2896.3</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2894.3</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Global radiation DSM</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799175.1</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620081.8</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281606.1</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Global radiation DTM</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828112.4</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822776</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829406.3</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TPI</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0.1</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0</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TWI</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6.9</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7</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6.9</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r h="223520">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Slope</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3.1</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3.7</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c>
                  <a:txBody>
                    <a:bodyPr/>
                    <a:lstStyle/>
                    <a:p>
                      <a:pPr algn="l">
                        <a:spcAft>
                          <a:spcPts val="0"/>
                        </a:spcAft>
                      </a:pPr>
                      <a:r>
                        <a:rPr lang="en-GB" sz="1100" b="1" dirty="0">
                          <a:solidFill>
                            <a:schemeClr val="bg1"/>
                          </a:solidFill>
                          <a:effectLst>
                            <a:outerShdw blurRad="38100" dist="38100" dir="2700000" algn="tl">
                              <a:srgbClr val="000000">
                                <a:alpha val="43137"/>
                              </a:srgbClr>
                            </a:outerShdw>
                          </a:effectLst>
                          <a:latin typeface="+mj-lt"/>
                          <a:ea typeface="Times New Roman"/>
                        </a:rPr>
                        <a:t>3.5</a:t>
                      </a:r>
                    </a:p>
                  </a:txBody>
                  <a:tcPr marL="51435" marR="51435"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cell3D prstMaterial="dkEdge">
                      <a:bevel w="50800" prst="hardEdge"/>
                      <a:lightRig rig="flood" dir="t"/>
                    </a:cell3D>
                    <a:solidFill>
                      <a:schemeClr val="accent2">
                        <a:lumMod val="60000"/>
                        <a:lumOff val="40000"/>
                        <a:alpha val="25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4470</TotalTime>
  <Words>519</Words>
  <Application>Microsoft Office PowerPoint</Application>
  <PresentationFormat>On-screen Show (4:3)</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MONITORING, MAPPING AND MODELLING THE VINE  &amp; VINEYARD:  COLLECTING, CHARACTERISING &amp;  ANALYSING SPATIO-TEMPORAL DATA IN A SMALL VINEYARD</vt:lpstr>
    </vt:vector>
  </TitlesOfParts>
  <Company>University of Aberdeen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MAPPING AND MODELLING THE VINE AND VINEYARD: COLLECTING, CHARACTERISING AND ANALYSING SPATIO-TEMPORAL DATA IN A SMALL VINEYARD       David R. GREEN1, Mariusz SZYMANOWSKI2 </dc:title>
  <dc:creator>David R. Green</dc:creator>
  <cp:lastModifiedBy>David R. Green</cp:lastModifiedBy>
  <cp:revision>46</cp:revision>
  <dcterms:created xsi:type="dcterms:W3CDTF">2012-05-19T11:08:30Z</dcterms:created>
  <dcterms:modified xsi:type="dcterms:W3CDTF">2015-11-10T17:01:10Z</dcterms:modified>
</cp:coreProperties>
</file>