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8" r:id="rId2"/>
    <p:sldId id="257" r:id="rId3"/>
    <p:sldId id="259" r:id="rId4"/>
    <p:sldId id="302" r:id="rId5"/>
    <p:sldId id="303" r:id="rId6"/>
    <p:sldId id="276" r:id="rId7"/>
    <p:sldId id="301" r:id="rId8"/>
    <p:sldId id="332" r:id="rId9"/>
    <p:sldId id="335" r:id="rId10"/>
    <p:sldId id="336" r:id="rId11"/>
    <p:sldId id="333" r:id="rId12"/>
    <p:sldId id="291" r:id="rId13"/>
    <p:sldId id="290" r:id="rId14"/>
    <p:sldId id="337" r:id="rId15"/>
    <p:sldId id="308" r:id="rId16"/>
    <p:sldId id="289" r:id="rId17"/>
    <p:sldId id="313" r:id="rId18"/>
    <p:sldId id="292" r:id="rId19"/>
    <p:sldId id="293" r:id="rId20"/>
    <p:sldId id="294" r:id="rId21"/>
    <p:sldId id="310" r:id="rId22"/>
    <p:sldId id="317" r:id="rId23"/>
    <p:sldId id="318" r:id="rId24"/>
    <p:sldId id="319" r:id="rId25"/>
    <p:sldId id="339" r:id="rId26"/>
    <p:sldId id="320" r:id="rId27"/>
    <p:sldId id="321" r:id="rId28"/>
    <p:sldId id="322" r:id="rId29"/>
    <p:sldId id="323" r:id="rId30"/>
    <p:sldId id="338" r:id="rId31"/>
    <p:sldId id="325" r:id="rId32"/>
    <p:sldId id="343" r:id="rId33"/>
    <p:sldId id="326" r:id="rId34"/>
    <p:sldId id="344" r:id="rId35"/>
    <p:sldId id="345" r:id="rId36"/>
    <p:sldId id="346" r:id="rId37"/>
    <p:sldId id="347" r:id="rId38"/>
    <p:sldId id="3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CA2102"/>
    <a:srgbClr val="CA2A02"/>
    <a:srgbClr val="CA3102"/>
    <a:srgbClr val="CC0000"/>
    <a:srgbClr val="688791"/>
    <a:srgbClr val="FD24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240" y="-96"/>
      </p:cViewPr>
      <p:guideLst>
        <p:guide orient="horz" pos="2160"/>
        <p:guide orient="horz" pos="572"/>
        <p:guide orient="horz" pos="3884"/>
        <p:guide orient="horz" pos="210"/>
        <p:guide orient="horz" pos="4110"/>
        <p:guide orient="horz" pos="799"/>
        <p:guide orient="horz" pos="4020"/>
        <p:guide pos="5511"/>
        <p:guide pos="295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4.xml"/><Relationship Id="rId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BC4C6-AC41-497A-B617-0C7079B35558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4979CB95-3CE3-4D53-B221-94D02D230788}">
      <dgm:prSet phldrT="[Text]" custT="1"/>
      <dgm:spPr/>
      <dgm:t>
        <a:bodyPr/>
        <a:lstStyle/>
        <a:p>
          <a:r>
            <a:rPr lang="en-GB" sz="3200" dirty="0" smtClean="0">
              <a:solidFill>
                <a:schemeClr val="bg1"/>
              </a:solidFill>
            </a:rPr>
            <a:t>Overall quality</a:t>
          </a:r>
          <a:endParaRPr lang="en-GB" sz="3200" dirty="0">
            <a:solidFill>
              <a:schemeClr val="bg1"/>
            </a:solidFill>
          </a:endParaRPr>
        </a:p>
      </dgm:t>
    </dgm:pt>
    <dgm:pt modelId="{18059E5F-5779-4EEB-8DB6-F1AFFCC0759A}" type="parTrans" cxnId="{2AC0DBE2-57D9-44B1-9669-8A7EF558CB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DC7C621-746C-4873-8FAE-4A766706580D}" type="sibTrans" cxnId="{2AC0DBE2-57D9-44B1-9669-8A7EF558CB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C4D319-02E7-4ECC-87BC-6F4458356015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bg1"/>
              </a:solidFill>
            </a:rPr>
            <a:t>Maximum of 4 outputs per researcher</a:t>
          </a:r>
          <a:endParaRPr lang="en-GB" sz="1800" dirty="0">
            <a:solidFill>
              <a:schemeClr val="bg1"/>
            </a:solidFill>
          </a:endParaRPr>
        </a:p>
      </dgm:t>
    </dgm:pt>
    <dgm:pt modelId="{A131E636-08E7-4DD9-9628-61BC77187CBA}" type="parTrans" cxnId="{BC70D887-ED25-4EE4-BF66-3D7B6983416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495603-D2C4-4938-AFAB-BA05C000FB31}" type="sibTrans" cxnId="{BC70D887-ED25-4EE4-BF66-3D7B6983416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6851B95-95EF-4D71-A482-1F5EF8898C73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bg1"/>
              </a:solidFill>
            </a:rPr>
            <a:t>Impact template and case studies</a:t>
          </a:r>
        </a:p>
      </dgm:t>
    </dgm:pt>
    <dgm:pt modelId="{8955D3DA-3B06-4B6B-A8DD-B0807738CA04}" type="parTrans" cxnId="{D1324760-E7EB-40DC-9879-B9F0176C1E9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03F4949-5B3B-4BA1-BC32-8AC63A3CAE7F}" type="sibTrans" cxnId="{D1324760-E7EB-40DC-9879-B9F0176C1E9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419D81A-E0B9-4B08-A03D-F74102EA6752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bg1"/>
              </a:solidFill>
            </a:rPr>
            <a:t>Environment data and template </a:t>
          </a:r>
        </a:p>
      </dgm:t>
    </dgm:pt>
    <dgm:pt modelId="{C71F498E-3972-49C9-AE40-4A6E7DDE1392}" type="parTrans" cxnId="{D966F81E-C678-42AD-87D8-BED7BEE76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B157C7C-784B-436A-BB4B-B01AB0E39752}" type="sibTrans" cxnId="{D966F81E-C678-42AD-87D8-BED7BEE76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810FAD5-AC44-4E21-8FA9-7F07B473216F}">
      <dgm:prSet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</a:rPr>
            <a:t>Outputs</a:t>
          </a:r>
          <a:endParaRPr lang="en-GB" sz="2400" b="1" dirty="0">
            <a:solidFill>
              <a:schemeClr val="bg1"/>
            </a:solidFill>
          </a:endParaRPr>
        </a:p>
      </dgm:t>
    </dgm:pt>
    <dgm:pt modelId="{DDA67940-8D25-47C0-82A6-66CBA4526E2C}" type="parTrans" cxnId="{1F5C38F5-41C8-4E50-A66A-E07C933079A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59166E-6670-4ED0-AACC-04AF5713A62F}" type="sibTrans" cxnId="{1F5C38F5-41C8-4E50-A66A-E07C933079A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CD1A971-5DAA-4E44-852D-423D467A6F0C}">
      <dgm:prSet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</a:rPr>
            <a:t>Impact</a:t>
          </a:r>
          <a:endParaRPr lang="en-GB" sz="2400" b="1" dirty="0">
            <a:solidFill>
              <a:schemeClr val="bg1"/>
            </a:solidFill>
          </a:endParaRPr>
        </a:p>
      </dgm:t>
    </dgm:pt>
    <dgm:pt modelId="{789F7608-80AF-4453-A93A-B0AF6659E17A}" type="parTrans" cxnId="{9BAD5DBD-5FDC-419A-9FAE-C690671D09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F21A2DB-D6A0-414F-875F-3D64F16B9F88}" type="sibTrans" cxnId="{9BAD5DBD-5FDC-419A-9FAE-C690671D09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D41C3F-4776-442A-A053-0936ADA20BC4}">
      <dgm:prSet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</a:rPr>
            <a:t>Environment</a:t>
          </a:r>
          <a:endParaRPr lang="en-GB" sz="2400" b="1" dirty="0">
            <a:solidFill>
              <a:schemeClr val="bg1"/>
            </a:solidFill>
          </a:endParaRPr>
        </a:p>
      </dgm:t>
    </dgm:pt>
    <dgm:pt modelId="{05D5AD4C-FAB9-4BC6-A09A-DDD46751B502}" type="parTrans" cxnId="{5EEE35D0-9E65-430A-BE54-5532444914F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9522790-94E1-486B-A5F2-89E3C85D0A18}" type="sibTrans" cxnId="{5EEE35D0-9E65-430A-BE54-5532444914F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0047215-D342-4547-B118-A756FB5DD649}" type="pres">
      <dgm:prSet presAssocID="{7CDBC4C6-AC41-497A-B617-0C7079B355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D2DA432-048E-4B3C-A581-302A2E2BA159}" type="pres">
      <dgm:prSet presAssocID="{4979CB95-3CE3-4D53-B221-94D02D230788}" presName="vertOne" presStyleCnt="0"/>
      <dgm:spPr/>
      <dgm:t>
        <a:bodyPr/>
        <a:lstStyle/>
        <a:p>
          <a:endParaRPr lang="en-GB"/>
        </a:p>
      </dgm:t>
    </dgm:pt>
    <dgm:pt modelId="{BC26F1AB-E1C4-4A7E-9005-203814DD24BC}" type="pres">
      <dgm:prSet presAssocID="{4979CB95-3CE3-4D53-B221-94D02D230788}" presName="txOne" presStyleLbl="node0" presStyleIdx="0" presStyleCnt="1" custScaleY="6382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3712D0-DD0F-4DE6-8E34-78A81CA9A0AA}" type="pres">
      <dgm:prSet presAssocID="{4979CB95-3CE3-4D53-B221-94D02D230788}" presName="parTransOne" presStyleCnt="0"/>
      <dgm:spPr/>
      <dgm:t>
        <a:bodyPr/>
        <a:lstStyle/>
        <a:p>
          <a:endParaRPr lang="en-GB"/>
        </a:p>
      </dgm:t>
    </dgm:pt>
    <dgm:pt modelId="{95BA4FE6-367A-4CFF-931A-D81FA21751BD}" type="pres">
      <dgm:prSet presAssocID="{4979CB95-3CE3-4D53-B221-94D02D230788}" presName="horzOne" presStyleCnt="0"/>
      <dgm:spPr/>
      <dgm:t>
        <a:bodyPr/>
        <a:lstStyle/>
        <a:p>
          <a:endParaRPr lang="en-GB"/>
        </a:p>
      </dgm:t>
    </dgm:pt>
    <dgm:pt modelId="{62986CEE-47BF-467B-8A83-12E087E0FE24}" type="pres">
      <dgm:prSet presAssocID="{A810FAD5-AC44-4E21-8FA9-7F07B473216F}" presName="vertTwo" presStyleCnt="0"/>
      <dgm:spPr/>
      <dgm:t>
        <a:bodyPr/>
        <a:lstStyle/>
        <a:p>
          <a:endParaRPr lang="en-GB"/>
        </a:p>
      </dgm:t>
    </dgm:pt>
    <dgm:pt modelId="{1095B457-A8A3-4F88-A884-4265FEF36CDE}" type="pres">
      <dgm:prSet presAssocID="{A810FAD5-AC44-4E21-8FA9-7F07B473216F}" presName="txTwo" presStyleLbl="node2" presStyleIdx="0" presStyleCnt="3" custScaleY="503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F5D97F-6C2F-480B-B7A1-7D54D37636E8}" type="pres">
      <dgm:prSet presAssocID="{A810FAD5-AC44-4E21-8FA9-7F07B473216F}" presName="parTransTwo" presStyleCnt="0"/>
      <dgm:spPr/>
      <dgm:t>
        <a:bodyPr/>
        <a:lstStyle/>
        <a:p>
          <a:endParaRPr lang="en-GB"/>
        </a:p>
      </dgm:t>
    </dgm:pt>
    <dgm:pt modelId="{D94A5812-900C-471C-B5CB-3BDAFF3016B3}" type="pres">
      <dgm:prSet presAssocID="{A810FAD5-AC44-4E21-8FA9-7F07B473216F}" presName="horzTwo" presStyleCnt="0"/>
      <dgm:spPr/>
      <dgm:t>
        <a:bodyPr/>
        <a:lstStyle/>
        <a:p>
          <a:endParaRPr lang="en-GB"/>
        </a:p>
      </dgm:t>
    </dgm:pt>
    <dgm:pt modelId="{79D6F580-165A-4355-9F6F-2F26110E748A}" type="pres">
      <dgm:prSet presAssocID="{B6C4D319-02E7-4ECC-87BC-6F4458356015}" presName="vertThree" presStyleCnt="0"/>
      <dgm:spPr/>
    </dgm:pt>
    <dgm:pt modelId="{2D7F5482-7DBC-43BA-A7BD-EBF3A0083EEC}" type="pres">
      <dgm:prSet presAssocID="{B6C4D319-02E7-4ECC-87BC-6F445835601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48E6E1-B4A2-4267-819A-9072C3417649}" type="pres">
      <dgm:prSet presAssocID="{B6C4D319-02E7-4ECC-87BC-6F4458356015}" presName="horzThree" presStyleCnt="0"/>
      <dgm:spPr/>
    </dgm:pt>
    <dgm:pt modelId="{C1646160-1CCB-4758-A60E-86615C35F267}" type="pres">
      <dgm:prSet presAssocID="{9459166E-6670-4ED0-AACC-04AF5713A62F}" presName="sibSpaceTwo" presStyleCnt="0"/>
      <dgm:spPr/>
      <dgm:t>
        <a:bodyPr/>
        <a:lstStyle/>
        <a:p>
          <a:endParaRPr lang="en-GB"/>
        </a:p>
      </dgm:t>
    </dgm:pt>
    <dgm:pt modelId="{DA95872C-4988-426F-8AD9-4F603F4ACAE7}" type="pres">
      <dgm:prSet presAssocID="{3CD1A971-5DAA-4E44-852D-423D467A6F0C}" presName="vertTwo" presStyleCnt="0"/>
      <dgm:spPr/>
      <dgm:t>
        <a:bodyPr/>
        <a:lstStyle/>
        <a:p>
          <a:endParaRPr lang="en-GB"/>
        </a:p>
      </dgm:t>
    </dgm:pt>
    <dgm:pt modelId="{1C83A54A-F09E-4BD4-B033-4CDD9B400C7A}" type="pres">
      <dgm:prSet presAssocID="{3CD1A971-5DAA-4E44-852D-423D467A6F0C}" presName="txTwo" presStyleLbl="node2" presStyleIdx="1" presStyleCnt="3" custScaleY="503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546F18-D460-40A8-97CA-07977C99E060}" type="pres">
      <dgm:prSet presAssocID="{3CD1A971-5DAA-4E44-852D-423D467A6F0C}" presName="parTransTwo" presStyleCnt="0"/>
      <dgm:spPr/>
      <dgm:t>
        <a:bodyPr/>
        <a:lstStyle/>
        <a:p>
          <a:endParaRPr lang="en-GB"/>
        </a:p>
      </dgm:t>
    </dgm:pt>
    <dgm:pt modelId="{F0B23E6F-EAC1-450F-BB59-CA6752261F45}" type="pres">
      <dgm:prSet presAssocID="{3CD1A971-5DAA-4E44-852D-423D467A6F0C}" presName="horzTwo" presStyleCnt="0"/>
      <dgm:spPr/>
      <dgm:t>
        <a:bodyPr/>
        <a:lstStyle/>
        <a:p>
          <a:endParaRPr lang="en-GB"/>
        </a:p>
      </dgm:t>
    </dgm:pt>
    <dgm:pt modelId="{0D211061-D0F8-483A-8988-C35AFCC3A884}" type="pres">
      <dgm:prSet presAssocID="{C6851B95-95EF-4D71-A482-1F5EF8898C73}" presName="vertThree" presStyleCnt="0"/>
      <dgm:spPr/>
    </dgm:pt>
    <dgm:pt modelId="{4024F3F1-0235-4193-8A5C-7EBE83DCCB08}" type="pres">
      <dgm:prSet presAssocID="{C6851B95-95EF-4D71-A482-1F5EF8898C7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5494E1-9FD7-4E4D-8C28-77EF39BD9CD9}" type="pres">
      <dgm:prSet presAssocID="{C6851B95-95EF-4D71-A482-1F5EF8898C73}" presName="horzThree" presStyleCnt="0"/>
      <dgm:spPr/>
    </dgm:pt>
    <dgm:pt modelId="{735B3F05-B6ED-4C6D-9A21-06A85FA3D301}" type="pres">
      <dgm:prSet presAssocID="{AF21A2DB-D6A0-414F-875F-3D64F16B9F88}" presName="sibSpaceTwo" presStyleCnt="0"/>
      <dgm:spPr/>
      <dgm:t>
        <a:bodyPr/>
        <a:lstStyle/>
        <a:p>
          <a:endParaRPr lang="en-GB"/>
        </a:p>
      </dgm:t>
    </dgm:pt>
    <dgm:pt modelId="{5B1DF4DE-2CC3-4A9A-92AF-6FFFCE71D58D}" type="pres">
      <dgm:prSet presAssocID="{D9D41C3F-4776-442A-A053-0936ADA20BC4}" presName="vertTwo" presStyleCnt="0"/>
      <dgm:spPr/>
      <dgm:t>
        <a:bodyPr/>
        <a:lstStyle/>
        <a:p>
          <a:endParaRPr lang="en-GB"/>
        </a:p>
      </dgm:t>
    </dgm:pt>
    <dgm:pt modelId="{341BD9DC-3C29-4C1F-A040-4804CD20A7FF}" type="pres">
      <dgm:prSet presAssocID="{D9D41C3F-4776-442A-A053-0936ADA20BC4}" presName="txTwo" presStyleLbl="node2" presStyleIdx="2" presStyleCnt="3" custScaleY="503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B2CC8D-FA7B-4893-AA4F-A62148FF10A5}" type="pres">
      <dgm:prSet presAssocID="{D9D41C3F-4776-442A-A053-0936ADA20BC4}" presName="parTransTwo" presStyleCnt="0"/>
      <dgm:spPr/>
      <dgm:t>
        <a:bodyPr/>
        <a:lstStyle/>
        <a:p>
          <a:endParaRPr lang="en-GB"/>
        </a:p>
      </dgm:t>
    </dgm:pt>
    <dgm:pt modelId="{3FCC817D-168F-4617-9416-C03E7F803580}" type="pres">
      <dgm:prSet presAssocID="{D9D41C3F-4776-442A-A053-0936ADA20BC4}" presName="horzTwo" presStyleCnt="0"/>
      <dgm:spPr/>
      <dgm:t>
        <a:bodyPr/>
        <a:lstStyle/>
        <a:p>
          <a:endParaRPr lang="en-GB"/>
        </a:p>
      </dgm:t>
    </dgm:pt>
    <dgm:pt modelId="{D24ACDDB-4ECA-4073-8D9F-E260EF0BBBBD}" type="pres">
      <dgm:prSet presAssocID="{D419D81A-E0B9-4B08-A03D-F74102EA6752}" presName="vertThree" presStyleCnt="0"/>
      <dgm:spPr/>
    </dgm:pt>
    <dgm:pt modelId="{CCF4EC52-E247-40F5-AC90-6B3836169A58}" type="pres">
      <dgm:prSet presAssocID="{D419D81A-E0B9-4B08-A03D-F74102EA675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92CE01-56BA-4EC1-976D-9BA2249E086F}" type="pres">
      <dgm:prSet presAssocID="{D419D81A-E0B9-4B08-A03D-F74102EA6752}" presName="horzThree" presStyleCnt="0"/>
      <dgm:spPr/>
    </dgm:pt>
  </dgm:ptLst>
  <dgm:cxnLst>
    <dgm:cxn modelId="{9D834376-AA43-42CD-AFD4-2BFC54AB53DF}" type="presOf" srcId="{7CDBC4C6-AC41-497A-B617-0C7079B35558}" destId="{80047215-D342-4547-B118-A756FB5DD649}" srcOrd="0" destOrd="0" presId="urn:microsoft.com/office/officeart/2005/8/layout/hierarchy4"/>
    <dgm:cxn modelId="{43E82EC6-E7F6-4F0A-968D-E1737325BDCB}" type="presOf" srcId="{C6851B95-95EF-4D71-A482-1F5EF8898C73}" destId="{4024F3F1-0235-4193-8A5C-7EBE83DCCB08}" srcOrd="0" destOrd="0" presId="urn:microsoft.com/office/officeart/2005/8/layout/hierarchy4"/>
    <dgm:cxn modelId="{7F55DA7D-72C5-4767-8F68-9C76A9D8057F}" type="presOf" srcId="{3CD1A971-5DAA-4E44-852D-423D467A6F0C}" destId="{1C83A54A-F09E-4BD4-B033-4CDD9B400C7A}" srcOrd="0" destOrd="0" presId="urn:microsoft.com/office/officeart/2005/8/layout/hierarchy4"/>
    <dgm:cxn modelId="{1F5C38F5-41C8-4E50-A66A-E07C933079AA}" srcId="{4979CB95-3CE3-4D53-B221-94D02D230788}" destId="{A810FAD5-AC44-4E21-8FA9-7F07B473216F}" srcOrd="0" destOrd="0" parTransId="{DDA67940-8D25-47C0-82A6-66CBA4526E2C}" sibTransId="{9459166E-6670-4ED0-AACC-04AF5713A62F}"/>
    <dgm:cxn modelId="{D1324760-E7EB-40DC-9879-B9F0176C1E91}" srcId="{3CD1A971-5DAA-4E44-852D-423D467A6F0C}" destId="{C6851B95-95EF-4D71-A482-1F5EF8898C73}" srcOrd="0" destOrd="0" parTransId="{8955D3DA-3B06-4B6B-A8DD-B0807738CA04}" sibTransId="{C03F4949-5B3B-4BA1-BC32-8AC63A3CAE7F}"/>
    <dgm:cxn modelId="{5EEE35D0-9E65-430A-BE54-5532444914F3}" srcId="{4979CB95-3CE3-4D53-B221-94D02D230788}" destId="{D9D41C3F-4776-442A-A053-0936ADA20BC4}" srcOrd="2" destOrd="0" parTransId="{05D5AD4C-FAB9-4BC6-A09A-DDD46751B502}" sibTransId="{49522790-94E1-486B-A5F2-89E3C85D0A18}"/>
    <dgm:cxn modelId="{485B5C4D-1AC7-4CEB-B6C7-F99B0BBD3459}" type="presOf" srcId="{B6C4D319-02E7-4ECC-87BC-6F4458356015}" destId="{2D7F5482-7DBC-43BA-A7BD-EBF3A0083EEC}" srcOrd="0" destOrd="0" presId="urn:microsoft.com/office/officeart/2005/8/layout/hierarchy4"/>
    <dgm:cxn modelId="{EA53F2E5-A3EE-49CC-B056-74D2F4449157}" type="presOf" srcId="{D9D41C3F-4776-442A-A053-0936ADA20BC4}" destId="{341BD9DC-3C29-4C1F-A040-4804CD20A7FF}" srcOrd="0" destOrd="0" presId="urn:microsoft.com/office/officeart/2005/8/layout/hierarchy4"/>
    <dgm:cxn modelId="{E8F44D7B-25CD-479F-963B-E05431580E96}" type="presOf" srcId="{D419D81A-E0B9-4B08-A03D-F74102EA6752}" destId="{CCF4EC52-E247-40F5-AC90-6B3836169A58}" srcOrd="0" destOrd="0" presId="urn:microsoft.com/office/officeart/2005/8/layout/hierarchy4"/>
    <dgm:cxn modelId="{BC70D887-ED25-4EE4-BF66-3D7B6983416F}" srcId="{A810FAD5-AC44-4E21-8FA9-7F07B473216F}" destId="{B6C4D319-02E7-4ECC-87BC-6F4458356015}" srcOrd="0" destOrd="0" parTransId="{A131E636-08E7-4DD9-9628-61BC77187CBA}" sibTransId="{7C495603-D2C4-4938-AFAB-BA05C000FB31}"/>
    <dgm:cxn modelId="{F87FB5F2-789B-4AFC-B999-4821F96B946F}" type="presOf" srcId="{A810FAD5-AC44-4E21-8FA9-7F07B473216F}" destId="{1095B457-A8A3-4F88-A884-4265FEF36CDE}" srcOrd="0" destOrd="0" presId="urn:microsoft.com/office/officeart/2005/8/layout/hierarchy4"/>
    <dgm:cxn modelId="{2AC0DBE2-57D9-44B1-9669-8A7EF558CBED}" srcId="{7CDBC4C6-AC41-497A-B617-0C7079B35558}" destId="{4979CB95-3CE3-4D53-B221-94D02D230788}" srcOrd="0" destOrd="0" parTransId="{18059E5F-5779-4EEB-8DB6-F1AFFCC0759A}" sibTransId="{7DC7C621-746C-4873-8FAE-4A766706580D}"/>
    <dgm:cxn modelId="{C73DF3C9-E47F-4426-ACCB-4E0A4D63CABD}" type="presOf" srcId="{4979CB95-3CE3-4D53-B221-94D02D230788}" destId="{BC26F1AB-E1C4-4A7E-9005-203814DD24BC}" srcOrd="0" destOrd="0" presId="urn:microsoft.com/office/officeart/2005/8/layout/hierarchy4"/>
    <dgm:cxn modelId="{D966F81E-C678-42AD-87D8-BED7BEE768C3}" srcId="{D9D41C3F-4776-442A-A053-0936ADA20BC4}" destId="{D419D81A-E0B9-4B08-A03D-F74102EA6752}" srcOrd="0" destOrd="0" parTransId="{C71F498E-3972-49C9-AE40-4A6E7DDE1392}" sibTransId="{2B157C7C-784B-436A-BB4B-B01AB0E39752}"/>
    <dgm:cxn modelId="{9BAD5DBD-5FDC-419A-9FAE-C690671D09B4}" srcId="{4979CB95-3CE3-4D53-B221-94D02D230788}" destId="{3CD1A971-5DAA-4E44-852D-423D467A6F0C}" srcOrd="1" destOrd="0" parTransId="{789F7608-80AF-4453-A93A-B0AF6659E17A}" sibTransId="{AF21A2DB-D6A0-414F-875F-3D64F16B9F88}"/>
    <dgm:cxn modelId="{23498EC2-540C-4C16-A34A-61410E092A10}" type="presParOf" srcId="{80047215-D342-4547-B118-A756FB5DD649}" destId="{CD2DA432-048E-4B3C-A581-302A2E2BA159}" srcOrd="0" destOrd="0" presId="urn:microsoft.com/office/officeart/2005/8/layout/hierarchy4"/>
    <dgm:cxn modelId="{80E71A70-20CE-4655-9490-6D5C4F382635}" type="presParOf" srcId="{CD2DA432-048E-4B3C-A581-302A2E2BA159}" destId="{BC26F1AB-E1C4-4A7E-9005-203814DD24BC}" srcOrd="0" destOrd="0" presId="urn:microsoft.com/office/officeart/2005/8/layout/hierarchy4"/>
    <dgm:cxn modelId="{82874CFF-19AE-44A9-A55F-FC4A14635A07}" type="presParOf" srcId="{CD2DA432-048E-4B3C-A581-302A2E2BA159}" destId="{D83712D0-DD0F-4DE6-8E34-78A81CA9A0AA}" srcOrd="1" destOrd="0" presId="urn:microsoft.com/office/officeart/2005/8/layout/hierarchy4"/>
    <dgm:cxn modelId="{F08EF16B-A765-49F9-B49D-5821FF56EB85}" type="presParOf" srcId="{CD2DA432-048E-4B3C-A581-302A2E2BA159}" destId="{95BA4FE6-367A-4CFF-931A-D81FA21751BD}" srcOrd="2" destOrd="0" presId="urn:microsoft.com/office/officeart/2005/8/layout/hierarchy4"/>
    <dgm:cxn modelId="{BC615B4D-17AE-4432-94F2-D8DE4C8A18FC}" type="presParOf" srcId="{95BA4FE6-367A-4CFF-931A-D81FA21751BD}" destId="{62986CEE-47BF-467B-8A83-12E087E0FE24}" srcOrd="0" destOrd="0" presId="urn:microsoft.com/office/officeart/2005/8/layout/hierarchy4"/>
    <dgm:cxn modelId="{B2A4D894-D4B6-446E-9FB5-183695866D9C}" type="presParOf" srcId="{62986CEE-47BF-467B-8A83-12E087E0FE24}" destId="{1095B457-A8A3-4F88-A884-4265FEF36CDE}" srcOrd="0" destOrd="0" presId="urn:microsoft.com/office/officeart/2005/8/layout/hierarchy4"/>
    <dgm:cxn modelId="{715D877A-74F9-405A-9C20-6EDC365890FE}" type="presParOf" srcId="{62986CEE-47BF-467B-8A83-12E087E0FE24}" destId="{D4F5D97F-6C2F-480B-B7A1-7D54D37636E8}" srcOrd="1" destOrd="0" presId="urn:microsoft.com/office/officeart/2005/8/layout/hierarchy4"/>
    <dgm:cxn modelId="{25C27219-71B5-4F36-B6E9-988F23AE60AC}" type="presParOf" srcId="{62986CEE-47BF-467B-8A83-12E087E0FE24}" destId="{D94A5812-900C-471C-B5CB-3BDAFF3016B3}" srcOrd="2" destOrd="0" presId="urn:microsoft.com/office/officeart/2005/8/layout/hierarchy4"/>
    <dgm:cxn modelId="{D330E4AB-5A5F-4DD2-8050-D5EEE2CD0C37}" type="presParOf" srcId="{D94A5812-900C-471C-B5CB-3BDAFF3016B3}" destId="{79D6F580-165A-4355-9F6F-2F26110E748A}" srcOrd="0" destOrd="0" presId="urn:microsoft.com/office/officeart/2005/8/layout/hierarchy4"/>
    <dgm:cxn modelId="{77D52876-22C4-4629-9B7D-BD55492BBEC9}" type="presParOf" srcId="{79D6F580-165A-4355-9F6F-2F26110E748A}" destId="{2D7F5482-7DBC-43BA-A7BD-EBF3A0083EEC}" srcOrd="0" destOrd="0" presId="urn:microsoft.com/office/officeart/2005/8/layout/hierarchy4"/>
    <dgm:cxn modelId="{E1F9DA58-553B-496B-B8C8-A9A65A5AACD5}" type="presParOf" srcId="{79D6F580-165A-4355-9F6F-2F26110E748A}" destId="{FA48E6E1-B4A2-4267-819A-9072C3417649}" srcOrd="1" destOrd="0" presId="urn:microsoft.com/office/officeart/2005/8/layout/hierarchy4"/>
    <dgm:cxn modelId="{A036BF25-C416-4996-B0C7-42ABBE769B5E}" type="presParOf" srcId="{95BA4FE6-367A-4CFF-931A-D81FA21751BD}" destId="{C1646160-1CCB-4758-A60E-86615C35F267}" srcOrd="1" destOrd="0" presId="urn:microsoft.com/office/officeart/2005/8/layout/hierarchy4"/>
    <dgm:cxn modelId="{75B937BA-E266-4B9F-87FF-02EE7B7EB9EC}" type="presParOf" srcId="{95BA4FE6-367A-4CFF-931A-D81FA21751BD}" destId="{DA95872C-4988-426F-8AD9-4F603F4ACAE7}" srcOrd="2" destOrd="0" presId="urn:microsoft.com/office/officeart/2005/8/layout/hierarchy4"/>
    <dgm:cxn modelId="{EC5AD141-7711-4797-A727-132052E361C1}" type="presParOf" srcId="{DA95872C-4988-426F-8AD9-4F603F4ACAE7}" destId="{1C83A54A-F09E-4BD4-B033-4CDD9B400C7A}" srcOrd="0" destOrd="0" presId="urn:microsoft.com/office/officeart/2005/8/layout/hierarchy4"/>
    <dgm:cxn modelId="{5B56AD4B-00D7-43B2-812C-FA4A0F983076}" type="presParOf" srcId="{DA95872C-4988-426F-8AD9-4F603F4ACAE7}" destId="{9D546F18-D460-40A8-97CA-07977C99E060}" srcOrd="1" destOrd="0" presId="urn:microsoft.com/office/officeart/2005/8/layout/hierarchy4"/>
    <dgm:cxn modelId="{DEEF685D-0BF7-4BD8-9FF9-83BEA27E2BD1}" type="presParOf" srcId="{DA95872C-4988-426F-8AD9-4F603F4ACAE7}" destId="{F0B23E6F-EAC1-450F-BB59-CA6752261F45}" srcOrd="2" destOrd="0" presId="urn:microsoft.com/office/officeart/2005/8/layout/hierarchy4"/>
    <dgm:cxn modelId="{DF8F0984-1021-4425-8AB4-EC66277BB24B}" type="presParOf" srcId="{F0B23E6F-EAC1-450F-BB59-CA6752261F45}" destId="{0D211061-D0F8-483A-8988-C35AFCC3A884}" srcOrd="0" destOrd="0" presId="urn:microsoft.com/office/officeart/2005/8/layout/hierarchy4"/>
    <dgm:cxn modelId="{862C99DD-3CB6-4F56-98E2-F32CF83A54CC}" type="presParOf" srcId="{0D211061-D0F8-483A-8988-C35AFCC3A884}" destId="{4024F3F1-0235-4193-8A5C-7EBE83DCCB08}" srcOrd="0" destOrd="0" presId="urn:microsoft.com/office/officeart/2005/8/layout/hierarchy4"/>
    <dgm:cxn modelId="{9E4390E2-0E66-4F2C-A618-7623686071B5}" type="presParOf" srcId="{0D211061-D0F8-483A-8988-C35AFCC3A884}" destId="{965494E1-9FD7-4E4D-8C28-77EF39BD9CD9}" srcOrd="1" destOrd="0" presId="urn:microsoft.com/office/officeart/2005/8/layout/hierarchy4"/>
    <dgm:cxn modelId="{02C530D6-1B66-4148-BEB7-2B6AE46AF68C}" type="presParOf" srcId="{95BA4FE6-367A-4CFF-931A-D81FA21751BD}" destId="{735B3F05-B6ED-4C6D-9A21-06A85FA3D301}" srcOrd="3" destOrd="0" presId="urn:microsoft.com/office/officeart/2005/8/layout/hierarchy4"/>
    <dgm:cxn modelId="{BBCF7BDB-9014-43D1-B23E-77BAF66A30FF}" type="presParOf" srcId="{95BA4FE6-367A-4CFF-931A-D81FA21751BD}" destId="{5B1DF4DE-2CC3-4A9A-92AF-6FFFCE71D58D}" srcOrd="4" destOrd="0" presId="urn:microsoft.com/office/officeart/2005/8/layout/hierarchy4"/>
    <dgm:cxn modelId="{E015AEFC-F190-47ED-A096-527C000E09C5}" type="presParOf" srcId="{5B1DF4DE-2CC3-4A9A-92AF-6FFFCE71D58D}" destId="{341BD9DC-3C29-4C1F-A040-4804CD20A7FF}" srcOrd="0" destOrd="0" presId="urn:microsoft.com/office/officeart/2005/8/layout/hierarchy4"/>
    <dgm:cxn modelId="{BFAEFEA5-6DD2-4AE8-9FFE-756018F27F63}" type="presParOf" srcId="{5B1DF4DE-2CC3-4A9A-92AF-6FFFCE71D58D}" destId="{A9B2CC8D-FA7B-4893-AA4F-A62148FF10A5}" srcOrd="1" destOrd="0" presId="urn:microsoft.com/office/officeart/2005/8/layout/hierarchy4"/>
    <dgm:cxn modelId="{410F3260-9953-4A23-812C-9074CA383DFB}" type="presParOf" srcId="{5B1DF4DE-2CC3-4A9A-92AF-6FFFCE71D58D}" destId="{3FCC817D-168F-4617-9416-C03E7F803580}" srcOrd="2" destOrd="0" presId="urn:microsoft.com/office/officeart/2005/8/layout/hierarchy4"/>
    <dgm:cxn modelId="{AB0E552A-F1EC-4B35-ACF7-30A5E8381133}" type="presParOf" srcId="{3FCC817D-168F-4617-9416-C03E7F803580}" destId="{D24ACDDB-4ECA-4073-8D9F-E260EF0BBBBD}" srcOrd="0" destOrd="0" presId="urn:microsoft.com/office/officeart/2005/8/layout/hierarchy4"/>
    <dgm:cxn modelId="{2DD184CF-378B-4CFC-86C7-8D8AA463F1E4}" type="presParOf" srcId="{D24ACDDB-4ECA-4073-8D9F-E260EF0BBBBD}" destId="{CCF4EC52-E247-40F5-AC90-6B3836169A58}" srcOrd="0" destOrd="0" presId="urn:microsoft.com/office/officeart/2005/8/layout/hierarchy4"/>
    <dgm:cxn modelId="{9F50DDCE-03AF-4D66-9A1F-926678EF18EB}" type="presParOf" srcId="{D24ACDDB-4ECA-4073-8D9F-E260EF0BBBBD}" destId="{B192CE01-56BA-4EC1-976D-9BA2249E08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AADF7-B6E7-4009-A06F-4593D2086D6B}" type="doc">
      <dgm:prSet loTypeId="urn:microsoft.com/office/officeart/2005/8/layout/hList6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1F096B7-862C-4030-B110-87F0217C4658}">
      <dgm:prSet phldrT="[Text]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dirty="0" smtClean="0"/>
            <a:t>2011</a:t>
          </a:r>
          <a:endParaRPr lang="en-GB" b="1" dirty="0"/>
        </a:p>
      </dgm:t>
    </dgm:pt>
    <dgm:pt modelId="{C3A01467-EE08-4B6E-B70F-1A6C6E58C76E}" type="parTrans" cxnId="{0C07801E-4E1F-4A35-9455-99C59FB90221}">
      <dgm:prSet/>
      <dgm:spPr/>
      <dgm:t>
        <a:bodyPr/>
        <a:lstStyle/>
        <a:p>
          <a:endParaRPr lang="en-GB"/>
        </a:p>
      </dgm:t>
    </dgm:pt>
    <dgm:pt modelId="{88C4B449-207A-423A-9CF3-1DB8D1F2FC29}" type="sibTrans" cxnId="{0C07801E-4E1F-4A35-9455-99C59FB90221}">
      <dgm:prSet/>
      <dgm:spPr/>
      <dgm:t>
        <a:bodyPr/>
        <a:lstStyle/>
        <a:p>
          <a:endParaRPr lang="en-GB"/>
        </a:p>
      </dgm:t>
    </dgm:pt>
    <dgm:pt modelId="{66E30B42-2434-4B03-8753-A64AE3729704}">
      <dgm:prSet phldrT="[Text]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dirty="0" smtClean="0"/>
            <a:t>2012</a:t>
          </a:r>
          <a:endParaRPr lang="en-GB" sz="1700" b="1" dirty="0"/>
        </a:p>
      </dgm:t>
    </dgm:pt>
    <dgm:pt modelId="{8E720D2C-9E20-40CF-A70B-343DE37CD60C}" type="parTrans" cxnId="{0F40EFE1-F2CD-43E1-BD1D-F1DB7385CCA0}">
      <dgm:prSet/>
      <dgm:spPr/>
      <dgm:t>
        <a:bodyPr/>
        <a:lstStyle/>
        <a:p>
          <a:endParaRPr lang="en-GB"/>
        </a:p>
      </dgm:t>
    </dgm:pt>
    <dgm:pt modelId="{55E09A8E-D13E-4451-B1C9-B30D5D24E901}" type="sibTrans" cxnId="{0F40EFE1-F2CD-43E1-BD1D-F1DB7385CCA0}">
      <dgm:prSet/>
      <dgm:spPr/>
      <dgm:t>
        <a:bodyPr/>
        <a:lstStyle/>
        <a:p>
          <a:endParaRPr lang="en-GB"/>
        </a:p>
      </dgm:t>
    </dgm:pt>
    <dgm:pt modelId="{C0B0A636-FA95-4A2D-B4FF-CB605E06C4BC}">
      <dgm:prSet phldrT="[Text]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dirty="0" smtClean="0"/>
            <a:t>2013</a:t>
          </a:r>
          <a:endParaRPr lang="en-GB" b="1" dirty="0"/>
        </a:p>
      </dgm:t>
    </dgm:pt>
    <dgm:pt modelId="{09CA29E2-6BF7-4C1A-AC41-41F230C450B5}" type="parTrans" cxnId="{932B530D-B653-4F56-9995-B0219A346EE8}">
      <dgm:prSet/>
      <dgm:spPr/>
      <dgm:t>
        <a:bodyPr/>
        <a:lstStyle/>
        <a:p>
          <a:endParaRPr lang="en-GB"/>
        </a:p>
      </dgm:t>
    </dgm:pt>
    <dgm:pt modelId="{52ECA401-7B59-4289-BB57-B9810E2F3CF8}" type="sibTrans" cxnId="{932B530D-B653-4F56-9995-B0219A346EE8}">
      <dgm:prSet/>
      <dgm:spPr/>
      <dgm:t>
        <a:bodyPr/>
        <a:lstStyle/>
        <a:p>
          <a:endParaRPr lang="en-GB"/>
        </a:p>
      </dgm:t>
    </dgm:pt>
    <dgm:pt modelId="{36AE4CFE-A1C2-43AA-9255-B31A44169CBF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1" dirty="0" smtClean="0"/>
            <a:t>Submissions deadline (29 Nov)</a:t>
          </a:r>
          <a:endParaRPr lang="en-GB" b="1" dirty="0"/>
        </a:p>
      </dgm:t>
    </dgm:pt>
    <dgm:pt modelId="{10BD01A6-589F-4A3E-980B-7C7C15B285F0}" type="parTrans" cxnId="{87873A37-1CF5-4DA5-A922-97228A0E2928}">
      <dgm:prSet/>
      <dgm:spPr/>
      <dgm:t>
        <a:bodyPr/>
        <a:lstStyle/>
        <a:p>
          <a:endParaRPr lang="en-GB"/>
        </a:p>
      </dgm:t>
    </dgm:pt>
    <dgm:pt modelId="{D296229B-24E9-4987-9071-0C6DDADA2B1B}" type="sibTrans" cxnId="{87873A37-1CF5-4DA5-A922-97228A0E2928}">
      <dgm:prSet/>
      <dgm:spPr/>
      <dgm:t>
        <a:bodyPr/>
        <a:lstStyle/>
        <a:p>
          <a:endParaRPr lang="en-GB"/>
        </a:p>
      </dgm:t>
    </dgm:pt>
    <dgm:pt modelId="{FBD23659-BAF4-4828-B2F8-BBD680057B0C}">
      <dgm:prSet phldrT="[Text]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dirty="0" smtClean="0"/>
            <a:t>2014</a:t>
          </a:r>
          <a:endParaRPr lang="en-GB" b="1" dirty="0"/>
        </a:p>
      </dgm:t>
    </dgm:pt>
    <dgm:pt modelId="{E1F5BE3F-FCC0-42BC-9EE9-7235C3694B11}" type="parTrans" cxnId="{2B42FC1F-9FA2-4BB8-BACC-78123B2DE7EF}">
      <dgm:prSet/>
      <dgm:spPr/>
      <dgm:t>
        <a:bodyPr/>
        <a:lstStyle/>
        <a:p>
          <a:endParaRPr lang="en-GB"/>
        </a:p>
      </dgm:t>
    </dgm:pt>
    <dgm:pt modelId="{BE57C2BB-AB17-4660-B50D-0DF1E698A557}" type="sibTrans" cxnId="{2B42FC1F-9FA2-4BB8-BACC-78123B2DE7EF}">
      <dgm:prSet/>
      <dgm:spPr/>
      <dgm:t>
        <a:bodyPr/>
        <a:lstStyle/>
        <a:p>
          <a:endParaRPr lang="en-GB"/>
        </a:p>
      </dgm:t>
    </dgm:pt>
    <dgm:pt modelId="{E8AFDB0A-67CD-498F-9CFD-F2EAFE42C18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Panels assess submissions</a:t>
          </a:r>
          <a:endParaRPr lang="en-GB" b="0" dirty="0"/>
        </a:p>
      </dgm:t>
    </dgm:pt>
    <dgm:pt modelId="{00EF7BBF-F592-492D-A5A7-4D46AF14C2A6}" type="parTrans" cxnId="{DBED023D-1D33-40C4-B86C-63B23394F439}">
      <dgm:prSet/>
      <dgm:spPr/>
      <dgm:t>
        <a:bodyPr/>
        <a:lstStyle/>
        <a:p>
          <a:endParaRPr lang="en-GB"/>
        </a:p>
      </dgm:t>
    </dgm:pt>
    <dgm:pt modelId="{C7B37BE5-9405-4409-A475-73FD42478F31}" type="sibTrans" cxnId="{DBED023D-1D33-40C4-B86C-63B23394F439}">
      <dgm:prSet/>
      <dgm:spPr/>
      <dgm:t>
        <a:bodyPr/>
        <a:lstStyle/>
        <a:p>
          <a:endParaRPr lang="en-GB"/>
        </a:p>
      </dgm:t>
    </dgm:pt>
    <dgm:pt modelId="{88E4B282-07F0-47D0-9787-F8C6106AAFB8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1" dirty="0" smtClean="0"/>
            <a:t>Publish outcomes (Dec)</a:t>
          </a:r>
          <a:endParaRPr lang="en-GB" b="1" dirty="0"/>
        </a:p>
      </dgm:t>
    </dgm:pt>
    <dgm:pt modelId="{63B4C87A-F1DB-4976-88C6-92F6E4DBF23B}" type="parTrans" cxnId="{95326E97-CC53-4779-9FCE-F7E71F96C271}">
      <dgm:prSet/>
      <dgm:spPr/>
      <dgm:t>
        <a:bodyPr/>
        <a:lstStyle/>
        <a:p>
          <a:endParaRPr lang="en-GB"/>
        </a:p>
      </dgm:t>
    </dgm:pt>
    <dgm:pt modelId="{280F1BE0-D073-451E-83DA-03B85858E459}" type="sibTrans" cxnId="{95326E97-CC53-4779-9FCE-F7E71F96C271}">
      <dgm:prSet/>
      <dgm:spPr/>
      <dgm:t>
        <a:bodyPr/>
        <a:lstStyle/>
        <a:p>
          <a:endParaRPr lang="en-GB"/>
        </a:p>
      </dgm:t>
    </dgm:pt>
    <dgm:pt modelId="{144694DB-7603-4BAE-A65F-FED5090695A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sz="1400" b="0" dirty="0" smtClean="0"/>
            <a:t>Final panel criteria and methods (Jan) </a:t>
          </a:r>
          <a:endParaRPr lang="en-GB" sz="1400" b="0" dirty="0"/>
        </a:p>
      </dgm:t>
    </dgm:pt>
    <dgm:pt modelId="{E806C378-BD93-478D-B6F8-A07F5ABA55C4}" type="parTrans" cxnId="{A0F8BB8B-984E-47C4-9FF4-00680AF77F79}">
      <dgm:prSet/>
      <dgm:spPr/>
      <dgm:t>
        <a:bodyPr/>
        <a:lstStyle/>
        <a:p>
          <a:endParaRPr lang="en-GB"/>
        </a:p>
      </dgm:t>
    </dgm:pt>
    <dgm:pt modelId="{B256499D-F9AD-447C-A188-6F117A67C40E}" type="sibTrans" cxnId="{A0F8BB8B-984E-47C4-9FF4-00680AF77F79}">
      <dgm:prSet/>
      <dgm:spPr/>
      <dgm:t>
        <a:bodyPr/>
        <a:lstStyle/>
        <a:p>
          <a:endParaRPr lang="en-GB"/>
        </a:p>
      </dgm:t>
    </dgm:pt>
    <dgm:pt modelId="{52EF118B-0159-425A-ACB0-255782A4F06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Guidance on submissions (Jul)</a:t>
          </a:r>
          <a:endParaRPr lang="en-GB" b="0" dirty="0"/>
        </a:p>
      </dgm:t>
    </dgm:pt>
    <dgm:pt modelId="{08212CB8-F6C5-4ED2-B71D-2895F3B076C1}" type="parTrans" cxnId="{D7F8D349-5A6B-4108-AC95-70235D10A81C}">
      <dgm:prSet/>
      <dgm:spPr/>
      <dgm:t>
        <a:bodyPr/>
        <a:lstStyle/>
        <a:p>
          <a:endParaRPr lang="en-GB"/>
        </a:p>
      </dgm:t>
    </dgm:pt>
    <dgm:pt modelId="{363EF44F-CD9F-47AD-AC29-3E520200FF6A}" type="sibTrans" cxnId="{D7F8D349-5A6B-4108-AC95-70235D10A81C}">
      <dgm:prSet/>
      <dgm:spPr/>
      <dgm:t>
        <a:bodyPr/>
        <a:lstStyle/>
        <a:p>
          <a:endParaRPr lang="en-GB"/>
        </a:p>
      </dgm:t>
    </dgm:pt>
    <dgm:pt modelId="{300F5EC9-8595-4BEF-96D5-5A970D4F372A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dirty="0" smtClean="0"/>
            <a:t>Panels appointed (Feb)</a:t>
          </a:r>
          <a:endParaRPr lang="en-GB" dirty="0"/>
        </a:p>
      </dgm:t>
    </dgm:pt>
    <dgm:pt modelId="{FB995BF4-C35D-4CBB-AD8D-793480AE5F95}" type="parTrans" cxnId="{35D1BEB6-D4AF-4111-A1D7-50D016BCB23D}">
      <dgm:prSet/>
      <dgm:spPr/>
      <dgm:t>
        <a:bodyPr/>
        <a:lstStyle/>
        <a:p>
          <a:endParaRPr lang="en-GB"/>
        </a:p>
      </dgm:t>
    </dgm:pt>
    <dgm:pt modelId="{B52A7E6C-05F8-4DFC-9A79-EF3C49B73CB1}" type="sibTrans" cxnId="{35D1BEB6-D4AF-4111-A1D7-50D016BCB23D}">
      <dgm:prSet/>
      <dgm:spPr/>
      <dgm:t>
        <a:bodyPr/>
        <a:lstStyle/>
        <a:p>
          <a:endParaRPr lang="en-GB"/>
        </a:p>
      </dgm:t>
    </dgm:pt>
    <dgm:pt modelId="{3CE3BBCC-514E-47A7-B672-72570A0906CB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Draft panel criteria for consultation (Jul)</a:t>
          </a:r>
          <a:endParaRPr lang="en-GB" b="0" dirty="0"/>
        </a:p>
      </dgm:t>
    </dgm:pt>
    <dgm:pt modelId="{D934E43B-72BB-493B-81E3-742795964D64}" type="parTrans" cxnId="{622C7D1B-7D52-4193-BC61-EC2A4C35127B}">
      <dgm:prSet/>
      <dgm:spPr/>
      <dgm:t>
        <a:bodyPr/>
        <a:lstStyle/>
        <a:p>
          <a:endParaRPr lang="en-GB"/>
        </a:p>
      </dgm:t>
    </dgm:pt>
    <dgm:pt modelId="{9BE97A24-1046-4762-B83F-AA19AF271BE0}" type="sibTrans" cxnId="{622C7D1B-7D52-4193-BC61-EC2A4C35127B}">
      <dgm:prSet/>
      <dgm:spPr/>
      <dgm:t>
        <a:bodyPr/>
        <a:lstStyle/>
        <a:p>
          <a:endParaRPr lang="en-GB"/>
        </a:p>
      </dgm:t>
    </dgm:pt>
    <dgm:pt modelId="{9102E519-7764-4906-8432-9E715885B55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sz="1400" b="0" dirty="0" smtClean="0"/>
            <a:t>Survey of submission intentions complete (Dec)</a:t>
          </a:r>
          <a:endParaRPr lang="en-GB" sz="1400" b="0" dirty="0"/>
        </a:p>
      </dgm:t>
    </dgm:pt>
    <dgm:pt modelId="{6349BA1E-1D14-4882-8ABB-DC45E3AE170B}" type="parTrans" cxnId="{CD82FF70-214A-48E4-A017-5F4E5902D748}">
      <dgm:prSet/>
      <dgm:spPr/>
      <dgm:t>
        <a:bodyPr/>
        <a:lstStyle/>
        <a:p>
          <a:endParaRPr lang="en-GB"/>
        </a:p>
      </dgm:t>
    </dgm:pt>
    <dgm:pt modelId="{94A38CF8-7F87-4F2A-83ED-4FF745D77F00}" type="sibTrans" cxnId="{CD82FF70-214A-48E4-A017-5F4E5902D748}">
      <dgm:prSet/>
      <dgm:spPr/>
      <dgm:t>
        <a:bodyPr/>
        <a:lstStyle/>
        <a:p>
          <a:endParaRPr lang="en-GB"/>
        </a:p>
      </dgm:t>
    </dgm:pt>
    <dgm:pt modelId="{541BADA2-E822-4048-A6BA-BFF6977777B9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Launch REF submissions system (Jan)</a:t>
          </a:r>
          <a:endParaRPr lang="en-GB" b="0" dirty="0"/>
        </a:p>
      </dgm:t>
    </dgm:pt>
    <dgm:pt modelId="{B1BD70AC-0567-4C26-9BAA-3B6A700CC662}" type="parTrans" cxnId="{2D864DCD-8032-480D-9911-FB1E043AC284}">
      <dgm:prSet/>
      <dgm:spPr/>
      <dgm:t>
        <a:bodyPr/>
        <a:lstStyle/>
        <a:p>
          <a:endParaRPr lang="en-GB"/>
        </a:p>
      </dgm:t>
    </dgm:pt>
    <dgm:pt modelId="{DA069F3E-79AA-45D0-A409-F704839A0FC3}" type="sibTrans" cxnId="{2D864DCD-8032-480D-9911-FB1E043AC284}">
      <dgm:prSet/>
      <dgm:spPr/>
      <dgm:t>
        <a:bodyPr/>
        <a:lstStyle/>
        <a:p>
          <a:endParaRPr lang="en-GB"/>
        </a:p>
      </dgm:t>
    </dgm:pt>
    <dgm:pt modelId="{C509941D-2F7D-411E-8579-77B16BF5C883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Recruit additional assessors</a:t>
          </a:r>
          <a:endParaRPr lang="en-GB" b="0" dirty="0"/>
        </a:p>
      </dgm:t>
    </dgm:pt>
    <dgm:pt modelId="{2D84C2E6-2615-4DB8-86B2-9EA00C76D759}" type="parTrans" cxnId="{CD2D4FC3-28A1-4EC0-BA50-7F98D7504116}">
      <dgm:prSet/>
      <dgm:spPr/>
      <dgm:t>
        <a:bodyPr/>
        <a:lstStyle/>
        <a:p>
          <a:endParaRPr lang="en-GB"/>
        </a:p>
      </dgm:t>
    </dgm:pt>
    <dgm:pt modelId="{FDE2AAC4-2EEB-4E3C-9210-F1D50A61295F}" type="sibTrans" cxnId="{CD2D4FC3-28A1-4EC0-BA50-7F98D7504116}">
      <dgm:prSet/>
      <dgm:spPr/>
      <dgm:t>
        <a:bodyPr/>
        <a:lstStyle/>
        <a:p>
          <a:endParaRPr lang="en-GB"/>
        </a:p>
      </dgm:t>
    </dgm:pt>
    <dgm:pt modelId="{31C0007D-1775-431F-8B43-5F55E778D3B5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Staff census date (31 Oct)</a:t>
          </a:r>
          <a:endParaRPr lang="en-GB" b="0" dirty="0"/>
        </a:p>
      </dgm:t>
    </dgm:pt>
    <dgm:pt modelId="{4AE81E4A-E55D-4B4B-802B-7AF7C89B031D}" type="parTrans" cxnId="{14FF81CC-4E76-4D2E-95D0-E3ADF4A349E6}">
      <dgm:prSet/>
      <dgm:spPr/>
      <dgm:t>
        <a:bodyPr/>
        <a:lstStyle/>
        <a:p>
          <a:endParaRPr lang="en-GB"/>
        </a:p>
      </dgm:t>
    </dgm:pt>
    <dgm:pt modelId="{92DE6956-5DA2-4F76-824E-BC94699EDA85}" type="sibTrans" cxnId="{14FF81CC-4E76-4D2E-95D0-E3ADF4A349E6}">
      <dgm:prSet/>
      <dgm:spPr/>
      <dgm:t>
        <a:bodyPr/>
        <a:lstStyle/>
        <a:p>
          <a:endParaRPr lang="en-GB"/>
        </a:p>
      </dgm:t>
    </dgm:pt>
    <dgm:pt modelId="{8F0C6E30-973C-4A86-B723-55E4E49A9E7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sz="1400" b="0" dirty="0" smtClean="0"/>
            <a:t>HEIs submit codes of practice (final deadline Jul)</a:t>
          </a:r>
          <a:endParaRPr lang="en-GB" sz="1400" b="0" dirty="0"/>
        </a:p>
      </dgm:t>
    </dgm:pt>
    <dgm:pt modelId="{C4E782E6-9ED7-4E7B-BCB9-5B1B51F21B23}" type="parTrans" cxnId="{E51BE91C-1E07-4948-984E-558D1FFFC0D1}">
      <dgm:prSet/>
      <dgm:spPr/>
      <dgm:t>
        <a:bodyPr/>
        <a:lstStyle/>
        <a:p>
          <a:endParaRPr lang="en-GB"/>
        </a:p>
      </dgm:t>
    </dgm:pt>
    <dgm:pt modelId="{63838CF0-403A-41C0-B050-8DAD5D39F735}" type="sibTrans" cxnId="{E51BE91C-1E07-4948-984E-558D1FFFC0D1}">
      <dgm:prSet/>
      <dgm:spPr/>
      <dgm:t>
        <a:bodyPr/>
        <a:lstStyle/>
        <a:p>
          <a:endParaRPr lang="en-GB"/>
        </a:p>
      </dgm:t>
    </dgm:pt>
    <dgm:pt modelId="{EBE4E2BC-4739-48B0-A671-3DA88812C51B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b="0" dirty="0" smtClean="0"/>
            <a:t>Close of consultation (5 Oct)</a:t>
          </a:r>
          <a:endParaRPr lang="en-GB" b="0" dirty="0"/>
        </a:p>
      </dgm:t>
    </dgm:pt>
    <dgm:pt modelId="{E770CB96-C5E7-47A4-9B04-9B220C45CE9A}" type="parTrans" cxnId="{9975EFAB-62B9-4312-B283-4EC9C6367342}">
      <dgm:prSet/>
      <dgm:spPr/>
      <dgm:t>
        <a:bodyPr/>
        <a:lstStyle/>
        <a:p>
          <a:endParaRPr lang="en-GB"/>
        </a:p>
      </dgm:t>
    </dgm:pt>
    <dgm:pt modelId="{117AD07B-FD74-43A9-8983-4539078D8074}" type="sibTrans" cxnId="{9975EFAB-62B9-4312-B283-4EC9C6367342}">
      <dgm:prSet/>
      <dgm:spPr/>
      <dgm:t>
        <a:bodyPr/>
        <a:lstStyle/>
        <a:p>
          <a:endParaRPr lang="en-GB"/>
        </a:p>
      </dgm:t>
    </dgm:pt>
    <dgm:pt modelId="{09F60164-9170-4EA0-A63D-3A41AFBA398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sz="1400" b="0" dirty="0" smtClean="0"/>
            <a:t>Requests for multiple submissions (final deadline Dec)</a:t>
          </a:r>
          <a:endParaRPr lang="en-GB" sz="1400" b="0" dirty="0"/>
        </a:p>
      </dgm:t>
    </dgm:pt>
    <dgm:pt modelId="{D0F102EA-8047-4E3E-AE69-FD8AD41F12A8}" type="parTrans" cxnId="{3EF8817A-9677-47E5-9316-4C712E84A304}">
      <dgm:prSet/>
      <dgm:spPr/>
      <dgm:t>
        <a:bodyPr/>
        <a:lstStyle/>
        <a:p>
          <a:endParaRPr lang="en-GB"/>
        </a:p>
      </dgm:t>
    </dgm:pt>
    <dgm:pt modelId="{017A33C5-7125-4186-B8BA-8BFD81D36175}" type="sibTrans" cxnId="{3EF8817A-9677-47E5-9316-4C712E84A304}">
      <dgm:prSet/>
      <dgm:spPr/>
      <dgm:t>
        <a:bodyPr/>
        <a:lstStyle/>
        <a:p>
          <a:endParaRPr lang="en-GB"/>
        </a:p>
      </dgm:t>
    </dgm:pt>
    <dgm:pt modelId="{1D040961-4540-4A3B-B98C-0DC458531B23}" type="pres">
      <dgm:prSet presAssocID="{9DBAADF7-B6E7-4009-A06F-4593D2086D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B00208-9FA6-4C1B-A323-B11CFC9EF7C6}" type="pres">
      <dgm:prSet presAssocID="{61F096B7-862C-4030-B110-87F0217C4658}" presName="node" presStyleLbl="node1" presStyleIdx="0" presStyleCnt="4" custLinFactNeighborX="-1359" custLinFactNeighborY="-9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3A4BCE-3027-4832-94B6-A890E3795DEE}" type="pres">
      <dgm:prSet presAssocID="{88C4B449-207A-423A-9CF3-1DB8D1F2FC29}" presName="sibTrans" presStyleCnt="0"/>
      <dgm:spPr/>
      <dgm:t>
        <a:bodyPr/>
        <a:lstStyle/>
        <a:p>
          <a:endParaRPr lang="en-GB"/>
        </a:p>
      </dgm:t>
    </dgm:pt>
    <dgm:pt modelId="{F893B536-02DF-4454-B016-4AAB3672A257}" type="pres">
      <dgm:prSet presAssocID="{66E30B42-2434-4B03-8753-A64AE37297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7C327D-3422-403D-AC2F-EBAC2CF3E13E}" type="pres">
      <dgm:prSet presAssocID="{55E09A8E-D13E-4451-B1C9-B30D5D24E901}" presName="sibTrans" presStyleCnt="0"/>
      <dgm:spPr/>
      <dgm:t>
        <a:bodyPr/>
        <a:lstStyle/>
        <a:p>
          <a:endParaRPr lang="en-GB"/>
        </a:p>
      </dgm:t>
    </dgm:pt>
    <dgm:pt modelId="{B73BF5C9-D30B-4155-810A-CD3735469640}" type="pres">
      <dgm:prSet presAssocID="{C0B0A636-FA95-4A2D-B4FF-CB605E06C4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B079E6-8D70-476E-AB3B-BDA59761CA11}" type="pres">
      <dgm:prSet presAssocID="{52ECA401-7B59-4289-BB57-B9810E2F3CF8}" presName="sibTrans" presStyleCnt="0"/>
      <dgm:spPr/>
      <dgm:t>
        <a:bodyPr/>
        <a:lstStyle/>
        <a:p>
          <a:endParaRPr lang="en-GB"/>
        </a:p>
      </dgm:t>
    </dgm:pt>
    <dgm:pt modelId="{127A83E4-CF2E-4C1C-9851-C974EFD41172}" type="pres">
      <dgm:prSet presAssocID="{FBD23659-BAF4-4828-B2F8-BBD680057B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82FF70-214A-48E4-A017-5F4E5902D748}" srcId="{66E30B42-2434-4B03-8753-A64AE3729704}" destId="{9102E519-7764-4906-8432-9E715885B55A}" srcOrd="3" destOrd="0" parTransId="{6349BA1E-1D14-4882-8ABB-DC45E3AE170B}" sibTransId="{94A38CF8-7F87-4F2A-83ED-4FF745D77F00}"/>
    <dgm:cxn modelId="{D7F8D349-5A6B-4108-AC95-70235D10A81C}" srcId="{61F096B7-862C-4030-B110-87F0217C4658}" destId="{52EF118B-0159-425A-ACB0-255782A4F06F}" srcOrd="1" destOrd="0" parTransId="{08212CB8-F6C5-4ED2-B71D-2895F3B076C1}" sibTransId="{363EF44F-CD9F-47AD-AC29-3E520200FF6A}"/>
    <dgm:cxn modelId="{67FAD394-3776-4FFA-89FA-8FA3B8311EE7}" type="presOf" srcId="{3CE3BBCC-514E-47A7-B672-72570A0906CB}" destId="{4CB00208-9FA6-4C1B-A323-B11CFC9EF7C6}" srcOrd="0" destOrd="3" presId="urn:microsoft.com/office/officeart/2005/8/layout/hList6"/>
    <dgm:cxn modelId="{810F7CF1-8FF2-47E8-8960-2D9EE6E2D9C2}" type="presOf" srcId="{61F096B7-862C-4030-B110-87F0217C4658}" destId="{4CB00208-9FA6-4C1B-A323-B11CFC9EF7C6}" srcOrd="0" destOrd="0" presId="urn:microsoft.com/office/officeart/2005/8/layout/hList6"/>
    <dgm:cxn modelId="{E6EA0096-24A1-4B07-9831-510ABDD5BB08}" type="presOf" srcId="{E8AFDB0A-67CD-498F-9CFD-F2EAFE42C182}" destId="{127A83E4-CF2E-4C1C-9851-C974EFD41172}" srcOrd="0" destOrd="1" presId="urn:microsoft.com/office/officeart/2005/8/layout/hList6"/>
    <dgm:cxn modelId="{D2C4F4BE-D9BA-494D-87CB-B562D1F4E266}" type="presOf" srcId="{EBE4E2BC-4739-48B0-A671-3DA88812C51B}" destId="{4CB00208-9FA6-4C1B-A323-B11CFC9EF7C6}" srcOrd="0" destOrd="4" presId="urn:microsoft.com/office/officeart/2005/8/layout/hList6"/>
    <dgm:cxn modelId="{2D864DCD-8032-480D-9911-FB1E043AC284}" srcId="{C0B0A636-FA95-4A2D-B4FF-CB605E06C4BC}" destId="{541BADA2-E822-4048-A6BA-BFF6977777B9}" srcOrd="0" destOrd="0" parTransId="{B1BD70AC-0567-4C26-9BAA-3B6A700CC662}" sibTransId="{DA069F3E-79AA-45D0-A409-F704839A0FC3}"/>
    <dgm:cxn modelId="{14FF81CC-4E76-4D2E-95D0-E3ADF4A349E6}" srcId="{C0B0A636-FA95-4A2D-B4FF-CB605E06C4BC}" destId="{31C0007D-1775-431F-8B43-5F55E778D3B5}" srcOrd="2" destOrd="0" parTransId="{4AE81E4A-E55D-4B4B-802B-7AF7C89B031D}" sibTransId="{92DE6956-5DA2-4F76-824E-BC94699EDA85}"/>
    <dgm:cxn modelId="{35D1BEB6-D4AF-4111-A1D7-50D016BCB23D}" srcId="{61F096B7-862C-4030-B110-87F0217C4658}" destId="{300F5EC9-8595-4BEF-96D5-5A970D4F372A}" srcOrd="0" destOrd="0" parTransId="{FB995BF4-C35D-4CBB-AD8D-793480AE5F95}" sibTransId="{B52A7E6C-05F8-4DFC-9A79-EF3C49B73CB1}"/>
    <dgm:cxn modelId="{BAE6D9EC-4A89-4391-9E8C-F491A7E31052}" type="presOf" srcId="{C509941D-2F7D-411E-8579-77B16BF5C883}" destId="{B73BF5C9-D30B-4155-810A-CD3735469640}" srcOrd="0" destOrd="2" presId="urn:microsoft.com/office/officeart/2005/8/layout/hList6"/>
    <dgm:cxn modelId="{787AD66E-02FB-42DD-9870-EEED86743C1B}" type="presOf" srcId="{FBD23659-BAF4-4828-B2F8-BBD680057B0C}" destId="{127A83E4-CF2E-4C1C-9851-C974EFD41172}" srcOrd="0" destOrd="0" presId="urn:microsoft.com/office/officeart/2005/8/layout/hList6"/>
    <dgm:cxn modelId="{A0F8BB8B-984E-47C4-9FF4-00680AF77F79}" srcId="{66E30B42-2434-4B03-8753-A64AE3729704}" destId="{144694DB-7603-4BAE-A65F-FED5090695AB}" srcOrd="0" destOrd="0" parTransId="{E806C378-BD93-478D-B6F8-A07F5ABA55C4}" sibTransId="{B256499D-F9AD-447C-A188-6F117A67C40E}"/>
    <dgm:cxn modelId="{6D773758-237A-45F6-A17B-E9821254EE1F}" type="presOf" srcId="{36AE4CFE-A1C2-43AA-9255-B31A44169CBF}" destId="{B73BF5C9-D30B-4155-810A-CD3735469640}" srcOrd="0" destOrd="4" presId="urn:microsoft.com/office/officeart/2005/8/layout/hList6"/>
    <dgm:cxn modelId="{12CC4177-B9B8-4D65-820E-3D07C5DD8735}" type="presOf" srcId="{52EF118B-0159-425A-ACB0-255782A4F06F}" destId="{4CB00208-9FA6-4C1B-A323-B11CFC9EF7C6}" srcOrd="0" destOrd="2" presId="urn:microsoft.com/office/officeart/2005/8/layout/hList6"/>
    <dgm:cxn modelId="{E4652E22-ED06-4131-8858-916288F19BDF}" type="presOf" srcId="{144694DB-7603-4BAE-A65F-FED5090695AB}" destId="{F893B536-02DF-4454-B016-4AAB3672A257}" srcOrd="0" destOrd="1" presId="urn:microsoft.com/office/officeart/2005/8/layout/hList6"/>
    <dgm:cxn modelId="{910D197D-1008-4A25-AFAF-79E70372D13C}" type="presOf" srcId="{88E4B282-07F0-47D0-9787-F8C6106AAFB8}" destId="{127A83E4-CF2E-4C1C-9851-C974EFD41172}" srcOrd="0" destOrd="2" presId="urn:microsoft.com/office/officeart/2005/8/layout/hList6"/>
    <dgm:cxn modelId="{87873A37-1CF5-4DA5-A922-97228A0E2928}" srcId="{C0B0A636-FA95-4A2D-B4FF-CB605E06C4BC}" destId="{36AE4CFE-A1C2-43AA-9255-B31A44169CBF}" srcOrd="3" destOrd="0" parTransId="{10BD01A6-589F-4A3E-980B-7C7C15B285F0}" sibTransId="{D296229B-24E9-4987-9071-0C6DDADA2B1B}"/>
    <dgm:cxn modelId="{DBED023D-1D33-40C4-B86C-63B23394F439}" srcId="{FBD23659-BAF4-4828-B2F8-BBD680057B0C}" destId="{E8AFDB0A-67CD-498F-9CFD-F2EAFE42C182}" srcOrd="0" destOrd="0" parTransId="{00EF7BBF-F592-492D-A5A7-4D46AF14C2A6}" sibTransId="{C7B37BE5-9405-4409-A475-73FD42478F31}"/>
    <dgm:cxn modelId="{3EF8817A-9677-47E5-9316-4C712E84A304}" srcId="{66E30B42-2434-4B03-8753-A64AE3729704}" destId="{09F60164-9170-4EA0-A63D-3A41AFBA398A}" srcOrd="2" destOrd="0" parTransId="{D0F102EA-8047-4E3E-AE69-FD8AD41F12A8}" sibTransId="{017A33C5-7125-4186-B8BA-8BFD81D36175}"/>
    <dgm:cxn modelId="{9975EFAB-62B9-4312-B283-4EC9C6367342}" srcId="{61F096B7-862C-4030-B110-87F0217C4658}" destId="{EBE4E2BC-4739-48B0-A671-3DA88812C51B}" srcOrd="3" destOrd="0" parTransId="{E770CB96-C5E7-47A4-9B04-9B220C45CE9A}" sibTransId="{117AD07B-FD74-43A9-8983-4539078D8074}"/>
    <dgm:cxn modelId="{95326E97-CC53-4779-9FCE-F7E71F96C271}" srcId="{FBD23659-BAF4-4828-B2F8-BBD680057B0C}" destId="{88E4B282-07F0-47D0-9787-F8C6106AAFB8}" srcOrd="1" destOrd="0" parTransId="{63B4C87A-F1DB-4976-88C6-92F6E4DBF23B}" sibTransId="{280F1BE0-D073-451E-83DA-03B85858E459}"/>
    <dgm:cxn modelId="{B2F258E0-C925-4EF9-A1C9-0A85944078CD}" type="presOf" srcId="{9DBAADF7-B6E7-4009-A06F-4593D2086D6B}" destId="{1D040961-4540-4A3B-B98C-0DC458531B23}" srcOrd="0" destOrd="0" presId="urn:microsoft.com/office/officeart/2005/8/layout/hList6"/>
    <dgm:cxn modelId="{1265458F-B2CA-405A-8C60-194C57C22813}" type="presOf" srcId="{541BADA2-E822-4048-A6BA-BFF6977777B9}" destId="{B73BF5C9-D30B-4155-810A-CD3735469640}" srcOrd="0" destOrd="1" presId="urn:microsoft.com/office/officeart/2005/8/layout/hList6"/>
    <dgm:cxn modelId="{622C7D1B-7D52-4193-BC61-EC2A4C35127B}" srcId="{61F096B7-862C-4030-B110-87F0217C4658}" destId="{3CE3BBCC-514E-47A7-B672-72570A0906CB}" srcOrd="2" destOrd="0" parTransId="{D934E43B-72BB-493B-81E3-742795964D64}" sibTransId="{9BE97A24-1046-4762-B83F-AA19AF271BE0}"/>
    <dgm:cxn modelId="{0C07801E-4E1F-4A35-9455-99C59FB90221}" srcId="{9DBAADF7-B6E7-4009-A06F-4593D2086D6B}" destId="{61F096B7-862C-4030-B110-87F0217C4658}" srcOrd="0" destOrd="0" parTransId="{C3A01467-EE08-4B6E-B70F-1A6C6E58C76E}" sibTransId="{88C4B449-207A-423A-9CF3-1DB8D1F2FC29}"/>
    <dgm:cxn modelId="{E51BE91C-1E07-4948-984E-558D1FFFC0D1}" srcId="{66E30B42-2434-4B03-8753-A64AE3729704}" destId="{8F0C6E30-973C-4A86-B723-55E4E49A9E75}" srcOrd="1" destOrd="0" parTransId="{C4E782E6-9ED7-4E7B-BCB9-5B1B51F21B23}" sibTransId="{63838CF0-403A-41C0-B050-8DAD5D39F735}"/>
    <dgm:cxn modelId="{0F40EFE1-F2CD-43E1-BD1D-F1DB7385CCA0}" srcId="{9DBAADF7-B6E7-4009-A06F-4593D2086D6B}" destId="{66E30B42-2434-4B03-8753-A64AE3729704}" srcOrd="1" destOrd="0" parTransId="{8E720D2C-9E20-40CF-A70B-343DE37CD60C}" sibTransId="{55E09A8E-D13E-4451-B1C9-B30D5D24E901}"/>
    <dgm:cxn modelId="{CD2D4FC3-28A1-4EC0-BA50-7F98D7504116}" srcId="{C0B0A636-FA95-4A2D-B4FF-CB605E06C4BC}" destId="{C509941D-2F7D-411E-8579-77B16BF5C883}" srcOrd="1" destOrd="0" parTransId="{2D84C2E6-2615-4DB8-86B2-9EA00C76D759}" sibTransId="{FDE2AAC4-2EEB-4E3C-9210-F1D50A61295F}"/>
    <dgm:cxn modelId="{932B530D-B653-4F56-9995-B0219A346EE8}" srcId="{9DBAADF7-B6E7-4009-A06F-4593D2086D6B}" destId="{C0B0A636-FA95-4A2D-B4FF-CB605E06C4BC}" srcOrd="2" destOrd="0" parTransId="{09CA29E2-6BF7-4C1A-AC41-41F230C450B5}" sibTransId="{52ECA401-7B59-4289-BB57-B9810E2F3CF8}"/>
    <dgm:cxn modelId="{54D24FBC-23E2-4260-8551-DEA3812241E2}" type="presOf" srcId="{31C0007D-1775-431F-8B43-5F55E778D3B5}" destId="{B73BF5C9-D30B-4155-810A-CD3735469640}" srcOrd="0" destOrd="3" presId="urn:microsoft.com/office/officeart/2005/8/layout/hList6"/>
    <dgm:cxn modelId="{E10727B7-C759-43EF-BC3F-3DAC27464597}" type="presOf" srcId="{9102E519-7764-4906-8432-9E715885B55A}" destId="{F893B536-02DF-4454-B016-4AAB3672A257}" srcOrd="0" destOrd="4" presId="urn:microsoft.com/office/officeart/2005/8/layout/hList6"/>
    <dgm:cxn modelId="{E956FFCD-ACBD-44F6-AB41-CBF1E0192FFF}" type="presOf" srcId="{66E30B42-2434-4B03-8753-A64AE3729704}" destId="{F893B536-02DF-4454-B016-4AAB3672A257}" srcOrd="0" destOrd="0" presId="urn:microsoft.com/office/officeart/2005/8/layout/hList6"/>
    <dgm:cxn modelId="{51322F75-C8CA-46FD-9A96-D806371D756A}" type="presOf" srcId="{09F60164-9170-4EA0-A63D-3A41AFBA398A}" destId="{F893B536-02DF-4454-B016-4AAB3672A257}" srcOrd="0" destOrd="3" presId="urn:microsoft.com/office/officeart/2005/8/layout/hList6"/>
    <dgm:cxn modelId="{1D78F3BF-9C97-4429-9752-DB80AEDDAA86}" type="presOf" srcId="{C0B0A636-FA95-4A2D-B4FF-CB605E06C4BC}" destId="{B73BF5C9-D30B-4155-810A-CD3735469640}" srcOrd="0" destOrd="0" presId="urn:microsoft.com/office/officeart/2005/8/layout/hList6"/>
    <dgm:cxn modelId="{EE7D1F1A-B914-4B06-9441-B5893A220BEE}" type="presOf" srcId="{300F5EC9-8595-4BEF-96D5-5A970D4F372A}" destId="{4CB00208-9FA6-4C1B-A323-B11CFC9EF7C6}" srcOrd="0" destOrd="1" presId="urn:microsoft.com/office/officeart/2005/8/layout/hList6"/>
    <dgm:cxn modelId="{2B42FC1F-9FA2-4BB8-BACC-78123B2DE7EF}" srcId="{9DBAADF7-B6E7-4009-A06F-4593D2086D6B}" destId="{FBD23659-BAF4-4828-B2F8-BBD680057B0C}" srcOrd="3" destOrd="0" parTransId="{E1F5BE3F-FCC0-42BC-9EE9-7235C3694B11}" sibTransId="{BE57C2BB-AB17-4660-B50D-0DF1E698A557}"/>
    <dgm:cxn modelId="{CFE61C62-BAD8-48A2-8CB9-1B34CDE0E3DC}" type="presOf" srcId="{8F0C6E30-973C-4A86-B723-55E4E49A9E75}" destId="{F893B536-02DF-4454-B016-4AAB3672A257}" srcOrd="0" destOrd="2" presId="urn:microsoft.com/office/officeart/2005/8/layout/hList6"/>
    <dgm:cxn modelId="{DC89F474-7DCC-4D92-AF1C-6C3FBA519257}" type="presParOf" srcId="{1D040961-4540-4A3B-B98C-0DC458531B23}" destId="{4CB00208-9FA6-4C1B-A323-B11CFC9EF7C6}" srcOrd="0" destOrd="0" presId="urn:microsoft.com/office/officeart/2005/8/layout/hList6"/>
    <dgm:cxn modelId="{080E5750-3EFB-481E-8E3E-D023D6EAC5A3}" type="presParOf" srcId="{1D040961-4540-4A3B-B98C-0DC458531B23}" destId="{6C3A4BCE-3027-4832-94B6-A890E3795DEE}" srcOrd="1" destOrd="0" presId="urn:microsoft.com/office/officeart/2005/8/layout/hList6"/>
    <dgm:cxn modelId="{DCA6515D-D9C7-4CBC-831D-CC12F81FD165}" type="presParOf" srcId="{1D040961-4540-4A3B-B98C-0DC458531B23}" destId="{F893B536-02DF-4454-B016-4AAB3672A257}" srcOrd="2" destOrd="0" presId="urn:microsoft.com/office/officeart/2005/8/layout/hList6"/>
    <dgm:cxn modelId="{FC096667-9AF3-4941-AB3E-0600949553D4}" type="presParOf" srcId="{1D040961-4540-4A3B-B98C-0DC458531B23}" destId="{837C327D-3422-403D-AC2F-EBAC2CF3E13E}" srcOrd="3" destOrd="0" presId="urn:microsoft.com/office/officeart/2005/8/layout/hList6"/>
    <dgm:cxn modelId="{3858E7B3-C235-428B-A3D0-0E6F415FA4FE}" type="presParOf" srcId="{1D040961-4540-4A3B-B98C-0DC458531B23}" destId="{B73BF5C9-D30B-4155-810A-CD3735469640}" srcOrd="4" destOrd="0" presId="urn:microsoft.com/office/officeart/2005/8/layout/hList6"/>
    <dgm:cxn modelId="{C04541B1-C62E-4774-B11A-9C2B7B967D56}" type="presParOf" srcId="{1D040961-4540-4A3B-B98C-0DC458531B23}" destId="{7BB079E6-8D70-476E-AB3B-BDA59761CA11}" srcOrd="5" destOrd="0" presId="urn:microsoft.com/office/officeart/2005/8/layout/hList6"/>
    <dgm:cxn modelId="{7BECD183-3C8F-4FA0-BB4D-88365DF7F58C}" type="presParOf" srcId="{1D040961-4540-4A3B-B98C-0DC458531B23}" destId="{127A83E4-CF2E-4C1C-9851-C974EFD411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C17FF-55A4-4A89-A8A8-EBD9387A7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981179-2619-4FCF-87B3-30DC236250F2}">
      <dgm:prSet phldrT="[Text]"/>
      <dgm:spPr/>
      <dgm:t>
        <a:bodyPr/>
        <a:lstStyle/>
        <a:p>
          <a:pPr algn="ctr"/>
          <a:r>
            <a:rPr lang="en-GB" b="1" dirty="0" smtClean="0">
              <a:solidFill>
                <a:schemeClr val="bg1"/>
              </a:solidFill>
            </a:rPr>
            <a:t>Impact template (REF3a)</a:t>
          </a:r>
          <a:endParaRPr lang="en-GB" b="1" dirty="0">
            <a:solidFill>
              <a:schemeClr val="bg1"/>
            </a:solidFill>
          </a:endParaRPr>
        </a:p>
      </dgm:t>
    </dgm:pt>
    <dgm:pt modelId="{B6986371-B858-417D-96D4-ED2D4FB79743}" type="parTrans" cxnId="{350CA965-B029-43B9-ACCF-8C6A0B22B881}">
      <dgm:prSet/>
      <dgm:spPr/>
      <dgm:t>
        <a:bodyPr/>
        <a:lstStyle/>
        <a:p>
          <a:pPr algn="l"/>
          <a:endParaRPr lang="en-GB"/>
        </a:p>
      </dgm:t>
    </dgm:pt>
    <dgm:pt modelId="{9DF87E4A-15FF-4467-9C06-57FF1B28E6F4}" type="sibTrans" cxnId="{350CA965-B029-43B9-ACCF-8C6A0B22B881}">
      <dgm:prSet/>
      <dgm:spPr/>
      <dgm:t>
        <a:bodyPr/>
        <a:lstStyle/>
        <a:p>
          <a:pPr algn="l"/>
          <a:endParaRPr lang="en-GB"/>
        </a:p>
      </dgm:t>
    </dgm:pt>
    <dgm:pt modelId="{B1C98317-56A9-4EE5-8E6F-317C24FD7677}">
      <dgm:prSet phldrT="[Text]"/>
      <dgm:spPr/>
      <dgm:t>
        <a:bodyPr/>
        <a:lstStyle/>
        <a:p>
          <a:pPr marL="144000" marR="0" indent="-14400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solidFill>
                <a:schemeClr val="tx2"/>
              </a:solidFill>
            </a:rPr>
            <a:t>Sets out the submitted unit’s general approach to enabling impact from its research</a:t>
          </a:r>
          <a:endParaRPr lang="en-GB" dirty="0"/>
        </a:p>
      </dgm:t>
    </dgm:pt>
    <dgm:pt modelId="{748BAB3C-35D4-4950-9F36-4680F4262308}" type="parTrans" cxnId="{1A1C5F6C-9ABD-4DFD-AA47-A5016E8CB586}">
      <dgm:prSet/>
      <dgm:spPr/>
      <dgm:t>
        <a:bodyPr/>
        <a:lstStyle/>
        <a:p>
          <a:pPr algn="l"/>
          <a:endParaRPr lang="en-GB"/>
        </a:p>
      </dgm:t>
    </dgm:pt>
    <dgm:pt modelId="{BAE2BFA4-F8B3-4685-BA26-DFF1B7EA22D5}" type="sibTrans" cxnId="{1A1C5F6C-9ABD-4DFD-AA47-A5016E8CB586}">
      <dgm:prSet/>
      <dgm:spPr/>
      <dgm:t>
        <a:bodyPr/>
        <a:lstStyle/>
        <a:p>
          <a:pPr algn="l"/>
          <a:endParaRPr lang="en-GB"/>
        </a:p>
      </dgm:t>
    </dgm:pt>
    <dgm:pt modelId="{8CC3D057-DF01-4F4C-9DE4-8EF6CF414FE4}">
      <dgm:prSet phldrT="[Text]"/>
      <dgm:spPr/>
      <dgm:t>
        <a:bodyPr/>
        <a:lstStyle/>
        <a:p>
          <a:pPr algn="ctr"/>
          <a:r>
            <a:rPr lang="en-GB" b="1" dirty="0" smtClean="0">
              <a:solidFill>
                <a:schemeClr val="bg1"/>
              </a:solidFill>
            </a:rPr>
            <a:t>Case studies (REF3b)</a:t>
          </a:r>
          <a:endParaRPr lang="en-GB" b="1" dirty="0">
            <a:solidFill>
              <a:schemeClr val="bg1"/>
            </a:solidFill>
          </a:endParaRPr>
        </a:p>
      </dgm:t>
    </dgm:pt>
    <dgm:pt modelId="{55948DA8-C58E-42A9-8BC1-C146083B2BFE}" type="parTrans" cxnId="{C2B3C87B-C5F0-4F4B-9078-F47C9444CF75}">
      <dgm:prSet/>
      <dgm:spPr/>
      <dgm:t>
        <a:bodyPr/>
        <a:lstStyle/>
        <a:p>
          <a:pPr algn="l"/>
          <a:endParaRPr lang="en-GB"/>
        </a:p>
      </dgm:t>
    </dgm:pt>
    <dgm:pt modelId="{C9FE304A-043B-448D-BA8A-7BCD9AF351CD}" type="sibTrans" cxnId="{C2B3C87B-C5F0-4F4B-9078-F47C9444CF75}">
      <dgm:prSet/>
      <dgm:spPr/>
      <dgm:t>
        <a:bodyPr/>
        <a:lstStyle/>
        <a:p>
          <a:pPr algn="l"/>
          <a:endParaRPr lang="en-GB"/>
        </a:p>
      </dgm:t>
    </dgm:pt>
    <dgm:pt modelId="{C7AEA8D3-66E9-4FEB-A755-96F9E49E3130}">
      <dgm:prSet phldrT="[Text]"/>
      <dgm:spPr/>
      <dgm:t>
        <a:bodyPr/>
        <a:lstStyle/>
        <a:p>
          <a:pPr marL="144000" indent="-144000" algn="l" defTabSz="889000">
            <a:lnSpc>
              <a:spcPct val="100000"/>
            </a:lnSpc>
            <a:spcBef>
              <a:spcPts val="600"/>
            </a:spcBef>
            <a:spcAft>
              <a:spcPts val="1200"/>
            </a:spcAft>
            <a:buNone/>
          </a:pPr>
          <a:r>
            <a:rPr lang="en-GB" dirty="0" smtClean="0"/>
            <a:t>Contributes 20% to the impact sub-profile</a:t>
          </a:r>
          <a:endParaRPr lang="en-GB" dirty="0"/>
        </a:p>
      </dgm:t>
    </dgm:pt>
    <dgm:pt modelId="{2324C3F9-6D4C-4315-8912-B6CFBFA13DC1}" type="parTrans" cxnId="{2822A56F-2E19-427B-A29E-AA905EE0DE2E}">
      <dgm:prSet/>
      <dgm:spPr/>
      <dgm:t>
        <a:bodyPr/>
        <a:lstStyle/>
        <a:p>
          <a:pPr algn="l"/>
          <a:endParaRPr lang="en-GB"/>
        </a:p>
      </dgm:t>
    </dgm:pt>
    <dgm:pt modelId="{771F2BE8-4ACA-4A1C-A84E-543FCA4EBC55}" type="sibTrans" cxnId="{2822A56F-2E19-427B-A29E-AA905EE0DE2E}">
      <dgm:prSet/>
      <dgm:spPr/>
      <dgm:t>
        <a:bodyPr/>
        <a:lstStyle/>
        <a:p>
          <a:pPr algn="l"/>
          <a:endParaRPr lang="en-GB"/>
        </a:p>
      </dgm:t>
    </dgm:pt>
    <dgm:pt modelId="{E171B819-2089-429E-AFF2-DBF5CAFE9C91}">
      <dgm:prSet phldrT="[Text]"/>
      <dgm:spPr/>
      <dgm:t>
        <a:bodyPr/>
        <a:lstStyle/>
        <a:p>
          <a:pPr marL="144000" indent="-144000" algn="l" defTabSz="889000">
            <a:lnSpc>
              <a:spcPct val="100000"/>
            </a:lnSpc>
            <a:spcBef>
              <a:spcPts val="600"/>
            </a:spcBef>
            <a:spcAft>
              <a:spcPts val="1200"/>
            </a:spcAft>
            <a:buNone/>
          </a:pPr>
          <a:endParaRPr lang="en-GB" dirty="0"/>
        </a:p>
      </dgm:t>
    </dgm:pt>
    <dgm:pt modelId="{42E10E28-994B-46ED-9BF8-F1CBC5B40EFA}" type="parTrans" cxnId="{B8973C4D-6723-458E-A883-5AFC8D1BF5C9}">
      <dgm:prSet/>
      <dgm:spPr/>
      <dgm:t>
        <a:bodyPr/>
        <a:lstStyle/>
        <a:p>
          <a:endParaRPr lang="en-GB"/>
        </a:p>
      </dgm:t>
    </dgm:pt>
    <dgm:pt modelId="{90583245-4871-473A-9F04-0DC4DFE308F4}" type="sibTrans" cxnId="{B8973C4D-6723-458E-A883-5AFC8D1BF5C9}">
      <dgm:prSet/>
      <dgm:spPr/>
      <dgm:t>
        <a:bodyPr/>
        <a:lstStyle/>
        <a:p>
          <a:endParaRPr lang="en-GB"/>
        </a:p>
      </dgm:t>
    </dgm:pt>
    <dgm:pt modelId="{4A4CE68D-223B-4F81-8EF7-5C3FFFD85858}">
      <dgm:prSet phldrT="[Text]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dirty="0" smtClean="0">
              <a:solidFill>
                <a:schemeClr val="tx2"/>
              </a:solidFill>
            </a:rPr>
            <a:t>Specific examples of impacts </a:t>
          </a:r>
          <a:r>
            <a:rPr lang="en-GB" dirty="0" smtClean="0">
              <a:solidFill>
                <a:srgbClr val="FF0000"/>
              </a:solidFill>
            </a:rPr>
            <a:t>already achieved</a:t>
          </a:r>
          <a:r>
            <a:rPr lang="en-GB" dirty="0" smtClean="0">
              <a:solidFill>
                <a:schemeClr val="tx2"/>
              </a:solidFill>
            </a:rPr>
            <a:t>, that were underpinned </a:t>
          </a:r>
          <a:r>
            <a:rPr lang="en-GB" dirty="0" smtClean="0">
              <a:solidFill>
                <a:srgbClr val="FF0000"/>
              </a:solidFill>
            </a:rPr>
            <a:t>by the submitted unit’s excellent research </a:t>
          </a:r>
          <a:r>
            <a:rPr lang="en-GB" dirty="0" smtClean="0">
              <a:solidFill>
                <a:schemeClr val="tx1"/>
              </a:solidFill>
            </a:rPr>
            <a:t>conducted between </a:t>
          </a:r>
          <a:r>
            <a:rPr lang="en-GB" b="0" dirty="0" smtClean="0">
              <a:latin typeface="+mn-lt"/>
            </a:rPr>
            <a:t>1 Jan 1993 to 31 Dec 2013</a:t>
          </a:r>
          <a:endParaRPr lang="en-GB" dirty="0">
            <a:solidFill>
              <a:schemeClr val="tx1"/>
            </a:solidFill>
          </a:endParaRPr>
        </a:p>
      </dgm:t>
    </dgm:pt>
    <dgm:pt modelId="{44002093-3F3B-4036-B496-6E1CBE5F5CA7}" type="parTrans" cxnId="{9792A744-A0BC-4892-9D8F-0FEB6BB89448}">
      <dgm:prSet/>
      <dgm:spPr/>
      <dgm:t>
        <a:bodyPr/>
        <a:lstStyle/>
        <a:p>
          <a:endParaRPr lang="en-GB"/>
        </a:p>
      </dgm:t>
    </dgm:pt>
    <dgm:pt modelId="{6E9A2943-26D1-4AA1-80ED-773D031C01E6}" type="sibTrans" cxnId="{9792A744-A0BC-4892-9D8F-0FEB6BB89448}">
      <dgm:prSet/>
      <dgm:spPr/>
      <dgm:t>
        <a:bodyPr/>
        <a:lstStyle/>
        <a:p>
          <a:endParaRPr lang="en-GB"/>
        </a:p>
      </dgm:t>
    </dgm:pt>
    <dgm:pt modelId="{C3A5075D-A8ED-499D-9220-18FD34CBFF2C}">
      <dgm:prSet phldrT="[Text]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dirty="0" smtClean="0"/>
            <a:t>Contributes 80% to the impact sub-profile</a:t>
          </a:r>
          <a:endParaRPr lang="en-GB" dirty="0"/>
        </a:p>
      </dgm:t>
    </dgm:pt>
    <dgm:pt modelId="{D31593B7-EB57-4F9B-A798-5EA15810E767}" type="parTrans" cxnId="{79E2B3C1-C86B-4B35-ABD8-AAB6A5E28FF8}">
      <dgm:prSet/>
      <dgm:spPr/>
      <dgm:t>
        <a:bodyPr/>
        <a:lstStyle/>
        <a:p>
          <a:endParaRPr lang="en-GB"/>
        </a:p>
      </dgm:t>
    </dgm:pt>
    <dgm:pt modelId="{E7E27C31-AFF0-4A31-A6D9-4093CA9EA432}" type="sibTrans" cxnId="{79E2B3C1-C86B-4B35-ABD8-AAB6A5E28FF8}">
      <dgm:prSet/>
      <dgm:spPr/>
      <dgm:t>
        <a:bodyPr/>
        <a:lstStyle/>
        <a:p>
          <a:endParaRPr lang="en-GB"/>
        </a:p>
      </dgm:t>
    </dgm:pt>
    <dgm:pt modelId="{45FB4591-1C1E-474C-B15A-23FBDAD921E2}">
      <dgm:prSet phldrT="[Text]"/>
      <dgm:spPr/>
      <dgm:t>
        <a:bodyPr/>
        <a:lstStyle/>
        <a:p>
          <a:pPr marL="144000" marR="0" indent="-14400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Covers the period 1 Jan 2008 to 31 Jul 2013</a:t>
          </a:r>
          <a:endParaRPr lang="en-GB" dirty="0"/>
        </a:p>
      </dgm:t>
    </dgm:pt>
    <dgm:pt modelId="{720FA090-2EA3-449D-8714-4E2959828234}" type="parTrans" cxnId="{8C31B562-EAA1-4181-B327-CA21A6162427}">
      <dgm:prSet/>
      <dgm:spPr/>
      <dgm:t>
        <a:bodyPr/>
        <a:lstStyle/>
        <a:p>
          <a:endParaRPr lang="en-GB"/>
        </a:p>
      </dgm:t>
    </dgm:pt>
    <dgm:pt modelId="{105BB71B-B914-45A4-8F6F-744B20B4B83D}" type="sibTrans" cxnId="{8C31B562-EAA1-4181-B327-CA21A6162427}">
      <dgm:prSet/>
      <dgm:spPr/>
      <dgm:t>
        <a:bodyPr/>
        <a:lstStyle/>
        <a:p>
          <a:endParaRPr lang="en-GB"/>
        </a:p>
      </dgm:t>
    </dgm:pt>
    <dgm:pt modelId="{E5AAA5FE-C57B-47DA-859E-2587E35DD6D5}">
      <dgm:prSet phldrT="[Text]"/>
      <dgm:spPr/>
      <dgm:t>
        <a:bodyPr/>
        <a:lstStyle/>
        <a:p>
          <a:pPr marL="144000" marR="0" indent="-14400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solidFill>
                <a:schemeClr val="tx2"/>
              </a:solidFill>
            </a:rPr>
            <a:t>One template per submission – with a page</a:t>
          </a:r>
          <a:r>
            <a:rPr lang="en-GB" dirty="0" smtClean="0"/>
            <a:t> limit depending on the number of staff submitted</a:t>
          </a:r>
          <a:endParaRPr lang="en-GB" dirty="0"/>
        </a:p>
      </dgm:t>
    </dgm:pt>
    <dgm:pt modelId="{5EF41F7F-22D1-4A3B-B659-4976BF439B54}" type="parTrans" cxnId="{2952D5DB-6CF0-4258-A2A4-4A9C1DACCD44}">
      <dgm:prSet/>
      <dgm:spPr/>
      <dgm:t>
        <a:bodyPr/>
        <a:lstStyle/>
        <a:p>
          <a:endParaRPr lang="en-GB"/>
        </a:p>
      </dgm:t>
    </dgm:pt>
    <dgm:pt modelId="{40E7729C-4300-427E-9EE1-D963C0EEB6EE}" type="sibTrans" cxnId="{2952D5DB-6CF0-4258-A2A4-4A9C1DACCD44}">
      <dgm:prSet/>
      <dgm:spPr/>
      <dgm:t>
        <a:bodyPr/>
        <a:lstStyle/>
        <a:p>
          <a:endParaRPr lang="en-GB"/>
        </a:p>
      </dgm:t>
    </dgm:pt>
    <dgm:pt modelId="{22ABEC74-3071-4838-A111-2C0877F22376}">
      <dgm:prSet phldrT="[Text]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dirty="0" smtClean="0"/>
            <a:t>Impacts during 1 Jan 2008 to 31 Jul 2013; underpinned by research since 1 Jan 1993</a:t>
          </a:r>
          <a:endParaRPr lang="en-GB" dirty="0"/>
        </a:p>
      </dgm:t>
    </dgm:pt>
    <dgm:pt modelId="{0AB866F4-C651-4309-A82D-44D5A98F0C90}" type="parTrans" cxnId="{A1758C76-3450-4614-9111-EE6392A15916}">
      <dgm:prSet/>
      <dgm:spPr/>
      <dgm:t>
        <a:bodyPr/>
        <a:lstStyle/>
        <a:p>
          <a:endParaRPr lang="en-GB"/>
        </a:p>
      </dgm:t>
    </dgm:pt>
    <dgm:pt modelId="{F5351645-A67A-4187-8164-FB44B7BE8BB8}" type="sibTrans" cxnId="{A1758C76-3450-4614-9111-EE6392A15916}">
      <dgm:prSet/>
      <dgm:spPr/>
      <dgm:t>
        <a:bodyPr/>
        <a:lstStyle/>
        <a:p>
          <a:endParaRPr lang="en-GB"/>
        </a:p>
      </dgm:t>
    </dgm:pt>
    <dgm:pt modelId="{DFC4E99D-7CBD-42D1-9B0E-95F779152AF1}">
      <dgm:prSet phldrT="[Text]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en-GB" dirty="0" smtClean="0"/>
            <a:t>Number required depends on the number of staff submitted (2 up</a:t>
          </a:r>
          <a:r>
            <a:rPr lang="en-GB" b="0" dirty="0" smtClean="0">
              <a:latin typeface="+mn-lt"/>
            </a:rPr>
            <a:t> to 14.99 FTE, plus</a:t>
          </a:r>
          <a:r>
            <a:rPr lang="en-GB" b="0" u="none" dirty="0" smtClean="0">
              <a:latin typeface="+mn-lt"/>
            </a:rPr>
            <a:t> </a:t>
          </a:r>
          <a:r>
            <a:rPr lang="en-GB" b="0" dirty="0" smtClean="0">
              <a:latin typeface="+mn-lt"/>
            </a:rPr>
            <a:t>1 for every extra 10 FTEs (or part thereof))</a:t>
          </a:r>
          <a:endParaRPr lang="en-GB" dirty="0"/>
        </a:p>
      </dgm:t>
    </dgm:pt>
    <dgm:pt modelId="{86A64A58-988A-45DB-BA92-D5DBD1FD7573}" type="parTrans" cxnId="{5FEBF3B9-28DA-4696-9797-E48A6E520D8D}">
      <dgm:prSet/>
      <dgm:spPr/>
      <dgm:t>
        <a:bodyPr/>
        <a:lstStyle/>
        <a:p>
          <a:endParaRPr lang="en-GB"/>
        </a:p>
      </dgm:t>
    </dgm:pt>
    <dgm:pt modelId="{BD1AA0F9-DD13-4950-AA96-C41EB504F3FC}" type="sibTrans" cxnId="{5FEBF3B9-28DA-4696-9797-E48A6E520D8D}">
      <dgm:prSet/>
      <dgm:spPr/>
      <dgm:t>
        <a:bodyPr/>
        <a:lstStyle/>
        <a:p>
          <a:endParaRPr lang="en-GB"/>
        </a:p>
      </dgm:t>
    </dgm:pt>
    <dgm:pt modelId="{D1C7E2BE-FFBF-41FF-8799-4717B624E7D0}" type="pres">
      <dgm:prSet presAssocID="{9E1C17FF-55A4-4A89-A8A8-EBD9387A7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CF8B85-EF07-4B02-9EAE-0B9A6E3FC0C1}" type="pres">
      <dgm:prSet presAssocID="{5A981179-2619-4FCF-87B3-30DC236250F2}" presName="composite" presStyleCnt="0"/>
      <dgm:spPr/>
    </dgm:pt>
    <dgm:pt modelId="{90D67F4F-A2D9-4131-8BB9-08E537DD785D}" type="pres">
      <dgm:prSet presAssocID="{5A981179-2619-4FCF-87B3-30DC236250F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79ABB-3823-4D0A-9379-2790EFBC7242}" type="pres">
      <dgm:prSet presAssocID="{5A981179-2619-4FCF-87B3-30DC236250F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9522B-827C-4270-8BAE-88C6F546BAA4}" type="pres">
      <dgm:prSet presAssocID="{9DF87E4A-15FF-4467-9C06-57FF1B28E6F4}" presName="space" presStyleCnt="0"/>
      <dgm:spPr/>
    </dgm:pt>
    <dgm:pt modelId="{89A3AD97-8A3F-430F-B9A2-1B30BAEECAE8}" type="pres">
      <dgm:prSet presAssocID="{8CC3D057-DF01-4F4C-9DE4-8EF6CF414FE4}" presName="composite" presStyleCnt="0"/>
      <dgm:spPr/>
    </dgm:pt>
    <dgm:pt modelId="{AADEA7FE-E5A4-4941-8F65-EDAF538EC064}" type="pres">
      <dgm:prSet presAssocID="{8CC3D057-DF01-4F4C-9DE4-8EF6CF414FE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7250A0-E9A2-4A24-9B38-B7594CA02CD6}" type="pres">
      <dgm:prSet presAssocID="{8CC3D057-DF01-4F4C-9DE4-8EF6CF414FE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EBF3B9-28DA-4696-9797-E48A6E520D8D}" srcId="{8CC3D057-DF01-4F4C-9DE4-8EF6CF414FE4}" destId="{DFC4E99D-7CBD-42D1-9B0E-95F779152AF1}" srcOrd="1" destOrd="0" parTransId="{86A64A58-988A-45DB-BA92-D5DBD1FD7573}" sibTransId="{BD1AA0F9-DD13-4950-AA96-C41EB504F3FC}"/>
    <dgm:cxn modelId="{C2B3C87B-C5F0-4F4B-9078-F47C9444CF75}" srcId="{9E1C17FF-55A4-4A89-A8A8-EBD9387A726A}" destId="{8CC3D057-DF01-4F4C-9DE4-8EF6CF414FE4}" srcOrd="1" destOrd="0" parTransId="{55948DA8-C58E-42A9-8BC1-C146083B2BFE}" sibTransId="{C9FE304A-043B-448D-BA8A-7BCD9AF351CD}"/>
    <dgm:cxn modelId="{A42F8EF0-01AC-4001-A9C0-629ECAA0DADE}" type="presOf" srcId="{4A4CE68D-223B-4F81-8EF7-5C3FFFD85858}" destId="{BB7250A0-E9A2-4A24-9B38-B7594CA02CD6}" srcOrd="0" destOrd="0" presId="urn:microsoft.com/office/officeart/2005/8/layout/hList1"/>
    <dgm:cxn modelId="{885D1FC1-06AE-47D3-8BEB-307C06A21306}" type="presOf" srcId="{5A981179-2619-4FCF-87B3-30DC236250F2}" destId="{90D67F4F-A2D9-4131-8BB9-08E537DD785D}" srcOrd="0" destOrd="0" presId="urn:microsoft.com/office/officeart/2005/8/layout/hList1"/>
    <dgm:cxn modelId="{A1758C76-3450-4614-9111-EE6392A15916}" srcId="{8CC3D057-DF01-4F4C-9DE4-8EF6CF414FE4}" destId="{22ABEC74-3071-4838-A111-2C0877F22376}" srcOrd="2" destOrd="0" parTransId="{0AB866F4-C651-4309-A82D-44D5A98F0C90}" sibTransId="{F5351645-A67A-4187-8164-FB44B7BE8BB8}"/>
    <dgm:cxn modelId="{57F08E34-BDCB-478F-898A-E96AA79C81AC}" type="presOf" srcId="{DFC4E99D-7CBD-42D1-9B0E-95F779152AF1}" destId="{BB7250A0-E9A2-4A24-9B38-B7594CA02CD6}" srcOrd="0" destOrd="1" presId="urn:microsoft.com/office/officeart/2005/8/layout/hList1"/>
    <dgm:cxn modelId="{A1AD8128-FC56-4292-961A-368FB4DF2B07}" type="presOf" srcId="{C7AEA8D3-66E9-4FEB-A755-96F9E49E3130}" destId="{9E079ABB-3823-4D0A-9379-2790EFBC7242}" srcOrd="0" destOrd="3" presId="urn:microsoft.com/office/officeart/2005/8/layout/hList1"/>
    <dgm:cxn modelId="{1A1C5F6C-9ABD-4DFD-AA47-A5016E8CB586}" srcId="{5A981179-2619-4FCF-87B3-30DC236250F2}" destId="{B1C98317-56A9-4EE5-8E6F-317C24FD7677}" srcOrd="0" destOrd="0" parTransId="{748BAB3C-35D4-4950-9F36-4680F4262308}" sibTransId="{BAE2BFA4-F8B3-4685-BA26-DFF1B7EA22D5}"/>
    <dgm:cxn modelId="{2952D5DB-6CF0-4258-A2A4-4A9C1DACCD44}" srcId="{5A981179-2619-4FCF-87B3-30DC236250F2}" destId="{E5AAA5FE-C57B-47DA-859E-2587E35DD6D5}" srcOrd="1" destOrd="0" parTransId="{5EF41F7F-22D1-4A3B-B659-4976BF439B54}" sibTransId="{40E7729C-4300-427E-9EE1-D963C0EEB6EE}"/>
    <dgm:cxn modelId="{D45629C6-BB44-4C06-8C17-53EBA3B8852C}" type="presOf" srcId="{E5AAA5FE-C57B-47DA-859E-2587E35DD6D5}" destId="{9E079ABB-3823-4D0A-9379-2790EFBC7242}" srcOrd="0" destOrd="1" presId="urn:microsoft.com/office/officeart/2005/8/layout/hList1"/>
    <dgm:cxn modelId="{0C9A7B2C-6431-4AEB-9AA9-509A01E9F5D2}" type="presOf" srcId="{9E1C17FF-55A4-4A89-A8A8-EBD9387A726A}" destId="{D1C7E2BE-FFBF-41FF-8799-4717B624E7D0}" srcOrd="0" destOrd="0" presId="urn:microsoft.com/office/officeart/2005/8/layout/hList1"/>
    <dgm:cxn modelId="{9792A744-A0BC-4892-9D8F-0FEB6BB89448}" srcId="{8CC3D057-DF01-4F4C-9DE4-8EF6CF414FE4}" destId="{4A4CE68D-223B-4F81-8EF7-5C3FFFD85858}" srcOrd="0" destOrd="0" parTransId="{44002093-3F3B-4036-B496-6E1CBE5F5CA7}" sibTransId="{6E9A2943-26D1-4AA1-80ED-773D031C01E6}"/>
    <dgm:cxn modelId="{6BC5AA46-D369-4E75-87B2-CCCA6BE5D2AE}" type="presOf" srcId="{E171B819-2089-429E-AFF2-DBF5CAFE9C91}" destId="{9E079ABB-3823-4D0A-9379-2790EFBC7242}" srcOrd="0" destOrd="4" presId="urn:microsoft.com/office/officeart/2005/8/layout/hList1"/>
    <dgm:cxn modelId="{79F4383B-F9FF-49CD-BBC1-3A269CA1B2E7}" type="presOf" srcId="{22ABEC74-3071-4838-A111-2C0877F22376}" destId="{BB7250A0-E9A2-4A24-9B38-B7594CA02CD6}" srcOrd="0" destOrd="2" presId="urn:microsoft.com/office/officeart/2005/8/layout/hList1"/>
    <dgm:cxn modelId="{2822A56F-2E19-427B-A29E-AA905EE0DE2E}" srcId="{5A981179-2619-4FCF-87B3-30DC236250F2}" destId="{C7AEA8D3-66E9-4FEB-A755-96F9E49E3130}" srcOrd="3" destOrd="0" parTransId="{2324C3F9-6D4C-4315-8912-B6CFBFA13DC1}" sibTransId="{771F2BE8-4ACA-4A1C-A84E-543FCA4EBC55}"/>
    <dgm:cxn modelId="{B8973C4D-6723-458E-A883-5AFC8D1BF5C9}" srcId="{5A981179-2619-4FCF-87B3-30DC236250F2}" destId="{E171B819-2089-429E-AFF2-DBF5CAFE9C91}" srcOrd="4" destOrd="0" parTransId="{42E10E28-994B-46ED-9BF8-F1CBC5B40EFA}" sibTransId="{90583245-4871-473A-9F04-0DC4DFE308F4}"/>
    <dgm:cxn modelId="{350CA965-B029-43B9-ACCF-8C6A0B22B881}" srcId="{9E1C17FF-55A4-4A89-A8A8-EBD9387A726A}" destId="{5A981179-2619-4FCF-87B3-30DC236250F2}" srcOrd="0" destOrd="0" parTransId="{B6986371-B858-417D-96D4-ED2D4FB79743}" sibTransId="{9DF87E4A-15FF-4467-9C06-57FF1B28E6F4}"/>
    <dgm:cxn modelId="{8C31B562-EAA1-4181-B327-CA21A6162427}" srcId="{5A981179-2619-4FCF-87B3-30DC236250F2}" destId="{45FB4591-1C1E-474C-B15A-23FBDAD921E2}" srcOrd="2" destOrd="0" parTransId="{720FA090-2EA3-449D-8714-4E2959828234}" sibTransId="{105BB71B-B914-45A4-8F6F-744B20B4B83D}"/>
    <dgm:cxn modelId="{DEF378A8-4393-4930-A9C3-F415D3E2F938}" type="presOf" srcId="{C3A5075D-A8ED-499D-9220-18FD34CBFF2C}" destId="{BB7250A0-E9A2-4A24-9B38-B7594CA02CD6}" srcOrd="0" destOrd="3" presId="urn:microsoft.com/office/officeart/2005/8/layout/hList1"/>
    <dgm:cxn modelId="{B309DE9B-0100-4754-9B18-06B6B4AAA011}" type="presOf" srcId="{B1C98317-56A9-4EE5-8E6F-317C24FD7677}" destId="{9E079ABB-3823-4D0A-9379-2790EFBC7242}" srcOrd="0" destOrd="0" presId="urn:microsoft.com/office/officeart/2005/8/layout/hList1"/>
    <dgm:cxn modelId="{79E2B3C1-C86B-4B35-ABD8-AAB6A5E28FF8}" srcId="{8CC3D057-DF01-4F4C-9DE4-8EF6CF414FE4}" destId="{C3A5075D-A8ED-499D-9220-18FD34CBFF2C}" srcOrd="3" destOrd="0" parTransId="{D31593B7-EB57-4F9B-A798-5EA15810E767}" sibTransId="{E7E27C31-AFF0-4A31-A6D9-4093CA9EA432}"/>
    <dgm:cxn modelId="{C2E94C0E-BCC4-4DA5-BE43-F0AA480B3F25}" type="presOf" srcId="{45FB4591-1C1E-474C-B15A-23FBDAD921E2}" destId="{9E079ABB-3823-4D0A-9379-2790EFBC7242}" srcOrd="0" destOrd="2" presId="urn:microsoft.com/office/officeart/2005/8/layout/hList1"/>
    <dgm:cxn modelId="{7D0FD476-7ECE-4493-9448-2A32CBEE73AB}" type="presOf" srcId="{8CC3D057-DF01-4F4C-9DE4-8EF6CF414FE4}" destId="{AADEA7FE-E5A4-4941-8F65-EDAF538EC064}" srcOrd="0" destOrd="0" presId="urn:microsoft.com/office/officeart/2005/8/layout/hList1"/>
    <dgm:cxn modelId="{B02649C7-E7D6-4831-AC9C-B4ECF2BCE5C9}" type="presParOf" srcId="{D1C7E2BE-FFBF-41FF-8799-4717B624E7D0}" destId="{2ACF8B85-EF07-4B02-9EAE-0B9A6E3FC0C1}" srcOrd="0" destOrd="0" presId="urn:microsoft.com/office/officeart/2005/8/layout/hList1"/>
    <dgm:cxn modelId="{EB2E555D-09EE-44D1-B582-ECA844D0C40D}" type="presParOf" srcId="{2ACF8B85-EF07-4B02-9EAE-0B9A6E3FC0C1}" destId="{90D67F4F-A2D9-4131-8BB9-08E537DD785D}" srcOrd="0" destOrd="0" presId="urn:microsoft.com/office/officeart/2005/8/layout/hList1"/>
    <dgm:cxn modelId="{8C1F5583-AE62-489D-B790-B5216D4AE7B5}" type="presParOf" srcId="{2ACF8B85-EF07-4B02-9EAE-0B9A6E3FC0C1}" destId="{9E079ABB-3823-4D0A-9379-2790EFBC7242}" srcOrd="1" destOrd="0" presId="urn:microsoft.com/office/officeart/2005/8/layout/hList1"/>
    <dgm:cxn modelId="{116FD9FD-5A60-444A-8848-464753AED45F}" type="presParOf" srcId="{D1C7E2BE-FFBF-41FF-8799-4717B624E7D0}" destId="{02B9522B-827C-4270-8BAE-88C6F546BAA4}" srcOrd="1" destOrd="0" presId="urn:microsoft.com/office/officeart/2005/8/layout/hList1"/>
    <dgm:cxn modelId="{4A38A0D9-5AEB-4FD4-85D1-6E00288AD231}" type="presParOf" srcId="{D1C7E2BE-FFBF-41FF-8799-4717B624E7D0}" destId="{89A3AD97-8A3F-430F-B9A2-1B30BAEECAE8}" srcOrd="2" destOrd="0" presId="urn:microsoft.com/office/officeart/2005/8/layout/hList1"/>
    <dgm:cxn modelId="{9F8849C3-8A78-459D-B58F-BAD944FA0241}" type="presParOf" srcId="{89A3AD97-8A3F-430F-B9A2-1B30BAEECAE8}" destId="{AADEA7FE-E5A4-4941-8F65-EDAF538EC064}" srcOrd="0" destOrd="0" presId="urn:microsoft.com/office/officeart/2005/8/layout/hList1"/>
    <dgm:cxn modelId="{D7CB0FB0-2A23-41B1-ADBB-18BBDA15AC94}" type="presParOf" srcId="{89A3AD97-8A3F-430F-B9A2-1B30BAEECAE8}" destId="{BB7250A0-E9A2-4A24-9B38-B7594CA02C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6F1AB-E1C4-4A7E-9005-203814DD24BC}">
      <dsp:nvSpPr>
        <dsp:cNvPr id="0" name=""/>
        <dsp:cNvSpPr/>
      </dsp:nvSpPr>
      <dsp:spPr>
        <a:xfrm>
          <a:off x="2846" y="1880"/>
          <a:ext cx="7915931" cy="1067645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bg1"/>
              </a:solidFill>
            </a:rPr>
            <a:t>Overall quality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2846" y="1880"/>
        <a:ext cx="7915931" cy="1067645"/>
      </dsp:txXfrm>
    </dsp:sp>
    <dsp:sp modelId="{1095B457-A8A3-4F88-A884-4265FEF36CDE}">
      <dsp:nvSpPr>
        <dsp:cNvPr id="0" name=""/>
        <dsp:cNvSpPr/>
      </dsp:nvSpPr>
      <dsp:spPr>
        <a:xfrm>
          <a:off x="10573" y="1256891"/>
          <a:ext cx="2493837" cy="84155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Outputs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10573" y="1256891"/>
        <a:ext cx="2493837" cy="841557"/>
      </dsp:txXfrm>
    </dsp:sp>
    <dsp:sp modelId="{2D7F5482-7DBC-43BA-A7BD-EBF3A0083EEC}">
      <dsp:nvSpPr>
        <dsp:cNvPr id="0" name=""/>
        <dsp:cNvSpPr/>
      </dsp:nvSpPr>
      <dsp:spPr>
        <a:xfrm>
          <a:off x="10573" y="2285814"/>
          <a:ext cx="2493837" cy="167274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solidFill>
                <a:schemeClr val="bg1"/>
              </a:solidFill>
            </a:rPr>
            <a:t>Maximum of 4 outputs per researcher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0573" y="2285814"/>
        <a:ext cx="2493837" cy="1672744"/>
      </dsp:txXfrm>
    </dsp:sp>
    <dsp:sp modelId="{1C83A54A-F09E-4BD4-B033-4CDD9B400C7A}">
      <dsp:nvSpPr>
        <dsp:cNvPr id="0" name=""/>
        <dsp:cNvSpPr/>
      </dsp:nvSpPr>
      <dsp:spPr>
        <a:xfrm>
          <a:off x="2713893" y="1256891"/>
          <a:ext cx="2493837" cy="8415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</a:rPr>
            <a:t>Impact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2713893" y="1256891"/>
        <a:ext cx="2493837" cy="841540"/>
      </dsp:txXfrm>
    </dsp:sp>
    <dsp:sp modelId="{4024F3F1-0235-4193-8A5C-7EBE83DCCB08}">
      <dsp:nvSpPr>
        <dsp:cNvPr id="0" name=""/>
        <dsp:cNvSpPr/>
      </dsp:nvSpPr>
      <dsp:spPr>
        <a:xfrm>
          <a:off x="2713893" y="2285797"/>
          <a:ext cx="2493837" cy="167274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solidFill>
                <a:schemeClr val="bg1"/>
              </a:solidFill>
            </a:rPr>
            <a:t>Impact template and case studies</a:t>
          </a:r>
        </a:p>
      </dsp:txBody>
      <dsp:txXfrm>
        <a:off x="2713893" y="2285797"/>
        <a:ext cx="2493837" cy="1672744"/>
      </dsp:txXfrm>
    </dsp:sp>
    <dsp:sp modelId="{341BD9DC-3C29-4C1F-A040-4804CD20A7FF}">
      <dsp:nvSpPr>
        <dsp:cNvPr id="0" name=""/>
        <dsp:cNvSpPr/>
      </dsp:nvSpPr>
      <dsp:spPr>
        <a:xfrm>
          <a:off x="5417213" y="1256891"/>
          <a:ext cx="2493837" cy="8415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Environment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5417213" y="1256891"/>
        <a:ext cx="2493837" cy="841540"/>
      </dsp:txXfrm>
    </dsp:sp>
    <dsp:sp modelId="{CCF4EC52-E247-40F5-AC90-6B3836169A58}">
      <dsp:nvSpPr>
        <dsp:cNvPr id="0" name=""/>
        <dsp:cNvSpPr/>
      </dsp:nvSpPr>
      <dsp:spPr>
        <a:xfrm>
          <a:off x="5417213" y="2285797"/>
          <a:ext cx="2493837" cy="167274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solidFill>
                <a:schemeClr val="bg1"/>
              </a:solidFill>
            </a:rPr>
            <a:t>Environment data and template </a:t>
          </a:r>
        </a:p>
      </dsp:txBody>
      <dsp:txXfrm>
        <a:off x="5417213" y="2285797"/>
        <a:ext cx="2493837" cy="1672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00208-9FA6-4C1B-A323-B11CFC9EF7C6}">
      <dsp:nvSpPr>
        <dsp:cNvPr id="0" name=""/>
        <dsp:cNvSpPr/>
      </dsp:nvSpPr>
      <dsp:spPr>
        <a:xfrm rot="16200000">
          <a:off x="-1491257" y="1491257"/>
          <a:ext cx="4929410" cy="19468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2011</a:t>
          </a:r>
          <a:endParaRPr lang="en-GB" sz="1900" b="1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kern="1200" dirty="0" smtClean="0"/>
            <a:t>Panels appointed (Feb)</a:t>
          </a:r>
          <a:endParaRPr lang="en-GB" sz="15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Guidance on submissions (Jul)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Draft panel criteria for consultation (Jul)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Close of consultation (5 Oct)</a:t>
          </a:r>
          <a:endParaRPr lang="en-GB" sz="1500" b="0" kern="1200" dirty="0"/>
        </a:p>
      </dsp:txBody>
      <dsp:txXfrm rot="16200000">
        <a:off x="-1491257" y="1491257"/>
        <a:ext cx="4929410" cy="1946895"/>
      </dsp:txXfrm>
    </dsp:sp>
    <dsp:sp modelId="{F893B536-02DF-4454-B016-4AAB3672A257}">
      <dsp:nvSpPr>
        <dsp:cNvPr id="0" name=""/>
        <dsp:cNvSpPr/>
      </dsp:nvSpPr>
      <dsp:spPr>
        <a:xfrm rot="16200000">
          <a:off x="603638" y="1491257"/>
          <a:ext cx="4929410" cy="19468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2012</a:t>
          </a:r>
          <a:endParaRPr lang="en-GB" sz="17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400" b="0" kern="1200" dirty="0" smtClean="0"/>
            <a:t>Final panel criteria and methods (Jan) </a:t>
          </a:r>
          <a:endParaRPr lang="en-GB" sz="1400" b="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400" b="0" kern="1200" dirty="0" smtClean="0"/>
            <a:t>HEIs submit codes of practice (final deadline Jul)</a:t>
          </a:r>
          <a:endParaRPr lang="en-GB" sz="1400" b="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400" b="0" kern="1200" dirty="0" smtClean="0"/>
            <a:t>Requests for multiple submissions (final deadline Dec)</a:t>
          </a:r>
          <a:endParaRPr lang="en-GB" sz="1400" b="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400" b="0" kern="1200" dirty="0" smtClean="0"/>
            <a:t>Survey of submission intentions complete (Dec)</a:t>
          </a:r>
          <a:endParaRPr lang="en-GB" sz="1400" b="0" kern="1200" dirty="0"/>
        </a:p>
      </dsp:txBody>
      <dsp:txXfrm rot="16200000">
        <a:off x="603638" y="1491257"/>
        <a:ext cx="4929410" cy="1946895"/>
      </dsp:txXfrm>
    </dsp:sp>
    <dsp:sp modelId="{B73BF5C9-D30B-4155-810A-CD3735469640}">
      <dsp:nvSpPr>
        <dsp:cNvPr id="0" name=""/>
        <dsp:cNvSpPr/>
      </dsp:nvSpPr>
      <dsp:spPr>
        <a:xfrm rot="16200000">
          <a:off x="2696550" y="1491257"/>
          <a:ext cx="4929410" cy="19468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2013</a:t>
          </a:r>
          <a:endParaRPr lang="en-GB" sz="1900" b="1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Launch REF submissions system (Jan)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Recruit additional assessors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Staff census date (31 Oct)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1" kern="1200" dirty="0" smtClean="0"/>
            <a:t>Submissions deadline (29 Nov)</a:t>
          </a:r>
          <a:endParaRPr lang="en-GB" sz="1500" b="1" kern="1200" dirty="0"/>
        </a:p>
      </dsp:txBody>
      <dsp:txXfrm rot="16200000">
        <a:off x="2696550" y="1491257"/>
        <a:ext cx="4929410" cy="1946895"/>
      </dsp:txXfrm>
    </dsp:sp>
    <dsp:sp modelId="{127A83E4-CF2E-4C1C-9851-C974EFD41172}">
      <dsp:nvSpPr>
        <dsp:cNvPr id="0" name=""/>
        <dsp:cNvSpPr/>
      </dsp:nvSpPr>
      <dsp:spPr>
        <a:xfrm rot="16200000">
          <a:off x="4789462" y="1491257"/>
          <a:ext cx="4929410" cy="19468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2014</a:t>
          </a:r>
          <a:endParaRPr lang="en-GB" sz="1900" b="1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0" kern="1200" dirty="0" smtClean="0"/>
            <a:t>Panels assess submissions</a:t>
          </a:r>
          <a:endParaRPr lang="en-GB" sz="1500" b="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500" b="1" kern="1200" dirty="0" smtClean="0"/>
            <a:t>Publish outcomes (Dec)</a:t>
          </a:r>
          <a:endParaRPr lang="en-GB" sz="1500" b="1" kern="1200" dirty="0"/>
        </a:p>
      </dsp:txBody>
      <dsp:txXfrm rot="16200000">
        <a:off x="4789462" y="1491257"/>
        <a:ext cx="4929410" cy="19468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67F4F-A2D9-4131-8BB9-08E537DD785D}">
      <dsp:nvSpPr>
        <dsp:cNvPr id="0" name=""/>
        <dsp:cNvSpPr/>
      </dsp:nvSpPr>
      <dsp:spPr>
        <a:xfrm>
          <a:off x="37" y="125585"/>
          <a:ext cx="355206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bg1"/>
              </a:solidFill>
            </a:rPr>
            <a:t>Impact template (REF3a)</a:t>
          </a:r>
          <a:endParaRPr lang="en-GB" sz="1700" b="1" kern="1200" dirty="0">
            <a:solidFill>
              <a:schemeClr val="bg1"/>
            </a:solidFill>
          </a:endParaRPr>
        </a:p>
      </dsp:txBody>
      <dsp:txXfrm>
        <a:off x="37" y="125585"/>
        <a:ext cx="3552067" cy="489600"/>
      </dsp:txXfrm>
    </dsp:sp>
    <dsp:sp modelId="{9E079ABB-3823-4D0A-9379-2790EFBC7242}">
      <dsp:nvSpPr>
        <dsp:cNvPr id="0" name=""/>
        <dsp:cNvSpPr/>
      </dsp:nvSpPr>
      <dsp:spPr>
        <a:xfrm>
          <a:off x="37" y="615185"/>
          <a:ext cx="3552067" cy="4424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44000" marR="0" lvl="1" indent="-1440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Char char="••"/>
            <a:tabLst/>
            <a:defRPr/>
          </a:pPr>
          <a:r>
            <a:rPr lang="en-GB" sz="1700" kern="1200" dirty="0" smtClean="0">
              <a:solidFill>
                <a:schemeClr val="tx2"/>
              </a:solidFill>
            </a:rPr>
            <a:t>Sets out the submitted unit’s general approach to enabling impact from its research</a:t>
          </a:r>
          <a:endParaRPr lang="en-GB" sz="1700" kern="1200" dirty="0"/>
        </a:p>
        <a:p>
          <a:pPr marL="144000" marR="0" lvl="1" indent="-1440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Char char="••"/>
            <a:tabLst/>
            <a:defRPr/>
          </a:pPr>
          <a:r>
            <a:rPr lang="en-GB" sz="1700" kern="1200" dirty="0" smtClean="0">
              <a:solidFill>
                <a:schemeClr val="tx2"/>
              </a:solidFill>
            </a:rPr>
            <a:t>One template per submission – with a page</a:t>
          </a:r>
          <a:r>
            <a:rPr lang="en-GB" sz="1700" kern="1200" dirty="0" smtClean="0"/>
            <a:t> limit depending on the number of staff submitted</a:t>
          </a:r>
          <a:endParaRPr lang="en-GB" sz="1700" kern="1200" dirty="0"/>
        </a:p>
        <a:p>
          <a:pPr marL="144000" marR="0" lvl="1" indent="-1440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Char char="••"/>
            <a:tabLst/>
            <a:defRPr/>
          </a:pPr>
          <a:r>
            <a:rPr lang="en-GB" sz="1700" kern="1200" dirty="0" smtClean="0"/>
            <a:t>Covers the period 1 Jan 2008 to 31 Jul 2013</a:t>
          </a:r>
          <a:endParaRPr lang="en-GB" sz="1700" kern="1200" dirty="0"/>
        </a:p>
        <a:p>
          <a:pPr marL="144000" lvl="1" indent="-1440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700" kern="1200" dirty="0" smtClean="0"/>
            <a:t>Contributes 20% to the impact sub-profile</a:t>
          </a:r>
          <a:endParaRPr lang="en-GB" sz="1700" kern="1200" dirty="0"/>
        </a:p>
        <a:p>
          <a:pPr marL="144000" lvl="1" indent="-144000" algn="l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n-GB" sz="1700" kern="1200" dirty="0"/>
        </a:p>
      </dsp:txBody>
      <dsp:txXfrm>
        <a:off x="37" y="615185"/>
        <a:ext cx="3552067" cy="4424425"/>
      </dsp:txXfrm>
    </dsp:sp>
    <dsp:sp modelId="{AADEA7FE-E5A4-4941-8F65-EDAF538EC064}">
      <dsp:nvSpPr>
        <dsp:cNvPr id="0" name=""/>
        <dsp:cNvSpPr/>
      </dsp:nvSpPr>
      <dsp:spPr>
        <a:xfrm>
          <a:off x="4049393" y="125585"/>
          <a:ext cx="355206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bg1"/>
              </a:solidFill>
            </a:rPr>
            <a:t>Case studies (REF3b)</a:t>
          </a:r>
          <a:endParaRPr lang="en-GB" sz="1700" b="1" kern="1200" dirty="0">
            <a:solidFill>
              <a:schemeClr val="bg1"/>
            </a:solidFill>
          </a:endParaRPr>
        </a:p>
      </dsp:txBody>
      <dsp:txXfrm>
        <a:off x="4049393" y="125585"/>
        <a:ext cx="3552067" cy="489600"/>
      </dsp:txXfrm>
    </dsp:sp>
    <dsp:sp modelId="{BB7250A0-E9A2-4A24-9B38-B7594CA02CD6}">
      <dsp:nvSpPr>
        <dsp:cNvPr id="0" name=""/>
        <dsp:cNvSpPr/>
      </dsp:nvSpPr>
      <dsp:spPr>
        <a:xfrm>
          <a:off x="4049393" y="615185"/>
          <a:ext cx="3552067" cy="4424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44000" lvl="1" indent="-144000" algn="l" defTabSz="7556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700" kern="1200" dirty="0" smtClean="0">
              <a:solidFill>
                <a:schemeClr val="tx2"/>
              </a:solidFill>
            </a:rPr>
            <a:t>Specific examples of impacts </a:t>
          </a:r>
          <a:r>
            <a:rPr lang="en-GB" sz="1700" kern="1200" dirty="0" smtClean="0">
              <a:solidFill>
                <a:srgbClr val="FF0000"/>
              </a:solidFill>
            </a:rPr>
            <a:t>already achieved</a:t>
          </a:r>
          <a:r>
            <a:rPr lang="en-GB" sz="1700" kern="1200" dirty="0" smtClean="0">
              <a:solidFill>
                <a:schemeClr val="tx2"/>
              </a:solidFill>
            </a:rPr>
            <a:t>, that were underpinned </a:t>
          </a:r>
          <a:r>
            <a:rPr lang="en-GB" sz="1700" kern="1200" dirty="0" smtClean="0">
              <a:solidFill>
                <a:srgbClr val="FF0000"/>
              </a:solidFill>
            </a:rPr>
            <a:t>by the submitted unit’s excellent research </a:t>
          </a:r>
          <a:r>
            <a:rPr lang="en-GB" sz="1700" kern="1200" dirty="0" smtClean="0">
              <a:solidFill>
                <a:schemeClr val="tx1"/>
              </a:solidFill>
            </a:rPr>
            <a:t>conducted between </a:t>
          </a:r>
          <a:r>
            <a:rPr lang="en-GB" sz="1700" b="0" kern="1200" dirty="0" smtClean="0">
              <a:latin typeface="+mn-lt"/>
            </a:rPr>
            <a:t>1 Jan 1993 to 31 Dec 2013</a:t>
          </a:r>
          <a:endParaRPr lang="en-GB" sz="1700" kern="1200" dirty="0">
            <a:solidFill>
              <a:schemeClr val="tx1"/>
            </a:solidFill>
          </a:endParaRPr>
        </a:p>
        <a:p>
          <a:pPr marL="144000" lvl="1" indent="-144000" algn="l" defTabSz="7556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700" kern="1200" dirty="0" smtClean="0"/>
            <a:t>Number required depends on the number of staff submitted (2 up</a:t>
          </a:r>
          <a:r>
            <a:rPr lang="en-GB" sz="1700" b="0" kern="1200" dirty="0" smtClean="0">
              <a:latin typeface="+mn-lt"/>
            </a:rPr>
            <a:t> to 14.99 FTE, plus</a:t>
          </a:r>
          <a:r>
            <a:rPr lang="en-GB" sz="1700" b="0" u="none" kern="1200" dirty="0" smtClean="0">
              <a:latin typeface="+mn-lt"/>
            </a:rPr>
            <a:t> </a:t>
          </a:r>
          <a:r>
            <a:rPr lang="en-GB" sz="1700" b="0" kern="1200" dirty="0" smtClean="0">
              <a:latin typeface="+mn-lt"/>
            </a:rPr>
            <a:t>1 for every extra 10 FTEs (or part thereof))</a:t>
          </a:r>
          <a:endParaRPr lang="en-GB" sz="1700" kern="1200" dirty="0"/>
        </a:p>
        <a:p>
          <a:pPr marL="144000" lvl="1" indent="-144000" algn="l" defTabSz="7556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700" kern="1200" dirty="0" smtClean="0"/>
            <a:t>Impacts during 1 Jan 2008 to 31 Jul 2013; underpinned by research since 1 Jan 1993</a:t>
          </a:r>
          <a:endParaRPr lang="en-GB" sz="1700" kern="1200" dirty="0"/>
        </a:p>
        <a:p>
          <a:pPr marL="144000" lvl="1" indent="-144000" algn="l" defTabSz="7556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GB" sz="1700" kern="1200" dirty="0" smtClean="0"/>
            <a:t>Contributes 80% to the impact sub-profile</a:t>
          </a:r>
          <a:endParaRPr lang="en-GB" sz="1700" kern="1200" dirty="0"/>
        </a:p>
      </dsp:txBody>
      <dsp:txXfrm>
        <a:off x="4049393" y="615185"/>
        <a:ext cx="3552067" cy="442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DAB10-C720-42AA-AFC7-5FF12F0F6758}" type="datetimeFigureOut">
              <a:rPr lang="en-US" smtClean="0"/>
              <a:pPr/>
              <a:t>3/7/2012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BA132-FF3E-4F97-BC57-9112E22C13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92734-A983-4BBD-89BC-6D996487F545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B63AE-BDF8-4040-B607-4488B337D4A8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4C011-719F-4349-9E3C-D4AF7A38BD79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B5C3B-23FD-43DB-8E11-37FED8C379E9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3644" y="8684826"/>
            <a:ext cx="2972724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03E5D-5693-431D-BFC9-2A688AF8C162}" type="slidenum">
              <a:rPr lang="en-GB" sz="1200"/>
              <a:pPr algn="r"/>
              <a:t>23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3644" y="8684826"/>
            <a:ext cx="2972724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FE3B7D-4ED0-4A58-AF89-472D1A99142D}" type="slidenum">
              <a:rPr lang="en-GB" sz="1200"/>
              <a:pPr algn="r"/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3644" y="8684826"/>
            <a:ext cx="2972724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FE3B7D-4ED0-4A58-AF89-472D1A99142D}" type="slidenum">
              <a:rPr lang="en-GB" sz="1200"/>
              <a:pPr algn="r"/>
              <a:t>25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EB64B-F97B-4875-AEDC-E0CFC74E49A2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36913"/>
            <a:ext cx="6317488" cy="648072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5669488" cy="4608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128"/>
            <a:ext cx="5669488" cy="3096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79912" y="1628920"/>
            <a:ext cx="5364088" cy="1080000"/>
          </a:xfrm>
          <a:prstGeom prst="rect">
            <a:avLst/>
          </a:prstGeom>
          <a:solidFill>
            <a:srgbClr val="D52B1E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Come</a:t>
            </a:r>
            <a:r>
              <a:rPr lang="en-GB" dirty="0" smtClean="0"/>
              <a:t> </a:t>
            </a:r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87824" y="2924944"/>
            <a:ext cx="6156176" cy="1080120"/>
          </a:xfrm>
          <a:prstGeom prst="rect">
            <a:avLst/>
          </a:prstGeom>
          <a:solidFill>
            <a:srgbClr val="D52B1E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dirty="0" smtClean="0"/>
              <a:t>Go Anywhere.</a:t>
            </a:r>
            <a:endParaRPr lang="en-GB" sz="5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5542" y="4653136"/>
            <a:ext cx="4608336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>
                <a:solidFill>
                  <a:srgbClr val="CA2102"/>
                </a:solidFill>
              </a:rPr>
              <a:t>That’s</a:t>
            </a:r>
            <a:r>
              <a:rPr lang="en-GB" baseline="0" dirty="0" smtClean="0">
                <a:solidFill>
                  <a:srgbClr val="CA2102"/>
                </a:solidFill>
              </a:rPr>
              <a:t> the difference</a:t>
            </a:r>
            <a:endParaRPr lang="en-GB" dirty="0">
              <a:solidFill>
                <a:srgbClr val="CA2102"/>
              </a:solidFill>
            </a:endParaRP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652" y="4671250"/>
            <a:ext cx="3312368" cy="2191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635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09843" y="6570664"/>
            <a:ext cx="73415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162F-4A62-4BFD-A81D-0898F95C2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11" y="692696"/>
            <a:ext cx="4403725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050"/>
            <a:ext cx="4043363" cy="54737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50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2718048"/>
            <a:ext cx="6318000" cy="6480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6948264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68414"/>
            <a:ext cx="8229600" cy="511333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92696"/>
            <a:ext cx="9144000" cy="360363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8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Object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6948264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049"/>
            <a:ext cx="8229600" cy="547370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68313" y="332656"/>
            <a:ext cx="8280400" cy="6192687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504" y="44624"/>
            <a:ext cx="1260000" cy="5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6804025" y="6597352"/>
            <a:ext cx="2376487" cy="33265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  <p:sldLayoutId id="2147483658" r:id="rId10"/>
    <p:sldLayoutId id="2147483662" r:id="rId11"/>
  </p:sldLayoutIdLst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en-GB" sz="36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342900" indent="-3429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8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742950" indent="-28575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0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143000" indent="-2286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Phil Hannaford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VP Research and Knowledge Exchange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Impact- the big unknown</a:t>
            </a:r>
            <a:endParaRPr lang="en-GB" dirty="0"/>
          </a:p>
        </p:txBody>
      </p:sp>
      <p:pic>
        <p:nvPicPr>
          <p:cNvPr id="7172" name="Picture 4" descr="http://t3.gstatic.com/images?q=tbn:ANd9GcTlll5gNYVjTvRKiVWz0ZAxRfOQ5UqhIhelSWVFCBzBYtwbPp6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238500" cy="1409701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6" name="AutoShape 8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8" name="AutoShape 1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0" name="AutoShape 12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8" name="AutoShape 2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90" name="AutoShape 22" descr="data:image/jpeg;base64,/9j/4AAQSkZJRgABAQAAAQABAAD/2wCEAAkGBhQSEBQUEhQUFRUVFRQUFRcUFRQVFBQUFRUVFBYVFBQXHCYeFxkjGRQUHy8gIycpLCwsFx4xNTAqNSgrLCkBCQoKBQUFDQUFDSkYEhgpKSkpKSkpKSkpKSkpKSkpKSkpKSkpKSkpKSkpKSkpKSkpKSkpKSkpKSkpKSkpKSkpKf/AABEIAMIBAwMBIgACEQEDEQH/xAAcAAAABwEBAAAAAAAAAAAAAAAAAQIDBAUGBwj/xABHEAACAQIEAwYDAwkFBwQDAAABAgMAEQQSITEFQVEGBxMiYXEygZEUI6EzQlJicqKxssEVJCWC0UNTc5Kz4fAWF8LDY4OE/8QAFAEBAAAAAAAAAAAAAAAAAAAAAP/EABQRAQAAAAAAAAAAAAAAAAAAAAD/2gAMAwEAAhEDEQA/AOXilUkUd6BVCiFGBQC1GDRUVA4tOotMo9PI9A6IqWsdBGvTqrQNZKJltUi1NSigZDUh5QKUy3qHLHbS9A40gNMM1JjU3qUkVAyqUdPvHTBFAtTS6QlKvQLFJmksNN6K9NSw3N70EcuWPvRmC1SFjsKIigh2orVJ8IUiRKBqjoWoqAGk0ZoqAURo6I0DbUKJqFBYCliiApYFAAKUFowtOBaBrLQ8OpCx0CKCMFqz4Pwjxczu3hwx2Mj2va+yIPznOth8zpULLc2Gp6dT0rW4nhBaRcDGbLh0eSYgFi0oAMrBRq5uVjUenLWgLDJG0TFcOixsDFACufETSnQMHOvl3OWwvYdaXjcJDhYSjKsuIcb3OSEXB8ltzyzHfW2libng/ZZ4yGw7CR5C8UUkuXJAiC0pUAnPJfOoC30ViN6Ym7vJWIdpbKwaRnlAFor2BIDEs5P5o0F1BNzagxZerjgvCUdGnxF1gTkNGlYfmqenK456dSL+LuyYtlEyk3VT5dQ7eYqddCqa23vYWqdxbs88zRrA1o4/DSKIp8Els5EouRcIA7E6+a1r3oOfY/GI8jNHGsak+VF2UbAXO/vU3hfAElVppW8OFCFZrXd2Iv4ca82trc6AVM7TdnnjIlZizSkuR4XhKMxOtr21tfKBoDrbahwB5yPAQpku0hLojLFZQGluwOWygbb6DegtOE8Ajf7yLCq0KgklrzzOwOURZfgRjofhsFN9aq+OYZVjUOsKzlycsIUZIrfDLk8pfNsBqANa0UeBeTw2iUNF96IkkR2WRQCJsTPk2NwbDUkqABYUOC9nzCFcYYTyFwIGZZo/OLF2lUtZFTYXFydeVBieKcFMJVXYZyoZ0F7xk7Ix/StYkcr2qvOGrpeI4NcgnDYc+IwyswxfmBNvE1kucz3Cr8Tb2AqvxvZIO75WgREbIXjjn80pBPhojMxcgDcaa0GCaMUlMMzEKoLMSAAASSToAANyauuL9nTh/DLOCzqxKgfBldksTz1U7ab71MwY+yYcS/7ecMIjzhguVaQdHcgqDyAJ50DeB7MxiVYZc0s7HzRxuEihA1YzzWOqi5IUWHW+lUvEcMiyuIiTGGYIW3KXOUn1tatlheyWJ8NYlaOPxWKygB84KhWCyvbzC5AyroCDf4SQxhOwhkL3mQAlkgYhlEzKMzsoZc3hqNzbU21oMOy0gpWywfYSbxUF4GbxDG6PnZEYKCRJYebcDyk2NxyNWkPAyQ5+x4BlUFlcDFjxVzZAY1DX1byre2Yg2uNaDn+C4bJKxEYvlVnYkgKqLuzMdANh6kgc6hyIeddTkwRjTwosHh1YugktJiFDzx+cqhz6xwg3ZicuYH0qkxfYHE4omWLwGDKkl0lkJbxTcX8XUHc3a2gvQYK1JtU3G4Exuy5laxIzISUa2l1JAuPWoxWgbIostOBKWI6CPaksKkslMsKBhqKlMutCgsFFPCkIKcFAoUoGk0oLQLL02zUvLQWOgLCzlHRxa6Mri+11IYX9NKuOM8eSZmaKEQl2Luc7SOzMST5zbKtyfKBz1vVS6UgGglQSHqdNtdvbpU0SHqfryqqMlqejxwoLRJSDcEg3vcE3v196IyHqd77nfr701FLmGlTCqqoJ3PKgj5upJttr/CpGIxuQJhoSC0xTxX1AYsQEjB3CITr1a52AquxXEgoNhr+FRMBwXE4sloo2YA6ubKgPTOdL+g1oHWafLI6SeWFgpKyNYFyQCluRsdfWlxrillSNZGDECVAJWABdM4Ya6MV+etW+H7qcaQMrwebkJW+h8tqmr3SY24LTQgjy38SQ2AG18unl5dKCo4fJiJI/EaR2RGyqWkYlX+PygnTe9xVw2FxX5NpHXxQGIaUhWGtixv6HepP/AKCxeHDLnR1tmsrNYm29iN96dxPYvFsVMUyXsR5vFABubi4Uga3/APDQZLiskrAyMxcX8MsWLMGy3F7na21XnF8dhGbxUd5G8OJI4shRIQkar52J85BBsBpzJ5VXY/sNxCxsgkW5JEUikXGl8pIN/lVK+CmjOWVGjP66kUGm4dipppDLJPMI4rPJJnbODYqqIb/lG1A6AsdgaY4r2jxExb7x1Q2tGHbKoXRRvrbqdzrVe/FCYo4gAqJc2W/nc7yOTu1rDoALCohxWtA5P2mxXiBzPLnBzBs7XDWtcHrYkfM0k9q8Vp/eJtAAPvH0AOYDfkdag4o1EvQXidscZp/eZtCzauTqws2+9x1pmPtJiVYMs0gIZnHmvZmGUtY6E5dNeVVQNKFA7icU8jFnYsx3JNzTOWlgUL0CbUS0ZpN6A3phlp9jem2oIrjWjpT70KCxUUsUkGlXoDFOCmS1ASUE2GK9SFwttzVcmItRSYsmgfxcgvZaiGSkl6ad6ASyU2JKSxptmoLfAY03tV1EDIQijM50VRux5ADmax6S1rO7yNWxniO2VYUeUnnoLC3rqfpQX2A7BhM0uMKWXVkz2hj3H38o3a4P3aXJtTfGe8YRgR4MDKoKh2QKoGmkUI0UXG5ufaqft32haXENCjnwIWKIv5uZfK7kcyWBNzWbbCOEDsrBW+EkEZututBZ4ztpi5fjnksTewOUX9ltW37CwNHhZMbipHKlTkDOx+7UjM1idSzAKPY9awPZvgZxeJSIaAm7t+ig+I/0Hqa1neRx8DJg4rKkQUMFNxcfClxvZbX9T6UFG3FJ8Xi8sbupkewCs1kW/QHZRWu7VdoZMJhY8PE8iSNZjZmDpCoIQMb3DObsQeQHWq3u/wCHLDDLjZtFUEL1IGunqTYe+X1rI8a4u+JneVzdnYk9B0A9ALD5UFlH3gY1dPHZhv5wGP8Azb/jUPjXayfFBRK3lT4VGy6Ab7nbmapzRZaB9cQaCza0wKdRaB2SS9NUvLRBaAlWnlSjVbURN6AE0mlhaQ5oCLU07UGNJJoBmomNCiNA2za0KJxrR0Fjno/EpkmivQB31os1JY0L0CjJRGSmiaUKA81Jz0ljSC1AsvSGak3oqA71cdmePfZZvEy5gVZWU+o0I9Q1j9apqMmg6ViO1XDTHGzQJLKNWOQq5NvziV1155jfWs12o7VnGS5sgjQCyIuoUe/U86zimtD2P4T4swci6xkG2nmf80WPIaH6DnQbHs2o4Xw6TESD76awRTbe11HUWuSfn6VgMFA2KxKqSS0j3Y8zuWPvvVr2246Z58ga6ReQWOhbZiOouLX6CtH2UwseCwzYiUDPlLkfnD82OO/K99f2j+jQabiGKwUWGSLEqPDjtlQk2YqLC6j49bn6XFVnbZcMcFc4dY2CxeFlVEKu/mZTlFyMmpB52rLdnIGxmMOInOZUYMc2zyE3WMfqjcgchbnU3tLj/teMWDN91DmMjX3tYzNfrplHtQH2U7CxSQfacSbJqVXNkUKNmdvXltp1var9eHcNx2eCAIpjjLAohU5hYZi9vMNQPS3rSuPSYaeb7Ld44wkbkxlERkykqHZgSFXkLbmo3/qbh/DYJEwlmlI3DCQubEDO/IKSDYdKDm3G+HeBPJFfNkYqDYi45Gx2uKiJJQxOJMjFmJJYkknck6kmmr0EpXvSxUeI0+FoDpYFJvRqL0B56bcVYJw3TX51HZQDpQRjBprTBqTJJemGFA3ehR2oiKBtt6FBt6FBKvSS1FmomNAlpKImpeD4FPPrDDJILlfIL6gAkfRl+tRXiKkqwsRoQdwRyoG81OB6eg4LPIoaOKR1N7MqEjS99R+yfpUZltQJZqKp69nsSUziCXJbNmyHLbKXvf8AZBPtUIJQIFA1Ok4FOoLPDIqrbMSpAF9rn1qOsJJAAJJIAA3JOgAoGBR1Jm4VMi52jdVuBmKkAki4GvO2tRyKBUS3NtNdNdh7npWzHEosPhlMEgLgMgA5O180p9dre4/RrKR8LmKhxFJkNrNkbKb3tZrW5H6URBoJ/BIYmlBmZQi+Yhj8Vtl9asO1HFwwCKwYflHINxmYaLfnlBNz1LVSz8NmQEvFIoFrlkYAZtr3Gl6ik0G5weJihSNUeMqi6EsVDuwu8l9LdN76AVWpxyOLFmRApTw2SyKQozac9W6k871nf7Nmyl/CkyDdijZRe27WsNx9RTdBssT4WJIecNoAoMTDzKNgQRy66ae1UHaPDJHKFjTKAo0JJa5v8RJOtROH8PmnYrDHJIeYQE297aD51Y8Q7H42NM0mGkCqNSq5gOZuVv8AjQUgoXoKKN4W6H6GgWjU74lMKPT6UNb7H5g0EjPUrDzAVXFqcQ6UFnNjr3tzqA0utNgmkM1BZRoo13uPxqHNvSUkNNtJc0C7UlqVSCKBp96FG41oUC6F6K9GKDqfdOoOEmBFz9oj/FUvb/lrnnGAPHlsLDO/8xrpnc2l8LORuMQhFzbZEOprmfGPy8l/03/mNB0zu2hvwxjp8Uo9d73/ABNcpxA8x9z/ABrrPdib8MkuCQskx3trkUjX5/hXJpzqaDtvZxFfAIpt+QiGpGv3MTHW+mmYfOuK43CGKZkO6OVPurW/pXcOxwX7DhyTYFIh8O5yImpO9cr7b4LJjCQb5spJsR5lJjbf9aNj86De9tABwzxDrm8AWvcXBZrm+vOuU4SYfaI2sABJGdOgdTXVu8GErwpQfzXiF/LqSDewGo2P0rkmCS8qDq6D94UHS+8nDhOH4cAAXdSbcz4Vr+9cyweDMsqRru7BR89z8hc/Kus96jD+zsPbnIv/AEjWa7q+DB55MQ9hHCLEm1gSCSbnayj8aDU9v8aMNgIsPHpcKo0IIjVMo+eXQ/tVyaP4h7j+NabvD7QjEYohAQkYyAEWOYaNp6WC/wCUVlI21HvQdz7VcF8bC4s/CWXMALnN4XmBIHM7CuE5da9OwsLBSfjuvvcMeXoCflXnbjPDDBi5IjclJGTa17Np9Rb60G+7XwFMPjF8uX7u1ib38WIm4vpa4rl6R5iBtcgfXSuu9vo82DlfqVv8W/iQjUEWFrAfM1zzshCGx+GVtjKt/wCP8RQddwXE8LwvCsuVssYTMFy3eSRQQl+bFfMTyB9hTXBO9PD4t/CCPh3KsUZmV42KgnK1gOQO/wBax3eIrjDws1vvpZJbjcgRxIob1Cj8TWN4AR9qgzC6+NEGB5qXUEH5XoNB3jwRfahJDH4YkRXZdLFiASwA0HMH1BrofZORsdwcxPr9w0AJOrOodQD8liPzqp72LNhYbKBllyi2+UxXsT7ildy2OISeLo6vqbEZhlBUWsfMtj7ig5XhcQYZlkHxRurj3Vs1vwtXYO3nAVl4XJKmuV0nH7LBUPt5Sprm3bPhPg46dOQcsuh1VvMN/QiusdhpPtXCfBbUmFoT7gNEPfREPzoMZ3O8D8SeaVlBCqIxmFxmJzn+Rf8Amql7bkNjTEhByZYQRbVgfMdN/Mxro/d3AMLwtpXupLSSE6jbygXANvydq5hwCE4jiEetiZDISRcCxL3I9wKDc9t+Gxw4FCoAAuiDbS6xhgLb5Fuam9nOC+NgolKIFfDnMbAEmxUXIF7fPeqzvZ4obQQ66DObi23kH45/wrX9h4r4DCtrdY09ipY6W9iaDz/PDlYg8iR9NK7LxLhSLw+WcquY4RVByKCB4KHQ7nUmuddveFiDiE6LtnLD2cZh/Gupdon/AMF//mW/p5Ix/Wg4S51pBpclNk0CG3oqJzrQoF0YNC1HQdb7lH+6mGn5YHX0RB/WucceH95m/wCJJ/Ma3/dBOqRyX/33/wBSmx9NK57xeTNNIbWu7m3S7E2oOp91a/4XKLAjPNoeZyrofTauQ4gamurd1eMC4CcEAgOx1trdRo1zpqK5XiD5jQdv7EP/AIagYjyqq3IsAGVLX9swF/Tesl3q8KKyrKbnNJvfy2ZV0A5edJT860HCsYRwWVr6xxJl3/MjhYbnqeVO9t4VxHDw6EEDI+gvYZlYfus9A33j2HCBb/eQgfIPXIODJfEwjrNENdtXUa12DvGg/wAMC21Dx9DsHvXIeC6YqH0mi/6i0HSO83Th2GF7+cc7/wCyv0HWpGB4acDwhrgBiBLKDe5JswUdRfw1+TVYcX4YMQMAvh+RSZSu7EImbIAdbZsvPnarbtBhknEkV1t4RQ8rMSVNze/lzqbfrrQefZpSzFibkkkk7knUmii3F+v4Uc0diR00pMe49x/Gg9F8O4imZUyqPMQt2XRwpZVUX3sSN9q5v3rcO8PiKS28sqo/uyEI38o+tafjePEWFw0x2XEqS6EM2XzgkNbpe/tSe9LhufCxTKSxjkvm0sUkIt+OW3pQI7Yxf4XOx5zsF65TiARf18tc47HA/wBoYa2/ir/Wug9r5P8ADJw25lDAXBOUzvbQHQWAtXPexrW4hhzt95fXTkxoNp3sQZMPgxpoGG1tQkQNc94NGTPFlF7SR+mzDnyrf96hY4bDE/CGYC1v91EbH1vmrC9npCMRFbnJGP3hQdP7x8G32ODzZwZEYmy6ARsOWnMfSoPYTi6R4tbkKjqVa2gG2p9N6k95WJ+7hN91TTXmHNzy+lYbhmLCyoWvlDLmymzZSbGxPOxNBtO9rBDx45BoJIxy0zKSDvztlqX3R8QIjnjW5ZGDqP8AiLlt1tmRTT/elhfEwccobMY5BfS3kmQHl+sv41lu7OYjG5TfK6HNa4N43SRdR+sAPnQb7vCxQw/DGjBUF8seUfrHMxseVg1Yjun4J4mIaYm2SwX1NszbgjTy/WrbvglkzQqbeGQzablhlGvSwJ0q67tsL4XD2fSz5ntbUXAGpO/lANBz/vL4gZeISA3+7VI9bXuou17aXuxHyrrfYYhcBhybAeFEvzJsPxIrhPE5jJK8h1LszH5m9djhxRj4Er/nJBE4t+q8bA0GW77+FZZ4ZgBZ0KH9pDpf/Kw+laHtLccEIvth13//AFjp61J7y4FxfCzKmvh5JlNt0YWb8G/CovabCBeDN1+zxn0F/B09NqDhUlN05IKaNA251oUGNCgdpYWkCnFNB0Lu6gPgOSfK0pGljsiXuD+0LEetYniqZZpANQHcfRiK1/YnF5MK1xp4j2N9L5I7jL121rJdoABipwBYCWQD0s5oOkd20Y+wOAAS/iM2bYAF1y253yDX1rleIOprpvYJsmBF93zne1wJJf8ASuXSnf2/pQdmfGqODSD/APEo+YSIH/Sl9nseJuEZRYukToRpfyEi5ubfDaszxHG2wuIjBHlQA26gxL9KLu647kimj5BlfTfzDKbnoMn40Gq7yJyMDEwsPvEvoP0G+Vcq4dBmxEbX/wBrGf31rbdtOJCTAoqiwSQaadGH+tY3gdvHjufz1vpfQG/9KDtmBmjjiErfCkOdmO4VVBNgNAbWGm+lYnsP2kOIxWJLmxdvFA0IAfykG/IEQ/QUrtNim+wrGGIzsiNfoi3sOgJRdP1azXZiIQYgMWOqsnk3uw8thzOYLQRu03CSMZIchVXIlANtA+p+jZh8qj/2Lnystrhlv6i45V0LtdhkYQyEa6ob/FpZgD7Et9aoMHMiyIAN3QfvAUF925wZ/ssDLYiUE20ABZz8htpUzg+MXF8JCO3neNk8zFrum2h9gbdPSofbfGFsGyL+mL3N+Z3POsz2H43kikjKKckgYHTMokBUt7Ar+/QWPanEM3D3Z2F5PAOUAgKS7uRub2uB6WrGdlW/vsNv0j9CrX/CtF2jxWbBMNNGj006mqrsjwu+Jge4+I6H9hqDT958t8PCNfyhO9x+TC6X2OguPasR2bU/aoOVpYyT0AdTfY/wNdH7ZIgghBAaztvr+bWR4djQ2Mw6qLHxU5WFg1/4UGk72MRcxe3S2gzf1vXO0l1rb94k/iLFIW+IsB1CqBYfUk/OsS0S2upY+4tQdnhxH2nhLJvfChgTcnMgEgX3/wBKpu6nCjxJZTyCov1zH+C1H7vuNAYYIxPlZxvpY7rb2YH51J7LYhcPG3RTK7fsx5jv7L+IoLXvMwRlwitbzrPbQ3FnJQW9/KbU/wBpZ1wnDDGj2OSygsSTmAj8t9gA+3K1Kn44k0CNpqIpwLmwJAYbdDf6VjO8DiedEU21Y2A5BR/UsPpQYppq63xPiAHB2Sxv9lhOu35RBa/9K5AeddI47KBhJlVhbwI1AA0GUx3N+ZJoNH2CkXE8MyMSfLJh26AAHLbpowodtMy8LkU2uIVQ2OhKvEu39ayfdTxl0aaEN5SFk2vYg2PzIsPlV32sxSvgcWytfME8ullJlS/8KDjUx1pphTrim3NBHfehQZtaFA9Rg0mgTQaPgeNH2eSMKxfOXzDZUKqgudh5v5hUnFcB+0yPMr5btmkQRyOyltTlKAg3N7XI9ay+HxbIbqbGxGnMHcHqDVgvHnt/obf+fWg1MXFRBARqBEjKt7BmYggC3W5J+Z6Vg3O/zpWJxjOdT7dBTQNBuOL38Oc7DJb3/vHX5D61R9lsQRiLZiM0cgNudkLbc9tB1tUTEdoJHVlNrMCDYdXD/wAQKhYbFtG6uujKcwoNZx17YbU+YtESABYZlZgL/wDeqPg0n38fv/AGo+I4w7rlYjLcGwH6NwPwY03hcTkdWG41F/a39aDa8ex2aFP+IT8sp/71Tw4wqVZT5lII9wbj8ahycWLIqm1l2+ZJ/rUePGC9B0jGcT8aJhlBsviJY7XCuP3bj51m8JODNGSL+eP+Zar4O0xjC2UEqAL3I0B5gb6ae1RMPxQBw1tmDAexBA/Cg13GsaGgkAP566f5jVb2awsYlOp86spA9LSf/C3zqox3Fi6lQAL5b681vr+NRsBxZoXVtyrBhfY2INj6UGg43w5hFIL7MnPoxqr4HjWTEwljZRIoPoD5f605je03iKwKDzZNQTpkvy9bj6VVyYwGg2fFMPJICCy5vLYscqkqGB/ZBBFU/DuHNDMJZWjuoORUkWRixBUMchOVRe+vO1Q4OPHXOWbTlbfqb7/hTcvEBqQNT7UEztfxLOIgNLBmt0Byqv8AIazq4pgLXpyVsxuxuT16DanEwAI0OtBa9mJ2CyWPwlD7B7qW+ojHzq2xmPKYOdr6yusS/M+LJ+CoP81UfB88JZgAbrlsf20cH6oPrUjHSmaNEy5FQubb5i+XU+wVR8qC54RxcjDQHkM8R/yPmH7si1T9qMWTKAdCqLcdC3m/gV+lM4LFGJCjJnXOHBBtY5Sp+vlP+WoHFMYZZXkItma9ug5D5C1AxJL/AFrWcQxYEUqpquQjTYDOmtY0mrrG8dV/FIQjxFy7iy6qx/loJPYzivhYrW9nR00BJuRmXQfrKPrWlx3EPEwWMvb4Y/xmSueYPFGOVHF7oysLaHQg7/KriXtIvgzxqjfe5LXI8uVw39KCkd6adqJmpJNA21CgTRUEijtR2o7UCctJIpwikkUDVKoyKK1Ak0KVQoE2o707GBfWuiRdhIASPvQFJXM6qo8oXM19dCWuD0U0HN8xoZq6LL2RgZGZJCwAjIOVR5ZCeV73AsbjTWoh7DxhiC7hQ8K7JnPiOsZYC+wJvrytQYcGiDVruCdj1xKTOr5ViLDzAXI8NmXY6nMoBt1qyTu5R9RI4BkEIDRgPnZ40BKg/D95e/QUGAMppBatzhuw6MbZ3UXh+JADaaUxCwvrYg3qFwzsck0JlaRkAkZNFBFki8Yne97Bh72oMoppRNbPh3YZJEQ+JICyxH8mMpaQ7K2bUBfxp/h/d2JYs/ikERJKQygaNF4hC66kNZfrQYYMaOtvxLu/WKOWQOzCJA5uo1v4WlwdPjf/AJKk/wDt7DcffOQXjjOWMMQ7lQQbNYWzH52FBz61OpKRtW2w/d2jgMJXCnwSLoo8sxG925A8tOtVh7KL4kKl5LSxNKSsYLeUMcqAN5trcvS4tQUUONIOtSZeLHlz5VpP/bhdLztbNGpJRVtmzBjq+wK6E6WOtqx2Nw4SRlDZgrEBtswB0YehFj86B08QJppsRemLUdqBxSKUJ/QU1QoFtN6CmmNHaiIoE0k0uiIoGi1CjNCgfo6T4g6ih4g6igVRGkmQdRRFx1FAo0kmiLjqKTmHWgWVorUnxPWjE1Au1OnGvb435fnNyGUc+Q09qj+PRCQUD4xbfpN9TSxjnO7sdt2PK1ufKw+lRcw60ZYdRQSVxbD4WYexIp08TkJuZHJPMs1/reoWcdaHiDqKCe3EXNru+m12bTXNprprr7039vcDKHYC97Bja5Fr22vbT2qJ4g6iklh1FBNTjEwAAlkAFgAHYAANmAAvpZtfelHjEp+KWQ201djprpqf1m+pqvv60YYdaCxl4vK3xSSH3djyy8z009qJeMSgECR7HU+dtSCCCddTcA/KoFx1FKDDqKCanGZha0sgy2C2dvKAbgDXQAk0TcVmLKxlkzKCFOdrqDe4U30Gp26momdeoovEHUUEtuLTHeWTYLq7fCAAF32sALelR3mLG7Ek6C5NzoLDf0ApsuOtAMOooF0qmw46ij8QdRQLoqT4g6ij8QdRQHQpPiDqKLOOooDojRZx1FEXHWgQx1oURNCgYBor0KFAdEKFCgDGgTQoUAvR0KFACaIGhQoBehehQoDNAGhQoCJoE0VCgOhQoUB0QNChQHehRUKAXoUKFABR3oUKAXoqKhQKvQBoqFAdFQoUAoqFCg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402" name="AutoShape 2" descr="data:image/jpeg;base64,/9j/4AAQSkZJRgABAQAAAQABAAD/2wCEAAkGBhQSERUUExQWFRQWGBoYFhgXFxgYGhkYFxcYFRcYFxgXHCYeFxwkGhQYHy8gIycpLCwsFR8xNTAqNSYrLCkBCQoKDgwOFA8PFCkcFBgpKSkpKSkpKSkpKSkpKSkpKSkpKSkpKSkpKSkpKSkpKSkpKSkpKSkpKSkpKSkpKSkpKf/AABEIAOEA4QMBIgACEQEDEQH/xAAcAAAABwEBAAAAAAAAAAAAAAAAAQIDBAUHBgj/xAA+EAABAgMEBggFAgYDAAMAAAABAhEAAyEEEjFBBQZRYXGBEyIykaGxwfAHFELR4VLxFSMzYnKCQ5KyY3PS/8QAFwEBAQEBAAAAAAAAAAAAAAAAAAECA//EAB0RAQEBAAMBAQEBAAAAAAAAAAABEQISITFRQTL/2gAMAwEAAhEDEQA/AMPMFBwRgDgQqTNKSCGfeAfAwRHfAERAKYUhDlnA48N0JeAAhV6CeHTNHRhN1LuTerewZjXDOCGgIBgBUKnyyksQxGUAGgsDCjMozDa7VwAqdlPEwkpgHZUxIJe8QxHVISXY3XoXDs4hpAc4gbz+IcJKbyCKuHcVBS9N2NeAhtMATw4iV1SXAbmScWbHnhDZO6DANPvAEYKDJgAQUGgwpoKBBBPAhRVBAQBAQINoctC0ki6m7QAhyXIFTXBzVoKaffAgCDgCB3QQgzAIgFOIEC6NsCASYKDVjAgA0Ge+ABnlC5S2OR3HCABllIB24Q2BFtpjSSJolhMsIKUso89nvGKsppBIICCIgQbQBgjZBFMOCXxrhDZTtgFXscs6D7wZbDx8mgIeo2/f8Qm6dnGntoKPHb78oEtTVFG2FqwQfLh6RJttiVKVdWLqmBbHtJChhTAiCIyjAvnafdYNSizPTHPHhBJOEAUBoNSqlqbt3GBAGVQiDSpiPfftg2FYKSBnBvBNAMAAYBMAiDJgFS5ZUWGJw37hAnSylRCqEFiN4pB2a0KQoKSWKS4MHaLQqYsqUXJJJght3gwihOUBBGffs+8KVMOGW4NhuEAl93vvgQu4f0nu/ECAbmBiRsJgKrDlqIK1Ng58zDcAAWgXoIiDYNBQg0pJoHO7wFISIU2O33nBB3MQXEOSpbjEU9YTNklKiCzg1YgjkQSDD9gTeUBtx4QS/AlLKVDJsIK1EEvV/XOLSdIuiuB4HgMdkRjZQWapGGMGJy9VqQcoHSUO/H3nEuboqZ9KXfZ+YKz6JmLmJQlJvFQTWlSQMX2mDewwQHzu7v2xrDRiVbrKqVMXLmUUglJAY9YUxBaGFLz50pBRIL0J8MIdtUtCZikoV0iASErYpvDI3TUc4RIlXiQ4DAl1FhQOwO05DMw3dz7jAGpO5ve+EiFpmkKChQggg7x4GOusXw7tE6zLnpuqJuqTk4qV5DdA3HIA09+/2gBIOcOSZhlrCg15CgQ4cOkg1BocMN0KtNrVMmKmEJvLJJZIAdWLJFBjygGFIp5wQEGoht+f45QUFEDBmDbZWCZoAoWTDtksapqwhAKlKLAAZmGlSiCxBBFC4NCMiIIIcINIeDlyzeZIJOIauFfSAkBwHYZn1gDuD9fgftBQKez+IEFIasP22yqlrKF9pOLEHJ8RTBoYUawBBBQcH4wtaAACDUu4YhmwqcX9IKUtCLgIUStzeDMAKMxeueWQhJr6U+2NYSp8HfnzgNThv4wQRNIfsyilVK8N2cP2WyXz1XUlJ6zBRAFACSACHLhiA1OV1Y9AqxugO7DFgRUXs6FoM8uUhSdX5s4C4AcCSCDtLkCmRiRZ9FMbpLKAN4Gh3M0WFltJkym6NyD2wVNswdg0RrNa3UomqiNpHj3d0HHVpJPRJSh8nrWOR1jtLTTiHL890Wsq1MoqKRm1cu+KDTM8rWHSEBVav+pQdzlSDXGequYsGtXMKkqAUCoXg4dLkOMw4whsYwtKHOfdWDsCDV7tHwwpsgTF1LBgTRNSwyDmJVlTLHSCaFvcNy6wZbhr14YY74iFOwGuEAuzzlJIKSQdoLeMaFon4prl2RSFC9MSAEqJfF+9m8Yz0qoaOxqdvGB0bpcNkMavXAO5FMcKwSyU9bNIrmqKlqUon9SicfSI8xi10EU61Xc5nAMMKVwxgkmFyVgO6Qpwwcq6pJHWF0itM3FcIKQtLUpTZXxEIAh28Mmo9dsNgwUfj3wRgyqC5VgHpc27dUk3VA0IcHa/7Q2FQYIYinFy/BsDACX2e/eW2CHJEt7xBYgOKY/qq4Zg53s0MvtgBWW2CMAbcYEKu7/GBAIVjCkIdgG5kAd5wglCsKNBT394BBEKEslyMvfrBA8o1X4QP8vaAzgTA+GaM3plBLcZUAeUPTpSsxi5wZ/AZiNTkamCfpVc1Q/lSl3lJIcE0UhLDfU7ou9ftCifJln/AOZOVSCFJA2mpFIJ2ZvqpoWcoKWBMCKX2okgFxerWrU3xp1k1fISHScKAsw5RLXMRYLG5SOowaovzFFgBTae4RL1YtUxdlQqabxVeVnQFaiMMvRoOd99cDrvo4ykElBALMsYOSOqXxo4YNWM8mWuYXY0bm2frG3aY1mnS5ZJsarrGoUSEsMVApp3xWfC+ytZphLKSVl10AF1IcF8WKjXfBZ44bVqSucCoylLT2SQzUyw2R0Gvei5SrOhUqQR0YckECgJcGjnMx02pswTTOmpN5504OE0a8LjNkUNlFnbtYjLtCbOZSlBSQpSgU3UglQqLv8Abtgn9eelpc08SKc/2h6zqUkgpBcGnGn38o2fX/VaTNssyddCZstF9K0pCXADlKiMQQ+0gxYajoI0dZ6KP8vsgjFzjTq1g3vjB5so4kVL47cffCGQKb3pG1a46am/KzQuyKSFy1h3Cyhx2ibrjGMUWOPvlBeN0syiP9hTA7+RpxrvghMcknN64VL1wOeyNR+CqBdtLjNDV2BW7+7wh/4i6hJmg2mzJaYmsxAAZYGKgH7QbDMb8RvuMlWAWYNtq+Q/PfCU0LjyfdnG96kiWuwSkrloVdvJLpSwclVHZu1HIai6jS5i5s2clKxJmKlCWoAJKkqJUpRc3gAzPtOQqOzNUJJwc7g/i0JmLJagDBqMMya7TXHcI2/SmvUqyrMiVJBKKKu3UoSW7IYVbgBAkix6WlqEySAsUpdStJ2hacRxcbRBO7EZaAxcgMKAvWoDBqYF67IJW7D3vjY7FbBo67ZJyL0vrGXNSALyTVlbVAkuxzEdDpmamTJXM6O8EhyABVJLPVxm8Du89LoWd+GEGhs3fhuPq3jFjrHbJc20zJkpN1Ky7UoWqzZPXnFY0GzgDlhQHb7aAVthnx9d4gKJZjk7DfgfJuUEB7w/EA78sr9Hn94EF0g9n8QIBlXCEmDUIJ4KMRp3wdQVItCQWF6We8LG3dGY4R0GqutE2xzFdGUp6QAKd2F0ls9574M8vjXdatNixSWRSbPVdAIL4AKXvYMOJEW+jkJmWeQWchEtVG7QTQls3rGP6wqtVqUmeoKUkC6m7gGrQPmc9sWtg11tkiSmUQEhKboK0m8RkccQ/gIjme1/06Z9rRZ0F0SHvN9Uxq92HF40SyyDKsyUoCStEsBKSBVQTR6jOMCdQWSCbzuTWudSNsd7I+I9qWAB0fWoAEl3NGx2wKt9brbbU2aYlcuUJa0EKUh+q5AGKiXLtnjGcWacS4CqK6zElq0NOMdnpm3aQtMhctUp00Ubor1SFY3t3hHFqlqlqAUkpYjEVurDjxgNJ+FwKUTUlIIVdUOJKwancB3R1/zEpU1ctkLmywkqcAkJU5S74iuW2Mj0JrROspWEFJCgmihea6+Ay7UQrfrLP+c+ZSbswhPYdIZIZiMxSogOr+JGm7RWzmWJcleCk/8AIMWwpXEekdbqWgnR1majSk7CHY744G26yWi1ylS1S0KSQ/VSXSWcEKfqnnFpoPSukpFnlSkSkXUJupcOpnoCQrf4QE/Wi06Q+VnJ6KUtK5awrowpwm6XVUtgIxi0WZcs3VpKTRwoEGocFju841nSun9ICUsLkpAUhSSQjJSSP1MMcYzTTAWFpVMKllSJZdVTVCSBXGlIrXFoHwemPfTTsk55KTWnGLrWbWZdi0gm/eVImy0lacSkhSk3kg7KOM44DVjS8yTPvSAHIIukMnrNQAKHLhEzW612q1LQZsmqEsLqTgovVydmW2IzWv2Ho7l6WUiXM67jBThrwbBwBHM6vadTJt1ssi1dGpU4zZRIDK6RKVKS+3AjbWOA1c1ntFlCkJPVH0rBZJzYOG3xF0rpFdqnqnKACiwN1wOqAAakl6eEB3ms+oUybOVOkqQb5vKBZJCsyGehx2w/qpqvNs8wKL53iDjQpCRV2q5MVWhtPaSki6EKmpAoJiSph/ljDWkdfraglAlIlrVUdUkjgFFsjBEr4sWtKRZ0v1worajhLM5Y5nyi/wBGITarGAVK68soUxzYoevfGS22y2mcszJiVrUqpUQ7/ho6PROlbZYpKgZbJe8b4e67BgxetKbTFVn86QUKWhb3kkpZx2kqYu+TA82hyw2AzVhAI6xapSP/AEREq1TFWm1qUooldKtypTpQkqxKiXID4xW3rqtrGhG7PCsHV3mntREyrMlSF9eWKuQASS+J4xwUxBBr5g+Ii9t2tc+fKlyVLDMUqdmLqoVE0DBq7oortWBw2GnfBnjLPorvusCFOfZECDRS5IASQpyXvJAIKakM5DFxWm2GimA0KBgoklth9IWlF7iT3+vhCAeEaP8AC7U7pFC1zkqMtJ/kjF1AsV1yScN/CCW47nUrQcyRZUCabqyKDtKQk1ShTUJAxPLKLjSlkE2TMlXnKkKAo1SCxAJfFoTb9Jy7PLCltVQAGZJ2A8zwESiK1psNB4gGDk8+25lC8zKFFCtGod9DE3U1YVaUIP6rwJb6QTnwiXrdYugt85NAhar4etF9bzJEQdCWYptaG2i6cMVAesQbnZGASkZJAcl8tgwjhfi1MZMiWQl1KWd5ZIAfmY7/AKMZvwYEecZb8XZ38+QmgAQpX/ZTcfpijk0THCVcvfOLzROpky0rQWYKftUASGN5R2VoM4qdEWbpVhDUe9ya8fIxuGh5AlykkJ7QBIoMRQcAIgasGgUSZaQAFMAHAGQxAdhEtdoCR1jdAzVdHcTjFVrdpxNkkdIADMUbstJNLxDkkJNQBWMmtltXOJXMUVKO0g9wOHKKNss1qB7KgX2KSX8YqtZdT5NsT/MSBMAZEwBN5PEBXWG48mjJ7HbZklQXLUUKFQRTkaVG4xr2qunvmpAmBgoUWM3bLcWPcYDK5ugpthtITNGC0lKxQKSDiDz5Rrug7UpVnlLUm8CgYAcC9WyiFrhon5mzLSW6RAK5ZIq6as74EBucK1Pddkl9lgFAYPRRiCHrbq8i1yyZd1M9I6uAvD9Cq9xyMZQbPcKgsFJTQghiCMXjfOmIyGx39DjHG/ELVE2hBmyEtOHaSP8AkSNn9wy24bIqHfh7pcTLKXAKkqDPsKQBg/6TlnD+vdmEyxzFMl5ZTMfGiVB9/ZJjmfhPaSFTJagaigwLpI24UUe6NDt9m6aUuWPqQpJBp2gRUnjBUPQs/pJEpZzQMwASOqWfeIftKHb9/KkUPw+tD2O6QbyFEHE4h8htvRJ1q0QbVZVS0MhbhSSTdqk8cwTBE5cmlQniW9YwjW/RnQWuagM14qA/tV1h5tyjpZ/w+tgFCFf7sO945fWDVy0WYgzx2nCVBQUCzZjDHODfH6qhhBPtghDiE1q7QbLup3wIReECAJSvbCCb3nBzE98O2CwrnTEy0B1LLD7nYAKvugq51M1UVbLQEqdMpLKmKArdNQBvVlurG8WewoSlKEC6lIACcGAoAKYNxip1Y1dl2aQmWlYKsVKZYvKZiTyDAbABHQoYUvhtjLPi0HK3WUa36ZmT7aAlxKkkoRShOC18z4DfGp2Vd5CSC7pCiXFXANcXhc1CKA3BxSW9PGHJaEv23GWLdzMOUEZp8YNFsZM8AVeWpmGHWThjS93RV/DuxidND1VLUhQyoklRx4Ad0aD8Q9H9NYZwBBUgCYOorFBc1/xvZRxPwssoVNcrFAotdO5OXExBqMpJrs5q8qeEY78ULU9uIFbstCXrm6uH1RtQkJFAeeXgIzfWf4cTbVaps5E1F1RDBi9EhOA3iKOM1QnNapbj9ScH7SS2W0NzjcgahwGbMbsnPlGU2r4X2mQnpUzJfVBWeszXBffDFxhGgaq6cl2uUCFi+gALTnUUU2YyfdAc38V7Mro5EwA3QtaThipII/8AJjPwdsbppDREmehcqYoKCsQ5o2BFKEbY4S2fCyYlR6KclSf7kqSQN5FDygOGUaUjQfhnKWjpcLt1AIJ+olSmqDUA+MFoz4c3VArWODKbixHW7xHbWPR6ZKAiW4apzJJxJdOPCIFEAGtPe8xR6mTkqsxqr+otgFUYkKFAf7oPXbWEWWyqdY6SYCiUkXgXIYqIZmAr3RC+GEwmyKF7BSciMUtsb6Yoma9LUmxTFy76VSyiYkh+qUrFcaUJygam61ptsq8OrPSwmJen+SQ4LHww2RYay2XpLJPSTVUpbUxZJIy2jbGGaH0suzTUzZSmUNrsoZpLYgwGx2jQARbU2mUACotNSMC4KSsVoahxmzxf3mrebj9or9XtOSrXJTNlkbFoaqFZg7dxziym3f1gciPEQHDatJCLda5OCSorTvBN8UfZMPdHUrFKjq5UPlSOa0pKTK0vJmOgiagA5BwSg5E4KT3R1M+WMbwB4FvKsEqitOs9kQ6DOlpIJCheYgjEFnOI3xyuv+krJaLGRLnoVMQoLSLxJP0qAfGij3QvWf4drnWiZNlTJbL6zElPWatSGZ68452Z8L7YfqknYAtX/wCILJP1xjQbw/pCwrkzFy1hlIJBG/dEZoOx7o1bDAgfLnd4wIBJZs7z4uGZtm3nGkfDzR0iRLE6ZMlibMFHWkFCNmOJxPLfGcCU6gCbrs5LsHzLAmFSLUpGGGzIwZs2N5n6yyJctSzNSoJBLBbmmSWzyjLp2t9oXMXMM1aQsvdStQAGQSxyEVdmtqVbjshydZBiKbniOeYtU6bnFmtE3/uuNL1Y1llTJIC5oExLBXSKZywqCo1DiMXlzSg05iJ0iZfw/aA3FWm7OsFC58pi4PXAcGh+s5Rxfw6tEmzzbQgzZaSjqBRKQFC+oukki9RKY4lZu7OP7w1Olk9YYjLbugNv/jdnw6eU+3pEj8Dvg16bswP9eWeC0n1b9oxBEx9zZUHfthwkttEEa1p3Tsj5S0XZ0sqMpYAStLl0kAYvnhGP6L0nMkKRNkrKVJdJ2EGt0h+sIWRTd4RDkIAvJJG0b22coK1bQHxJkzEhM3+SvMlyg8Dinn3x1dntsqYm8laVbwpJHl6xgcpcSAptsBuky1pSHUtITleUPvHOaf1+s8ofyyJq8glinms07njMlJwd+bnzEQ7ZOHDvMEJ01pqbapypk5V49lIHZSn9KRkI7z4XackoRMlzChNEkFagkUKhQnE9YRmqcPvFlZJVxO0nLygrcRpmzsUmdJYhqTE4Gm14wGckAkA4Eh+BZ4l2qeAGwJ8ogCAttW9YV2OcJiOsD20uesnZxGRjZdG62SJyEzRNQx+lSwlQLsQQVBjGFWezXuHnEuYu7tfIDHhAd98QdIyz0M6XMQTLmVCVJUQFB3pjVAjpZOsMqalKxOli8kFisAhw+BwMYymWVF1Y8RT7wo02+MEbF/FJJd50t9t9LfeIx0pKOM6XuZafUxkxmgCtB5xXWnSRrdpvLvtp+Yqzjq7+I8lJtQmIUlQmJD3S/WT1S9djRyUKUsku/fACm4wdZMgUgQvpf7R3QIBSppCgcwXqysGZ3cHDOGmpjBk19IS0AbUiXZ9IlPar5/mIgMKSBXhRtrjHcz+EDFsZqF1ceRHKGnKcH4/ekV6JrChrz9mH5dr2xGOq1k2gGme70eHFTm286RTzVfpw94GsOy7QWcndl5CCYmzJt03hV8QfMQ90j1o214rEzfdIEueUEHJ948YJix+Yy+4iJbioEHAj35eUN3htpt/fPnCZiyQcQdpMFSpFoJAw8m8hDvTHFx4PFXInUbfj+YkotIAINTlXfWBYmKnlmfziJaJ+WHOE9MSMQKszkeJ+8RJ05z7MCRJQHNWpU+3iabQ0QZUy6k0JNK7K5j9oYnWl8KNvxgYdmTXLvDkuU+LNjRoiy1P94eE0uwEFTVzhgnup7EJlgCpNTuiIJmweMEq0Bt/7YQZTjMMR5+kAMKmIE20EwyINzj+pE6cVYqwwFfAfeGScoVMmkgB3CaDc5enMmEg74rQ0EVccNx/Z4Ci4H4hLPAaAF3f4QcK5jvMCASTnBQBBGAO9BjjBAcYAEFHT2IMBq+/CDWhIwJI4cN8EkUghcpbPedmOABrljk4EBUz37+0EkNn4tEzSVrlrCRLRcSkAVLkkDrKJyJOQgI1nqWcB9tBg+QMHLlFWAZgTUtQVONDwFYZQeW+DmV3+MDDvTnJwDjsMOGaAoqQAAGYKN6rPmK1Se8CGJahmO4/bPA8s3hVoX1iQb1T1sHriBk8EwQW5dQ5ChOezfASdz90KmzgQgBASUpIJcm8bxVeLlgWIDBhSGk7K+/B4KNSoF4tuHrtbhCHh9c2hCbwQWdN5wSkUKgN6iz4XjAJUpqAV2vy9fCGnr7+8G9OePp72QgQDxPv2YIqpu998FaJxUoqJcmpoBXgKQapl4ksA9WSKDgMhAwaxQNmMw1XyrUQg5Z7XGcAYe/vBJEApGdHOVPtBAYVFfvnSEkwuZOJz5ANBQmy2JFCxZxUUzB2QgQQgyIIPpCM4K9BXd0C7BS+mgQV2BAEUtAeFCUTC02YwTSROLM5Z3Zyz4PBJXzh0WNXv8QRsh2GCbFjpO02YyZIlIWJgB6QqVQn1q7M1IrEkk/vTZC/lFGFosCvf5gbDU6SUqKV0ILEbxT0hDUiUbGo5GC+QMDtEcXePCniftD6kyrq6rKwoXOqAkpreKquDgwG+HE2Gj58iIbNiLfiB2hi8MvdKwkGJnRkABnAN5ikVLAFyKtTB4bTZ9xgdoaXjspEi3Jl9ToyqqElV6722ZQFzAOKPVi+cNzLMcWbvMGuzHEJNcm8vZgbDCjXD3vhc1eHAO2D8O597w78lMbsHixhXyUzNKjyJgbEZJDVD7G2uMfecBIYxK+RWK3VDkRC02JWN0jYa+sE7IpluMPPyg+jp+PWJiLKc0+cSE2Q7IM9lX0B2Qo2Yxaos6v0+EK/h6zkYJ2U4skOpsYzP3i1/hqszCxo/LH3wgdlQbOBVjBizE5Ui4+Wu449/kIQs8edIJ2VhsvKEzJQ9tEpY9/vEdbbO+C6Zvj2R9oEKcbvGBBUxMkCrGEqmH9Chvr9omotUsE0PNz5ikOo0kk9lI8T5CDCNZpF7JQ97YnjRG73zgpdpVs5XSdsTEWhZoUueDQQzL0ETVoek6LTtSOYh1VrI7UscjSJCZt4BkgVzSTAIToVJGPrBDRSfqccjEmyuSprgA/yHDLGJcmyk1KgBtS+fEPBFYNEoelX3MfvDv8DD1RjgBWLtOj0n/lL8/sxiXLSlGMxwMCaeQDQFLJ1dSWo3viIVO1elDOuND93i4XOW9FJIf6iQ3IO/fC0Kp1lS6V+snuu4faAoF6vpxem1q90JGikvi+4sB5R1U5ISLzoILY3nb/rCTKl5gt/iT6QVS2bRSGdmG5jXwiTJ0ak4FqfUWA3u8WpswulUtYfJJTdphiUunjDUqWoLBCkthdUuhO0OkkwEKbY5dA6TwrTcX9IQLOlJxwOABbiXi3n6KKm64S+KQceIuj2YQnRKR2lAtg5VTwHsQFfcQWokDenHiYanaNBc3Etuupfk3jFraJ0sGix3KfZgzERVWuahIqXfce80bKCIU7R6APpH+x/eIxkAE4/9j60h5ekUXWvAnLtVYZUxyxium2wlJ6wYcXG12B2wBWlJAoptrgGKifbl1wLbvtDs692nfcXLjeIQpIxJDmrBPdjBVfO0gv8ASORiJMtpL0PePtFsqSVBypIHAP5PEGbJDZPzgsVyrRv98oa+YGPpD8yyNs9+MR5lnbMQdJg/mjtgQ10Y/UIEGsi5v8H3iAJrYGu4N+TDUpYJbqjeXicLMBiU7cGA5tBxEiessb5I3GJCDXE1hhFqSDQvwfGHfmRlRvzi9TBKsbHjjwen5iwJQ4dn3D3urFYbSkBxV+GVNlc4Wm0kYqxy4bxhBFyLWGckPsofImDlaQOZLUagP2imNu2EDc4PkYUm2OKE7hXDnAXfznWLJUDk5A25ZCHxPADE12M/cWpHNfMhwo4DMYnlz8ItEab6OWVSpYJuh75c5u7k4tszgLiVaL2JVTAABuRaFLnCovAPkQCPvsziosmsIXRapcsEhxQUILteZlPuhB0iiZRwu6WpdLUcAqSK0gLpNsuhjt+kqu/bCJkqaCLzADbU1FGdqxQSrUAC9Kdm6Tto/KHhpgANUk4A7d9cG2QF+mfcbA0fHDkGg/4kAnq0O5vCtPxHML0+/ZTRq1PV3YwwrSpYB2diWJptYqY+kB1StJFqPzKS/Fj5CINp04omoZqUIY8K15xQzrWqhcqD1rXGlE5cofnKKmuvdIPaLnv7oB6bpA99BdGe/bFXaLWofTWueHIYxNnW8SksCFltlAeBxirkaSClgz71zdsyokQCZcxWGL5U4wg2gmuzJm5O/pE+0zbM7oWsjYmnepqRHE0YpBBxJKn7sHpAQVW1J3NkR7pDa5pxuio7TuOTiJFqm3usKnvoNpwiNMtKTkUjI4B923hxgqGq0gGpfaw884ZnTb30juenpzhSpl0u1M9jvk2HA7YAn3nBYmnV7L9xrlBTBFDXz7sYjzFbuDisSpKQXBYHcQNtBWsQpto4cWL98G4Q+7wP3gQ30h398CDeH5na5xY2rCXwPnAgQc6A7HMesOWfLiIOBBlb2b6feYiTI7Z4mBAgycs/a/1PpCU5cPUwIEANCf1jwVHMab7Y5/8AuBAg1x+mbZ/UT/kfSJ+qfYmcv/KoKBBvl/l1c/so/wDr9YhWL+mn/L0gQIORC/U+sNS8OcCBAXejcDwPnFdJ7P8AsfSBAgBbO2ngPIxU6Ty4D0gQIKVovA8ouVdgcTBwIIp7D2Vf7eUIm/0P9k+RgQIKbtnYmcUxA0vieXkIECDUV6/6P+w8oYmYJ4QIEHSDgQIEGn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" name="Picture 15" descr="we_not_alon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2198" y="257174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Impact- the big unknown</a:t>
            </a:r>
            <a:endParaRPr lang="en-GB" dirty="0"/>
          </a:p>
        </p:txBody>
      </p:sp>
      <p:pic>
        <p:nvPicPr>
          <p:cNvPr id="7172" name="Picture 4" descr="http://t3.gstatic.com/images?q=tbn:ANd9GcTlll5gNYVjTvRKiVWz0ZAxRfOQ5UqhIhelSWVFCBzBYtwbPp6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238500" cy="1409701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6" name="AutoShape 8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8" name="AutoShape 1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0" name="AutoShape 12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84" name="Picture 16" descr="http://t3.gstatic.com/images?q=tbn:ANd9GcR4vrvEl6gTfwtifX7qOoDPepQRlUl_-BqgCF-TfyOdSIL9DIiE1fSDDufj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86124"/>
            <a:ext cx="2428892" cy="2428892"/>
          </a:xfrm>
          <a:prstGeom prst="rect">
            <a:avLst/>
          </a:prstGeom>
          <a:noFill/>
        </p:spPr>
      </p:pic>
      <p:sp>
        <p:nvSpPr>
          <p:cNvPr id="7188" name="AutoShape 2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90" name="AutoShape 22" descr="data:image/jpeg;base64,/9j/4AAQSkZJRgABAQAAAQABAAD/2wCEAAkGBhQSEBQUEhQUFRUVFRQUFRcUFRQVFBQUFRUVFBYVFBQXHCYeFxkjGRQUHy8gIycpLCwsFx4xNTAqNSgrLCkBCQoKBQUFDQUFDSkYEhgpKSkpKSkpKSkpKSkpKSkpKSkpKSkpKSkpKSkpKSkpKSkpKSkpKSkpKSkpKSkpKSkpKf/AABEIAMIBAwMBIgACEQEDEQH/xAAcAAAABwEBAAAAAAAAAAAAAAAAAQIDBAUGBwj/xABHEAACAQIEAwYDAwkFBwQDAAABAgMAEQQSITEFQVEGBxMiYXEygZEUI6EzQlJicqKxssEVJCWC0UNTc5Kz4fAWF8LDY4OE/8QAFAEBAAAAAAAAAAAAAAAAAAAAAP/EABQRAQAAAAAAAAAAAAAAAAAAAAD/2gAMAwEAAhEDEQA/AOXilUkUd6BVCiFGBQC1GDRUVA4tOotMo9PI9A6IqWsdBGvTqrQNZKJltUi1NSigZDUh5QKUy3qHLHbS9A40gNMM1JjU3qUkVAyqUdPvHTBFAtTS6QlKvQLFJmksNN6K9NSw3N70EcuWPvRmC1SFjsKIigh2orVJ8IUiRKBqjoWoqAGk0ZoqAURo6I0DbUKJqFBYCliiApYFAAKUFowtOBaBrLQ8OpCx0CKCMFqz4Pwjxczu3hwx2Mj2va+yIPznOth8zpULLc2Gp6dT0rW4nhBaRcDGbLh0eSYgFi0oAMrBRq5uVjUenLWgLDJG0TFcOixsDFACufETSnQMHOvl3OWwvYdaXjcJDhYSjKsuIcb3OSEXB8ltzyzHfW2libng/ZZ4yGw7CR5C8UUkuXJAiC0pUAnPJfOoC30ViN6Ym7vJWIdpbKwaRnlAFor2BIDEs5P5o0F1BNzagxZerjgvCUdGnxF1gTkNGlYfmqenK456dSL+LuyYtlEyk3VT5dQ7eYqddCqa23vYWqdxbs88zRrA1o4/DSKIp8Els5EouRcIA7E6+a1r3oOfY/GI8jNHGsak+VF2UbAXO/vU3hfAElVppW8OFCFZrXd2Iv4ca82trc6AVM7TdnnjIlZizSkuR4XhKMxOtr21tfKBoDrbahwB5yPAQpku0hLojLFZQGluwOWygbb6DegtOE8Ajf7yLCq0KgklrzzOwOURZfgRjofhsFN9aq+OYZVjUOsKzlycsIUZIrfDLk8pfNsBqANa0UeBeTw2iUNF96IkkR2WRQCJsTPk2NwbDUkqABYUOC9nzCFcYYTyFwIGZZo/OLF2lUtZFTYXFydeVBieKcFMJVXYZyoZ0F7xk7Ix/StYkcr2qvOGrpeI4NcgnDYc+IwyswxfmBNvE1kucz3Cr8Tb2AqvxvZIO75WgREbIXjjn80pBPhojMxcgDcaa0GCaMUlMMzEKoLMSAAASSToAANyauuL9nTh/DLOCzqxKgfBldksTz1U7ab71MwY+yYcS/7ecMIjzhguVaQdHcgqDyAJ50DeB7MxiVYZc0s7HzRxuEihA1YzzWOqi5IUWHW+lUvEcMiyuIiTGGYIW3KXOUn1tatlheyWJ8NYlaOPxWKygB84KhWCyvbzC5AyroCDf4SQxhOwhkL3mQAlkgYhlEzKMzsoZc3hqNzbU21oMOy0gpWywfYSbxUF4GbxDG6PnZEYKCRJYebcDyk2NxyNWkPAyQ5+x4BlUFlcDFjxVzZAY1DX1byre2Yg2uNaDn+C4bJKxEYvlVnYkgKqLuzMdANh6kgc6hyIeddTkwRjTwosHh1YugktJiFDzx+cqhz6xwg3ZicuYH0qkxfYHE4omWLwGDKkl0lkJbxTcX8XUHc3a2gvQYK1JtU3G4Exuy5laxIzISUa2l1JAuPWoxWgbIostOBKWI6CPaksKkslMsKBhqKlMutCgsFFPCkIKcFAoUoGk0oLQLL02zUvLQWOgLCzlHRxa6Mri+11IYX9NKuOM8eSZmaKEQl2Luc7SOzMST5zbKtyfKBz1vVS6UgGglQSHqdNtdvbpU0SHqfryqqMlqejxwoLRJSDcEg3vcE3v196IyHqd77nfr701FLmGlTCqqoJ3PKgj5upJttr/CpGIxuQJhoSC0xTxX1AYsQEjB3CITr1a52AquxXEgoNhr+FRMBwXE4sloo2YA6ubKgPTOdL+g1oHWafLI6SeWFgpKyNYFyQCluRsdfWlxrillSNZGDECVAJWABdM4Ya6MV+etW+H7qcaQMrwebkJW+h8tqmr3SY24LTQgjy38SQ2AG18unl5dKCo4fJiJI/EaR2RGyqWkYlX+PygnTe9xVw2FxX5NpHXxQGIaUhWGtixv6HepP/AKCxeHDLnR1tmsrNYm29iN96dxPYvFsVMUyXsR5vFABubi4Uga3/APDQZLiskrAyMxcX8MsWLMGy3F7na21XnF8dhGbxUd5G8OJI4shRIQkar52J85BBsBpzJ5VXY/sNxCxsgkW5JEUikXGl8pIN/lVK+CmjOWVGjP66kUGm4dipppDLJPMI4rPJJnbODYqqIb/lG1A6AsdgaY4r2jxExb7x1Q2tGHbKoXRRvrbqdzrVe/FCYo4gAqJc2W/nc7yOTu1rDoALCohxWtA5P2mxXiBzPLnBzBs7XDWtcHrYkfM0k9q8Vp/eJtAAPvH0AOYDfkdag4o1EvQXidscZp/eZtCzauTqws2+9x1pmPtJiVYMs0gIZnHmvZmGUtY6E5dNeVVQNKFA7icU8jFnYsx3JNzTOWlgUL0CbUS0ZpN6A3phlp9jem2oIrjWjpT70KCxUUsUkGlXoDFOCmS1ASUE2GK9SFwttzVcmItRSYsmgfxcgvZaiGSkl6ad6ASyU2JKSxptmoLfAY03tV1EDIQijM50VRux5ADmax6S1rO7yNWxniO2VYUeUnnoLC3rqfpQX2A7BhM0uMKWXVkz2hj3H38o3a4P3aXJtTfGe8YRgR4MDKoKh2QKoGmkUI0UXG5ufaqft32haXENCjnwIWKIv5uZfK7kcyWBNzWbbCOEDsrBW+EkEZututBZ4ztpi5fjnksTewOUX9ltW37CwNHhZMbipHKlTkDOx+7UjM1idSzAKPY9awPZvgZxeJSIaAm7t+ig+I/0Hqa1neRx8DJg4rKkQUMFNxcfClxvZbX9T6UFG3FJ8Xi8sbupkewCs1kW/QHZRWu7VdoZMJhY8PE8iSNZjZmDpCoIQMb3DObsQeQHWq3u/wCHLDDLjZtFUEL1IGunqTYe+X1rI8a4u+JneVzdnYk9B0A9ALD5UFlH3gY1dPHZhv5wGP8Azb/jUPjXayfFBRK3lT4VGy6Ab7nbmapzRZaB9cQaCza0wKdRaB2SS9NUvLRBaAlWnlSjVbURN6AE0mlhaQ5oCLU07UGNJJoBmomNCiNA2za0KJxrR0Fjno/EpkmivQB31os1JY0L0CjJRGSmiaUKA81Jz0ljSC1AsvSGak3oqA71cdmePfZZvEy5gVZWU+o0I9Q1j9apqMmg6ViO1XDTHGzQJLKNWOQq5NvziV1155jfWs12o7VnGS5sgjQCyIuoUe/U86zimtD2P4T4swci6xkG2nmf80WPIaH6DnQbHs2o4Xw6TESD76awRTbe11HUWuSfn6VgMFA2KxKqSS0j3Y8zuWPvvVr2246Z58ga6ReQWOhbZiOouLX6CtH2UwseCwzYiUDPlLkfnD82OO/K99f2j+jQabiGKwUWGSLEqPDjtlQk2YqLC6j49bn6XFVnbZcMcFc4dY2CxeFlVEKu/mZTlFyMmpB52rLdnIGxmMOInOZUYMc2zyE3WMfqjcgchbnU3tLj/teMWDN91DmMjX3tYzNfrplHtQH2U7CxSQfacSbJqVXNkUKNmdvXltp1var9eHcNx2eCAIpjjLAohU5hYZi9vMNQPS3rSuPSYaeb7Ld44wkbkxlERkykqHZgSFXkLbmo3/qbh/DYJEwlmlI3DCQubEDO/IKSDYdKDm3G+HeBPJFfNkYqDYi45Gx2uKiJJQxOJMjFmJJYkknck6kmmr0EpXvSxUeI0+FoDpYFJvRqL0B56bcVYJw3TX51HZQDpQRjBprTBqTJJemGFA3ehR2oiKBtt6FBt6FBKvSS1FmomNAlpKImpeD4FPPrDDJILlfIL6gAkfRl+tRXiKkqwsRoQdwRyoG81OB6eg4LPIoaOKR1N7MqEjS99R+yfpUZltQJZqKp69nsSUziCXJbNmyHLbKXvf8AZBPtUIJQIFA1Ok4FOoLPDIqrbMSpAF9rn1qOsJJAAJJIAA3JOgAoGBR1Jm4VMi52jdVuBmKkAki4GvO2tRyKBUS3NtNdNdh7npWzHEosPhlMEgLgMgA5O180p9dre4/RrKR8LmKhxFJkNrNkbKb3tZrW5H6URBoJ/BIYmlBmZQi+Yhj8Vtl9asO1HFwwCKwYflHINxmYaLfnlBNz1LVSz8NmQEvFIoFrlkYAZtr3Gl6ik0G5weJihSNUeMqi6EsVDuwu8l9LdN76AVWpxyOLFmRApTw2SyKQozac9W6k871nf7Nmyl/CkyDdijZRe27WsNx9RTdBssT4WJIecNoAoMTDzKNgQRy66ae1UHaPDJHKFjTKAo0JJa5v8RJOtROH8PmnYrDHJIeYQE297aD51Y8Q7H42NM0mGkCqNSq5gOZuVv8AjQUgoXoKKN4W6H6GgWjU74lMKPT6UNb7H5g0EjPUrDzAVXFqcQ6UFnNjr3tzqA0utNgmkM1BZRoo13uPxqHNvSUkNNtJc0C7UlqVSCKBp96FG41oUC6F6K9GKDqfdOoOEmBFz9oj/FUvb/lrnnGAPHlsLDO/8xrpnc2l8LORuMQhFzbZEOprmfGPy8l/03/mNB0zu2hvwxjp8Uo9d73/ABNcpxA8x9z/ABrrPdib8MkuCQskx3trkUjX5/hXJpzqaDtvZxFfAIpt+QiGpGv3MTHW+mmYfOuK43CGKZkO6OVPurW/pXcOxwX7DhyTYFIh8O5yImpO9cr7b4LJjCQb5spJsR5lJjbf9aNj86De9tABwzxDrm8AWvcXBZrm+vOuU4SYfaI2sABJGdOgdTXVu8GErwpQfzXiF/LqSDewGo2P0rkmCS8qDq6D94UHS+8nDhOH4cAAXdSbcz4Vr+9cyweDMsqRru7BR89z8hc/Kus96jD+zsPbnIv/AEjWa7q+DB55MQ9hHCLEm1gSCSbnayj8aDU9v8aMNgIsPHpcKo0IIjVMo+eXQ/tVyaP4h7j+NabvD7QjEYohAQkYyAEWOYaNp6WC/wCUVlI21HvQdz7VcF8bC4s/CWXMALnN4XmBIHM7CuE5da9OwsLBSfjuvvcMeXoCflXnbjPDDBi5IjclJGTa17Np9Rb60G+7XwFMPjF8uX7u1ib38WIm4vpa4rl6R5iBtcgfXSuu9vo82DlfqVv8W/iQjUEWFrAfM1zzshCGx+GVtjKt/wCP8RQddwXE8LwvCsuVssYTMFy3eSRQQl+bFfMTyB9hTXBO9PD4t/CCPh3KsUZmV42KgnK1gOQO/wBax3eIrjDws1vvpZJbjcgRxIob1Cj8TWN4AR9qgzC6+NEGB5qXUEH5XoNB3jwRfahJDH4YkRXZdLFiASwA0HMH1BrofZORsdwcxPr9w0AJOrOodQD8liPzqp72LNhYbKBllyi2+UxXsT7ildy2OISeLo6vqbEZhlBUWsfMtj7ig5XhcQYZlkHxRurj3Vs1vwtXYO3nAVl4XJKmuV0nH7LBUPt5Sprm3bPhPg46dOQcsuh1VvMN/QiusdhpPtXCfBbUmFoT7gNEPfREPzoMZ3O8D8SeaVlBCqIxmFxmJzn+Rf8Amql7bkNjTEhByZYQRbVgfMdN/Mxro/d3AMLwtpXupLSSE6jbygXANvydq5hwCE4jiEetiZDISRcCxL3I9wKDc9t+Gxw4FCoAAuiDbS6xhgLb5Fuam9nOC+NgolKIFfDnMbAEmxUXIF7fPeqzvZ4obQQ66DObi23kH45/wrX9h4r4DCtrdY09ipY6W9iaDz/PDlYg8iR9NK7LxLhSLw+WcquY4RVByKCB4KHQ7nUmuddveFiDiE6LtnLD2cZh/Gupdon/AMF//mW/p5Ix/Wg4S51pBpclNk0CG3oqJzrQoF0YNC1HQdb7lH+6mGn5YHX0RB/WucceH95m/wCJJ/Ma3/dBOqRyX/33/wBSmx9NK57xeTNNIbWu7m3S7E2oOp91a/4XKLAjPNoeZyrofTauQ4gamurd1eMC4CcEAgOx1trdRo1zpqK5XiD5jQdv7EP/AIagYjyqq3IsAGVLX9swF/Tesl3q8KKyrKbnNJvfy2ZV0A5edJT860HCsYRwWVr6xxJl3/MjhYbnqeVO9t4VxHDw6EEDI+gvYZlYfus9A33j2HCBb/eQgfIPXIODJfEwjrNENdtXUa12DvGg/wAMC21Dx9DsHvXIeC6YqH0mi/6i0HSO83Th2GF7+cc7/wCyv0HWpGB4acDwhrgBiBLKDe5JswUdRfw1+TVYcX4YMQMAvh+RSZSu7EImbIAdbZsvPnarbtBhknEkV1t4RQ8rMSVNze/lzqbfrrQefZpSzFibkkkk7knUmii3F+v4Uc0diR00pMe49x/Gg9F8O4imZUyqPMQt2XRwpZVUX3sSN9q5v3rcO8PiKS28sqo/uyEI38o+tafjePEWFw0x2XEqS6EM2XzgkNbpe/tSe9LhufCxTKSxjkvm0sUkIt+OW3pQI7Yxf4XOx5zsF65TiARf18tc47HA/wBoYa2/ir/Wug9r5P8ADJw25lDAXBOUzvbQHQWAtXPexrW4hhzt95fXTkxoNp3sQZMPgxpoGG1tQkQNc94NGTPFlF7SR+mzDnyrf96hY4bDE/CGYC1v91EbH1vmrC9npCMRFbnJGP3hQdP7x8G32ODzZwZEYmy6ARsOWnMfSoPYTi6R4tbkKjqVa2gG2p9N6k95WJ+7hN91TTXmHNzy+lYbhmLCyoWvlDLmymzZSbGxPOxNBtO9rBDx45BoJIxy0zKSDvztlqX3R8QIjnjW5ZGDqP8AiLlt1tmRTT/elhfEwccobMY5BfS3kmQHl+sv41lu7OYjG5TfK6HNa4N43SRdR+sAPnQb7vCxQw/DGjBUF8seUfrHMxseVg1Yjun4J4mIaYm2SwX1NszbgjTy/WrbvglkzQqbeGQzablhlGvSwJ0q67tsL4XD2fSz5ntbUXAGpO/lANBz/vL4gZeISA3+7VI9bXuou17aXuxHyrrfYYhcBhybAeFEvzJsPxIrhPE5jJK8h1LszH5m9djhxRj4Er/nJBE4t+q8bA0GW77+FZZ4ZgBZ0KH9pDpf/Kw+laHtLccEIvth13//AFjp61J7y4FxfCzKmvh5JlNt0YWb8G/CovabCBeDN1+zxn0F/B09NqDhUlN05IKaNA251oUGNCgdpYWkCnFNB0Lu6gPgOSfK0pGljsiXuD+0LEetYniqZZpANQHcfRiK1/YnF5MK1xp4j2N9L5I7jL121rJdoABipwBYCWQD0s5oOkd20Y+wOAAS/iM2bYAF1y253yDX1rleIOprpvYJsmBF93zne1wJJf8ASuXSnf2/pQdmfGqODSD/APEo+YSIH/Sl9nseJuEZRYukToRpfyEi5ubfDaszxHG2wuIjBHlQA26gxL9KLu647kimj5BlfTfzDKbnoMn40Gq7yJyMDEwsPvEvoP0G+Vcq4dBmxEbX/wBrGf31rbdtOJCTAoqiwSQaadGH+tY3gdvHjufz1vpfQG/9KDtmBmjjiErfCkOdmO4VVBNgNAbWGm+lYnsP2kOIxWJLmxdvFA0IAfykG/IEQ/QUrtNim+wrGGIzsiNfoi3sOgJRdP1azXZiIQYgMWOqsnk3uw8thzOYLQRu03CSMZIchVXIlANtA+p+jZh8qj/2Lnystrhlv6i45V0LtdhkYQyEa6ob/FpZgD7Et9aoMHMiyIAN3QfvAUF925wZ/ssDLYiUE20ABZz8htpUzg+MXF8JCO3neNk8zFrum2h9gbdPSofbfGFsGyL+mL3N+Z3POsz2H43kikjKKckgYHTMokBUt7Ar+/QWPanEM3D3Z2F5PAOUAgKS7uRub2uB6WrGdlW/vsNv0j9CrX/CtF2jxWbBMNNGj006mqrsjwu+Jge4+I6H9hqDT958t8PCNfyhO9x+TC6X2OguPasR2bU/aoOVpYyT0AdTfY/wNdH7ZIgghBAaztvr+bWR4djQ2Mw6qLHxU5WFg1/4UGk72MRcxe3S2gzf1vXO0l1rb94k/iLFIW+IsB1CqBYfUk/OsS0S2upY+4tQdnhxH2nhLJvfChgTcnMgEgX3/wBKpu6nCjxJZTyCov1zH+C1H7vuNAYYIxPlZxvpY7rb2YH51J7LYhcPG3RTK7fsx5jv7L+IoLXvMwRlwitbzrPbQ3FnJQW9/KbU/wBpZ1wnDDGj2OSygsSTmAj8t9gA+3K1Kn44k0CNpqIpwLmwJAYbdDf6VjO8DiedEU21Y2A5BR/UsPpQYppq63xPiAHB2Sxv9lhOu35RBa/9K5AeddI47KBhJlVhbwI1AA0GUx3N+ZJoNH2CkXE8MyMSfLJh26AAHLbpowodtMy8LkU2uIVQ2OhKvEu39ayfdTxl0aaEN5SFk2vYg2PzIsPlV32sxSvgcWytfME8ullJlS/8KDjUx1pphTrim3NBHfehQZtaFA9Rg0mgTQaPgeNH2eSMKxfOXzDZUKqgudh5v5hUnFcB+0yPMr5btmkQRyOyltTlKAg3N7XI9ay+HxbIbqbGxGnMHcHqDVgvHnt/obf+fWg1MXFRBARqBEjKt7BmYggC3W5J+Z6Vg3O/zpWJxjOdT7dBTQNBuOL38Oc7DJb3/vHX5D61R9lsQRiLZiM0cgNudkLbc9tB1tUTEdoJHVlNrMCDYdXD/wAQKhYbFtG6uujKcwoNZx17YbU+YtESABYZlZgL/wDeqPg0n38fv/AGo+I4w7rlYjLcGwH6NwPwY03hcTkdWG41F/a39aDa8ex2aFP+IT8sp/71Tw4wqVZT5lII9wbj8ahycWLIqm1l2+ZJ/rUePGC9B0jGcT8aJhlBsviJY7XCuP3bj51m8JODNGSL+eP+Zar4O0xjC2UEqAL3I0B5gb6ae1RMPxQBw1tmDAexBA/Cg13GsaGgkAP566f5jVb2awsYlOp86spA9LSf/C3zqox3Fi6lQAL5b681vr+NRsBxZoXVtyrBhfY2INj6UGg43w5hFIL7MnPoxqr4HjWTEwljZRIoPoD5f605je03iKwKDzZNQTpkvy9bj6VVyYwGg2fFMPJICCy5vLYscqkqGB/ZBBFU/DuHNDMJZWjuoORUkWRixBUMchOVRe+vO1Q4OPHXOWbTlbfqb7/hTcvEBqQNT7UEztfxLOIgNLBmt0Byqv8AIazq4pgLXpyVsxuxuT16DanEwAI0OtBa9mJ2CyWPwlD7B7qW+ojHzq2xmPKYOdr6yusS/M+LJ+CoP81UfB88JZgAbrlsf20cH6oPrUjHSmaNEy5FQubb5i+XU+wVR8qC54RxcjDQHkM8R/yPmH7si1T9qMWTKAdCqLcdC3m/gV+lM4LFGJCjJnXOHBBtY5Sp+vlP+WoHFMYZZXkItma9ug5D5C1AxJL/AFrWcQxYEUqpquQjTYDOmtY0mrrG8dV/FIQjxFy7iy6qx/loJPYzivhYrW9nR00BJuRmXQfrKPrWlx3EPEwWMvb4Y/xmSueYPFGOVHF7oysLaHQg7/KriXtIvgzxqjfe5LXI8uVw39KCkd6adqJmpJNA21CgTRUEijtR2o7UCctJIpwikkUDVKoyKK1Ak0KVQoE2o707GBfWuiRdhIASPvQFJXM6qo8oXM19dCWuD0U0HN8xoZq6LL2RgZGZJCwAjIOVR5ZCeV73AsbjTWoh7DxhiC7hQ8K7JnPiOsZYC+wJvrytQYcGiDVruCdj1xKTOr5ViLDzAXI8NmXY6nMoBt1qyTu5R9RI4BkEIDRgPnZ40BKg/D95e/QUGAMppBatzhuw6MbZ3UXh+JADaaUxCwvrYg3qFwzsck0JlaRkAkZNFBFki8Yne97Bh72oMoppRNbPh3YZJEQ+JICyxH8mMpaQ7K2bUBfxp/h/d2JYs/ikERJKQygaNF4hC66kNZfrQYYMaOtvxLu/WKOWQOzCJA5uo1v4WlwdPjf/AJKk/wDt7DcffOQXjjOWMMQ7lQQbNYWzH52FBz61OpKRtW2w/d2jgMJXCnwSLoo8sxG925A8tOtVh7KL4kKl5LSxNKSsYLeUMcqAN5trcvS4tQUUONIOtSZeLHlz5VpP/bhdLztbNGpJRVtmzBjq+wK6E6WOtqx2Nw4SRlDZgrEBtswB0YehFj86B08QJppsRemLUdqBxSKUJ/QU1QoFtN6CmmNHaiIoE0k0uiIoGi1CjNCgfo6T4g6ih4g6igVRGkmQdRRFx1FAo0kmiLjqKTmHWgWVorUnxPWjE1Au1OnGvb435fnNyGUc+Q09qj+PRCQUD4xbfpN9TSxjnO7sdt2PK1ufKw+lRcw60ZYdRQSVxbD4WYexIp08TkJuZHJPMs1/reoWcdaHiDqKCe3EXNru+m12bTXNprprr7039vcDKHYC97Bja5Fr22vbT2qJ4g6iklh1FBNTjEwAAlkAFgAHYAANmAAvpZtfelHjEp+KWQ201djprpqf1m+pqvv60YYdaCxl4vK3xSSH3djyy8z009qJeMSgECR7HU+dtSCCCddTcA/KoFx1FKDDqKCanGZha0sgy2C2dvKAbgDXQAk0TcVmLKxlkzKCFOdrqDe4U30Gp26momdeoovEHUUEtuLTHeWTYLq7fCAAF32sALelR3mLG7Ek6C5NzoLDf0ApsuOtAMOooF0qmw46ij8QdRQLoqT4g6ij8QdRQHQpPiDqKLOOooDojRZx1FEXHWgQx1oURNCgYBor0KFAdEKFCgDGgTQoUAvR0KFACaIGhQoBehehQoDNAGhQoCJoE0VCgOhQoUB0QNChQHehRUKAXoUKFABR3oUKAXoqKhQKvQBoqFAdFQoUAoqFCg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402" name="AutoShape 2" descr="data:image/jpeg;base64,/9j/4AAQSkZJRgABAQAAAQABAAD/2wCEAAkGBhQSERUUExQWFRQWGBoYFhgXFxgYGhkYFxcYFRcYFxgXHCYeFxwkGhQYHy8gIycpLCwsFR8xNTAqNSYrLCkBCQoKDgwOFA8PFCkcFBgpKSkpKSkpKSkpKSkpKSkpKSkpKSkpKSkpKSkpKSkpKSkpKSkpKSkpKSkpKSkpKSkpKf/AABEIAOEA4QMBIgACEQEDEQH/xAAcAAAABwEBAAAAAAAAAAAAAAAAAQIDBAUHBgj/xAA+EAABAgMEBggFAgYDAAMAAAABAhEAAyEEEjFBBQZRYXGBEyIykaGxwfAHFELR4VLxFSMzYnKCQ5KyY3PS/8QAFwEBAQEBAAAAAAAAAAAAAAAAAAECA//EAB0RAQEBAAMBAQEBAAAAAAAAAAABEQISITFRQTL/2gAMAwEAAhEDEQA/AMPMFBwRgDgQqTNKSCGfeAfAwRHfAERAKYUhDlnA48N0JeAAhV6CeHTNHRhN1LuTerewZjXDOCGgIBgBUKnyyksQxGUAGgsDCjMozDa7VwAqdlPEwkpgHZUxIJe8QxHVISXY3XoXDs4hpAc4gbz+IcJKbyCKuHcVBS9N2NeAhtMATw4iV1SXAbmScWbHnhDZO6DANPvAEYKDJgAQUGgwpoKBBBPAhRVBAQBAQINoctC0ki6m7QAhyXIFTXBzVoKaffAgCDgCB3QQgzAIgFOIEC6NsCASYKDVjAgA0Ge+ABnlC5S2OR3HCABllIB24Q2BFtpjSSJolhMsIKUso89nvGKsppBIICCIgQbQBgjZBFMOCXxrhDZTtgFXscs6D7wZbDx8mgIeo2/f8Qm6dnGntoKPHb78oEtTVFG2FqwQfLh6RJttiVKVdWLqmBbHtJChhTAiCIyjAvnafdYNSizPTHPHhBJOEAUBoNSqlqbt3GBAGVQiDSpiPfftg2FYKSBnBvBNAMAAYBMAiDJgFS5ZUWGJw37hAnSylRCqEFiN4pB2a0KQoKSWKS4MHaLQqYsqUXJJJght3gwihOUBBGffs+8KVMOGW4NhuEAl93vvgQu4f0nu/ECAbmBiRsJgKrDlqIK1Ng58zDcAAWgXoIiDYNBQg0pJoHO7wFISIU2O33nBB3MQXEOSpbjEU9YTNklKiCzg1YgjkQSDD9gTeUBtx4QS/AlLKVDJsIK1EEvV/XOLSdIuiuB4HgMdkRjZQWapGGMGJy9VqQcoHSUO/H3nEuboqZ9KXfZ+YKz6JmLmJQlJvFQTWlSQMX2mDewwQHzu7v2xrDRiVbrKqVMXLmUUglJAY9YUxBaGFLz50pBRIL0J8MIdtUtCZikoV0iASErYpvDI3TUc4RIlXiQ4DAl1FhQOwO05DMw3dz7jAGpO5ve+EiFpmkKChQggg7x4GOusXw7tE6zLnpuqJuqTk4qV5DdA3HIA09+/2gBIOcOSZhlrCg15CgQ4cOkg1BocMN0KtNrVMmKmEJvLJJZIAdWLJFBjygGFIp5wQEGoht+f45QUFEDBmDbZWCZoAoWTDtksapqwhAKlKLAAZmGlSiCxBBFC4NCMiIIIcINIeDlyzeZIJOIauFfSAkBwHYZn1gDuD9fgftBQKez+IEFIasP22yqlrKF9pOLEHJ8RTBoYUawBBBQcH4wtaAACDUu4YhmwqcX9IKUtCLgIUStzeDMAKMxeueWQhJr6U+2NYSp8HfnzgNThv4wQRNIfsyilVK8N2cP2WyXz1XUlJ6zBRAFACSACHLhiA1OV1Y9AqxugO7DFgRUXs6FoM8uUhSdX5s4C4AcCSCDtLkCmRiRZ9FMbpLKAN4Gh3M0WFltJkym6NyD2wVNswdg0RrNa3UomqiNpHj3d0HHVpJPRJSh8nrWOR1jtLTTiHL890Wsq1MoqKRm1cu+KDTM8rWHSEBVav+pQdzlSDXGequYsGtXMKkqAUCoXg4dLkOMw4whsYwtKHOfdWDsCDV7tHwwpsgTF1LBgTRNSwyDmJVlTLHSCaFvcNy6wZbhr14YY74iFOwGuEAuzzlJIKSQdoLeMaFon4prl2RSFC9MSAEqJfF+9m8Yz0qoaOxqdvGB0bpcNkMavXAO5FMcKwSyU9bNIrmqKlqUon9SicfSI8xi10EU61Xc5nAMMKVwxgkmFyVgO6Qpwwcq6pJHWF0itM3FcIKQtLUpTZXxEIAh28Mmo9dsNgwUfj3wRgyqC5VgHpc27dUk3VA0IcHa/7Q2FQYIYinFy/BsDACX2e/eW2CHJEt7xBYgOKY/qq4Zg53s0MvtgBWW2CMAbcYEKu7/GBAIVjCkIdgG5kAd5wglCsKNBT394BBEKEslyMvfrBA8o1X4QP8vaAzgTA+GaM3plBLcZUAeUPTpSsxi5wZ/AZiNTkamCfpVc1Q/lSl3lJIcE0UhLDfU7ou9ftCifJln/AOZOVSCFJA2mpFIJ2ZvqpoWcoKWBMCKX2okgFxerWrU3xp1k1fISHScKAsw5RLXMRYLG5SOowaovzFFgBTae4RL1YtUxdlQqabxVeVnQFaiMMvRoOd99cDrvo4ykElBALMsYOSOqXxo4YNWM8mWuYXY0bm2frG3aY1mnS5ZJsarrGoUSEsMVApp3xWfC+ytZphLKSVl10AF1IcF8WKjXfBZ44bVqSucCoylLT2SQzUyw2R0Gvei5SrOhUqQR0YckECgJcGjnMx02pswTTOmpN5504OE0a8LjNkUNlFnbtYjLtCbOZSlBSQpSgU3UglQqLv8Abtgn9eelpc08SKc/2h6zqUkgpBcGnGn38o2fX/VaTNssyddCZstF9K0pCXADlKiMQQ+0gxYajoI0dZ6KP8vsgjFzjTq1g3vjB5so4kVL47cffCGQKb3pG1a46am/KzQuyKSFy1h3Cyhx2ibrjGMUWOPvlBeN0syiP9hTA7+RpxrvghMcknN64VL1wOeyNR+CqBdtLjNDV2BW7+7wh/4i6hJmg2mzJaYmsxAAZYGKgH7QbDMb8RvuMlWAWYNtq+Q/PfCU0LjyfdnG96kiWuwSkrloVdvJLpSwclVHZu1HIai6jS5i5s2clKxJmKlCWoAJKkqJUpRc3gAzPtOQqOzNUJJwc7g/i0JmLJagDBqMMya7TXHcI2/SmvUqyrMiVJBKKKu3UoSW7IYVbgBAkix6WlqEySAsUpdStJ2hacRxcbRBO7EZaAxcgMKAvWoDBqYF67IJW7D3vjY7FbBo67ZJyL0vrGXNSALyTVlbVAkuxzEdDpmamTJXM6O8EhyABVJLPVxm8Du89LoWd+GEGhs3fhuPq3jFjrHbJc20zJkpN1Ky7UoWqzZPXnFY0GzgDlhQHb7aAVthnx9d4gKJZjk7DfgfJuUEB7w/EA78sr9Hn94EF0g9n8QIBlXCEmDUIJ4KMRp3wdQVItCQWF6We8LG3dGY4R0GqutE2xzFdGUp6QAKd2F0ls9574M8vjXdatNixSWRSbPVdAIL4AKXvYMOJEW+jkJmWeQWchEtVG7QTQls3rGP6wqtVqUmeoKUkC6m7gGrQPmc9sWtg11tkiSmUQEhKboK0m8RkccQ/gIjme1/06Z9rRZ0F0SHvN9Uxq92HF40SyyDKsyUoCStEsBKSBVQTR6jOMCdQWSCbzuTWudSNsd7I+I9qWAB0fWoAEl3NGx2wKt9brbbU2aYlcuUJa0EKUh+q5AGKiXLtnjGcWacS4CqK6zElq0NOMdnpm3aQtMhctUp00Ubor1SFY3t3hHFqlqlqAUkpYjEVurDjxgNJ+FwKUTUlIIVdUOJKwancB3R1/zEpU1ctkLmywkqcAkJU5S74iuW2Mj0JrROspWEFJCgmihea6+Ay7UQrfrLP+c+ZSbswhPYdIZIZiMxSogOr+JGm7RWzmWJcleCk/8AIMWwpXEekdbqWgnR1majSk7CHY744G26yWi1ylS1S0KSQ/VSXSWcEKfqnnFpoPSukpFnlSkSkXUJupcOpnoCQrf4QE/Wi06Q+VnJ6KUtK5awrowpwm6XVUtgIxi0WZcs3VpKTRwoEGocFju841nSun9ICUsLkpAUhSSQjJSSP1MMcYzTTAWFpVMKllSJZdVTVCSBXGlIrXFoHwemPfTTsk55KTWnGLrWbWZdi0gm/eVImy0lacSkhSk3kg7KOM44DVjS8yTPvSAHIIukMnrNQAKHLhEzW612q1LQZsmqEsLqTgovVydmW2IzWv2Ho7l6WUiXM67jBThrwbBwBHM6vadTJt1ssi1dGpU4zZRIDK6RKVKS+3AjbWOA1c1ntFlCkJPVH0rBZJzYOG3xF0rpFdqnqnKACiwN1wOqAAakl6eEB3ms+oUybOVOkqQb5vKBZJCsyGehx2w/qpqvNs8wKL53iDjQpCRV2q5MVWhtPaSki6EKmpAoJiSph/ljDWkdfraglAlIlrVUdUkjgFFsjBEr4sWtKRZ0v1worajhLM5Y5nyi/wBGITarGAVK68soUxzYoevfGS22y2mcszJiVrUqpUQ7/ho6PROlbZYpKgZbJe8b4e67BgxetKbTFVn86QUKWhb3kkpZx2kqYu+TA82hyw2AzVhAI6xapSP/AEREq1TFWm1qUooldKtypTpQkqxKiXID4xW3rqtrGhG7PCsHV3mntREyrMlSF9eWKuQASS+J4xwUxBBr5g+Ii9t2tc+fKlyVLDMUqdmLqoVE0DBq7oortWBw2GnfBnjLPorvusCFOfZECDRS5IASQpyXvJAIKakM5DFxWm2GimA0KBgoklth9IWlF7iT3+vhCAeEaP8AC7U7pFC1zkqMtJ/kjF1AsV1yScN/CCW47nUrQcyRZUCabqyKDtKQk1ShTUJAxPLKLjSlkE2TMlXnKkKAo1SCxAJfFoTb9Jy7PLCltVQAGZJ2A8zwESiK1psNB4gGDk8+25lC8zKFFCtGod9DE3U1YVaUIP6rwJb6QTnwiXrdYugt85NAhar4etF9bzJEQdCWYptaG2i6cMVAesQbnZGASkZJAcl8tgwjhfi1MZMiWQl1KWd5ZIAfmY7/AKMZvwYEecZb8XZ38+QmgAQpX/ZTcfpijk0THCVcvfOLzROpky0rQWYKftUASGN5R2VoM4qdEWbpVhDUe9ya8fIxuGh5AlykkJ7QBIoMRQcAIgasGgUSZaQAFMAHAGQxAdhEtdoCR1jdAzVdHcTjFVrdpxNkkdIADMUbstJNLxDkkJNQBWMmtltXOJXMUVKO0g9wOHKKNss1qB7KgX2KSX8YqtZdT5NsT/MSBMAZEwBN5PEBXWG48mjJ7HbZklQXLUUKFQRTkaVG4xr2qunvmpAmBgoUWM3bLcWPcYDK5ugpthtITNGC0lKxQKSDiDz5Rrug7UpVnlLUm8CgYAcC9WyiFrhon5mzLSW6RAK5ZIq6as74EBucK1Pddkl9lgFAYPRRiCHrbq8i1yyZd1M9I6uAvD9Cq9xyMZQbPcKgsFJTQghiCMXjfOmIyGx39DjHG/ELVE2hBmyEtOHaSP8AkSNn9wy24bIqHfh7pcTLKXAKkqDPsKQBg/6TlnD+vdmEyxzFMl5ZTMfGiVB9/ZJjmfhPaSFTJagaigwLpI24UUe6NDt9m6aUuWPqQpJBp2gRUnjBUPQs/pJEpZzQMwASOqWfeIftKHb9/KkUPw+tD2O6QbyFEHE4h8htvRJ1q0QbVZVS0MhbhSSTdqk8cwTBE5cmlQniW9YwjW/RnQWuagM14qA/tV1h5tyjpZ/w+tgFCFf7sO945fWDVy0WYgzx2nCVBQUCzZjDHODfH6qhhBPtghDiE1q7QbLup3wIReECAJSvbCCb3nBzE98O2CwrnTEy0B1LLD7nYAKvugq51M1UVbLQEqdMpLKmKArdNQBvVlurG8WewoSlKEC6lIACcGAoAKYNxip1Y1dl2aQmWlYKsVKZYvKZiTyDAbABHQoYUvhtjLPi0HK3WUa36ZmT7aAlxKkkoRShOC18z4DfGp2Vd5CSC7pCiXFXANcXhc1CKA3BxSW9PGHJaEv23GWLdzMOUEZp8YNFsZM8AVeWpmGHWThjS93RV/DuxidND1VLUhQyoklRx4Ad0aD8Q9H9NYZwBBUgCYOorFBc1/xvZRxPwssoVNcrFAotdO5OXExBqMpJrs5q8qeEY78ULU9uIFbstCXrm6uH1RtQkJFAeeXgIzfWf4cTbVaps5E1F1RDBi9EhOA3iKOM1QnNapbj9ScH7SS2W0NzjcgahwGbMbsnPlGU2r4X2mQnpUzJfVBWeszXBffDFxhGgaq6cl2uUCFi+gALTnUUU2YyfdAc38V7Mro5EwA3QtaThipII/8AJjPwdsbppDREmehcqYoKCsQ5o2BFKEbY4S2fCyYlR6KclSf7kqSQN5FDygOGUaUjQfhnKWjpcLt1AIJ+olSmqDUA+MFoz4c3VArWODKbixHW7xHbWPR6ZKAiW4apzJJxJdOPCIFEAGtPe8xR6mTkqsxqr+otgFUYkKFAf7oPXbWEWWyqdY6SYCiUkXgXIYqIZmAr3RC+GEwmyKF7BSciMUtsb6Yoma9LUmxTFy76VSyiYkh+qUrFcaUJygam61ptsq8OrPSwmJen+SQ4LHww2RYay2XpLJPSTVUpbUxZJIy2jbGGaH0suzTUzZSmUNrsoZpLYgwGx2jQARbU2mUACotNSMC4KSsVoahxmzxf3mrebj9or9XtOSrXJTNlkbFoaqFZg7dxziym3f1gciPEQHDatJCLda5OCSorTvBN8UfZMPdHUrFKjq5UPlSOa0pKTK0vJmOgiagA5BwSg5E4KT3R1M+WMbwB4FvKsEqitOs9kQ6DOlpIJCheYgjEFnOI3xyuv+krJaLGRLnoVMQoLSLxJP0qAfGij3QvWf4drnWiZNlTJbL6zElPWatSGZ68452Z8L7YfqknYAtX/wCILJP1xjQbw/pCwrkzFy1hlIJBG/dEZoOx7o1bDAgfLnd4wIBJZs7z4uGZtm3nGkfDzR0iRLE6ZMlibMFHWkFCNmOJxPLfGcCU6gCbrs5LsHzLAmFSLUpGGGzIwZs2N5n6yyJctSzNSoJBLBbmmSWzyjLp2t9oXMXMM1aQsvdStQAGQSxyEVdmtqVbjshydZBiKbniOeYtU6bnFmtE3/uuNL1Y1llTJIC5oExLBXSKZywqCo1DiMXlzSg05iJ0iZfw/aA3FWm7OsFC58pi4PXAcGh+s5Rxfw6tEmzzbQgzZaSjqBRKQFC+oukki9RKY4lZu7OP7w1Olk9YYjLbugNv/jdnw6eU+3pEj8Dvg16bswP9eWeC0n1b9oxBEx9zZUHfthwkttEEa1p3Tsj5S0XZ0sqMpYAStLl0kAYvnhGP6L0nMkKRNkrKVJdJ2EGt0h+sIWRTd4RDkIAvJJG0b22coK1bQHxJkzEhM3+SvMlyg8Dinn3x1dntsqYm8laVbwpJHl6xgcpcSAptsBuky1pSHUtITleUPvHOaf1+s8ofyyJq8glinms07njMlJwd+bnzEQ7ZOHDvMEJ01pqbapypk5V49lIHZSn9KRkI7z4XackoRMlzChNEkFagkUKhQnE9YRmqcPvFlZJVxO0nLygrcRpmzsUmdJYhqTE4Gm14wGckAkA4Eh+BZ4l2qeAGwJ8ogCAttW9YV2OcJiOsD20uesnZxGRjZdG62SJyEzRNQx+lSwlQLsQQVBjGFWezXuHnEuYu7tfIDHhAd98QdIyz0M6XMQTLmVCVJUQFB3pjVAjpZOsMqalKxOli8kFisAhw+BwMYymWVF1Y8RT7wo02+MEbF/FJJd50t9t9LfeIx0pKOM6XuZafUxkxmgCtB5xXWnSRrdpvLvtp+Yqzjq7+I8lJtQmIUlQmJD3S/WT1S9djRyUKUsku/fACm4wdZMgUgQvpf7R3QIBSppCgcwXqysGZ3cHDOGmpjBk19IS0AbUiXZ9IlPar5/mIgMKSBXhRtrjHcz+EDFsZqF1ceRHKGnKcH4/ekV6JrChrz9mH5dr2xGOq1k2gGme70eHFTm286RTzVfpw94GsOy7QWcndl5CCYmzJt03hV8QfMQ90j1o214rEzfdIEueUEHJ948YJix+Yy+4iJbioEHAj35eUN3htpt/fPnCZiyQcQdpMFSpFoJAw8m8hDvTHFx4PFXInUbfj+YkotIAINTlXfWBYmKnlmfziJaJ+WHOE9MSMQKszkeJ+8RJ05z7MCRJQHNWpU+3iabQ0QZUy6k0JNK7K5j9oYnWl8KNvxgYdmTXLvDkuU+LNjRoiy1P94eE0uwEFTVzhgnup7EJlgCpNTuiIJmweMEq0Bt/7YQZTjMMR5+kAMKmIE20EwyINzj+pE6cVYqwwFfAfeGScoVMmkgB3CaDc5enMmEg74rQ0EVccNx/Z4Ci4H4hLPAaAF3f4QcK5jvMCASTnBQBBGAO9BjjBAcYAEFHT2IMBq+/CDWhIwJI4cN8EkUghcpbPedmOABrljk4EBUz37+0EkNn4tEzSVrlrCRLRcSkAVLkkDrKJyJOQgI1nqWcB9tBg+QMHLlFWAZgTUtQVONDwFYZQeW+DmV3+MDDvTnJwDjsMOGaAoqQAAGYKN6rPmK1Se8CGJahmO4/bPA8s3hVoX1iQb1T1sHriBk8EwQW5dQ5ChOezfASdz90KmzgQgBASUpIJcm8bxVeLlgWIDBhSGk7K+/B4KNSoF4tuHrtbhCHh9c2hCbwQWdN5wSkUKgN6iz4XjAJUpqAV2vy9fCGnr7+8G9OePp72QgQDxPv2YIqpu998FaJxUoqJcmpoBXgKQapl4ksA9WSKDgMhAwaxQNmMw1XyrUQg5Z7XGcAYe/vBJEApGdHOVPtBAYVFfvnSEkwuZOJz5ANBQmy2JFCxZxUUzB2QgQQgyIIPpCM4K9BXd0C7BS+mgQV2BAEUtAeFCUTC02YwTSROLM5Z3Zyz4PBJXzh0WNXv8QRsh2GCbFjpO02YyZIlIWJgB6QqVQn1q7M1IrEkk/vTZC/lFGFosCvf5gbDU6SUqKV0ILEbxT0hDUiUbGo5GC+QMDtEcXePCniftD6kyrq6rKwoXOqAkpreKquDgwG+HE2Gj58iIbNiLfiB2hi8MvdKwkGJnRkABnAN5ikVLAFyKtTB4bTZ9xgdoaXjspEi3Jl9ToyqqElV6722ZQFzAOKPVi+cNzLMcWbvMGuzHEJNcm8vZgbDCjXD3vhc1eHAO2D8O597w78lMbsHixhXyUzNKjyJgbEZJDVD7G2uMfecBIYxK+RWK3VDkRC02JWN0jYa+sE7IpluMPPyg+jp+PWJiLKc0+cSE2Q7IM9lX0B2Qo2Yxaos6v0+EK/h6zkYJ2U4skOpsYzP3i1/hqszCxo/LH3wgdlQbOBVjBizE5Ui4+Wu449/kIQs8edIJ2VhsvKEzJQ9tEpY9/vEdbbO+C6Zvj2R9oEKcbvGBBUxMkCrGEqmH9Chvr9omotUsE0PNz5ikOo0kk9lI8T5CDCNZpF7JQ97YnjRG73zgpdpVs5XSdsTEWhZoUueDQQzL0ETVoek6LTtSOYh1VrI7UscjSJCZt4BkgVzSTAIToVJGPrBDRSfqccjEmyuSprgA/yHDLGJcmyk1KgBtS+fEPBFYNEoelX3MfvDv8DD1RjgBWLtOj0n/lL8/sxiXLSlGMxwMCaeQDQFLJ1dSWo3viIVO1elDOuND93i4XOW9FJIf6iQ3IO/fC0Kp1lS6V+snuu4faAoF6vpxem1q90JGikvi+4sB5R1U5ISLzoILY3nb/rCTKl5gt/iT6QVS2bRSGdmG5jXwiTJ0ak4FqfUWA3u8WpswulUtYfJJTdphiUunjDUqWoLBCkthdUuhO0OkkwEKbY5dA6TwrTcX9IQLOlJxwOABbiXi3n6KKm64S+KQceIuj2YQnRKR2lAtg5VTwHsQFfcQWokDenHiYanaNBc3Etuupfk3jFraJ0sGix3KfZgzERVWuahIqXfce80bKCIU7R6APpH+x/eIxkAE4/9j60h5ekUXWvAnLtVYZUxyxium2wlJ6wYcXG12B2wBWlJAoptrgGKifbl1wLbvtDs692nfcXLjeIQpIxJDmrBPdjBVfO0gv8ASORiJMtpL0PePtFsqSVBypIHAP5PEGbJDZPzgsVyrRv98oa+YGPpD8yyNs9+MR5lnbMQdJg/mjtgQ10Y/UIEGsi5v8H3iAJrYGu4N+TDUpYJbqjeXicLMBiU7cGA5tBxEiessb5I3GJCDXE1hhFqSDQvwfGHfmRlRvzi9TBKsbHjjwen5iwJQ4dn3D3urFYbSkBxV+GVNlc4Wm0kYqxy4bxhBFyLWGckPsofImDlaQOZLUagP2imNu2EDc4PkYUm2OKE7hXDnAXfznWLJUDk5A25ZCHxPADE12M/cWpHNfMhwo4DMYnlz8ItEab6OWVSpYJuh75c5u7k4tszgLiVaL2JVTAABuRaFLnCovAPkQCPvsziosmsIXRapcsEhxQUILteZlPuhB0iiZRwu6WpdLUcAqSK0gLpNsuhjt+kqu/bCJkqaCLzADbU1FGdqxQSrUAC9Kdm6Tto/KHhpgANUk4A7d9cG2QF+mfcbA0fHDkGg/4kAnq0O5vCtPxHML0+/ZTRq1PV3YwwrSpYB2diWJptYqY+kB1StJFqPzKS/Fj5CINp04omoZqUIY8K15xQzrWqhcqD1rXGlE5cofnKKmuvdIPaLnv7oB6bpA99BdGe/bFXaLWofTWueHIYxNnW8SksCFltlAeBxirkaSClgz71zdsyokQCZcxWGL5U4wg2gmuzJm5O/pE+0zbM7oWsjYmnepqRHE0YpBBxJKn7sHpAQVW1J3NkR7pDa5pxuio7TuOTiJFqm3usKnvoNpwiNMtKTkUjI4B923hxgqGq0gGpfaw884ZnTb30juenpzhSpl0u1M9jvk2HA7YAn3nBYmnV7L9xrlBTBFDXz7sYjzFbuDisSpKQXBYHcQNtBWsQpto4cWL98G4Q+7wP3gQ30h398CDeH5na5xY2rCXwPnAgQc6A7HMesOWfLiIOBBlb2b6feYiTI7Z4mBAgycs/a/1PpCU5cPUwIEANCf1jwVHMab7Y5/8AuBAg1x+mbZ/UT/kfSJ+qfYmcv/KoKBBvl/l1c/so/wDr9YhWL+mn/L0gQIORC/U+sNS8OcCBAXejcDwPnFdJ7P8AsfSBAgBbO2ngPIxU6Ty4D0gQIKVovA8ouVdgcTBwIIp7D2Vf7eUIm/0P9k+RgQIKbtnYmcUxA0vieXkIECDUV6/6P+w8oYmYJ4QIEHSDgQIEGn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" name="Picture 15" descr="we_not_alone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198" y="257174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Submissions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0166" y="1857364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56716" y="1049886"/>
          <a:ext cx="7601498" cy="516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Definition for the REF (1)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786" y="1071546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An effect on, change or benefit to the economy, society, culture, public policy or services, health, the environment or quality of life, </a:t>
            </a:r>
            <a:r>
              <a:rPr lang="en-GB" sz="2400" dirty="0" smtClean="0">
                <a:solidFill>
                  <a:srgbClr val="FF0000"/>
                </a:solidFill>
              </a:rPr>
              <a:t>beyond academia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Impact </a:t>
            </a:r>
            <a:r>
              <a:rPr lang="en-GB" sz="2400" b="1" dirty="0" smtClean="0">
                <a:solidFill>
                  <a:schemeClr val="tx2"/>
                </a:solidFill>
              </a:rPr>
              <a:t>includes</a:t>
            </a:r>
            <a:r>
              <a:rPr lang="en-GB" sz="2400" dirty="0" smtClean="0">
                <a:solidFill>
                  <a:schemeClr val="tx2"/>
                </a:solidFill>
              </a:rPr>
              <a:t> an effect, change or benefit to: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The activity, attitude, awareness, behaviour, capacity, opportunity, performance, policy, practice, process or understanding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Of an audience, beneficiary, community, constituency, organisation or individuals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In any geographic location whether locally, regionally, nationally or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Definition for the REF (2)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786" y="1071546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Impact includes reduction or prevention of harm, risk, cost or other negative effects</a:t>
            </a:r>
          </a:p>
          <a:p>
            <a:pPr marL="365125" indent="-365125"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/>
              <a:t>It </a:t>
            </a:r>
            <a:r>
              <a:rPr lang="en-GB" sz="2400" b="1" dirty="0" smtClean="0"/>
              <a:t>excludes</a:t>
            </a:r>
            <a:r>
              <a:rPr lang="en-GB" sz="2400" dirty="0" smtClean="0"/>
              <a:t> impacts on research or the advancement of academic knowledge within HE; and impacts on teaching or other activities within the submitting HEI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/>
              <a:t>Other impacts within the HE sector, including teaching or students, are </a:t>
            </a:r>
            <a:r>
              <a:rPr lang="en-GB" sz="2400" b="1" dirty="0" smtClean="0"/>
              <a:t>included </a:t>
            </a:r>
            <a:r>
              <a:rPr lang="en-GB" sz="2400" dirty="0" smtClean="0"/>
              <a:t>where they extend significantly beyond the submitting HEI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7"/>
          <p:cNvGraphicFramePr>
            <a:graphicFrameLocks/>
          </p:cNvGraphicFramePr>
          <p:nvPr/>
        </p:nvGraphicFramePr>
        <p:xfrm>
          <a:off x="785786" y="1357298"/>
          <a:ext cx="7643866" cy="4143404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4" name="Rectangle 3"/>
          <p:cNvSpPr/>
          <p:nvPr/>
        </p:nvSpPr>
        <p:spPr>
          <a:xfrm>
            <a:off x="71406" y="-24"/>
            <a:ext cx="7343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Impacts: Definition for the REF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Criteria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 descr="REF2014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6264814"/>
            <a:ext cx="1818928" cy="4282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85726" y="6294860"/>
            <a:ext cx="7033990" cy="360000"/>
          </a:xfrm>
          <a:prstGeom prst="roundRect">
            <a:avLst/>
          </a:prstGeom>
          <a:solidFill>
            <a:srgbClr val="00788A"/>
          </a:solidFill>
          <a:ln>
            <a:solidFill>
              <a:srgbClr val="007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31640" y="1124744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1268760"/>
          <a:ext cx="7344816" cy="400346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68152"/>
                <a:gridCol w="5976664"/>
              </a:tblGrid>
              <a:tr h="648072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criteria for 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assessing impacts are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reach and significance*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Four star</a:t>
                      </a:r>
                      <a:endParaRPr lang="en-GB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Outstanding impacts in terms of their reach and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significance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Three star</a:t>
                      </a:r>
                      <a:endParaRPr lang="en-GB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considerable impacts in terms of their reach and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significance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Two star</a:t>
                      </a:r>
                      <a:endParaRPr lang="en-GB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Considerable impacts in terms of their reach and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significance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One star</a:t>
                      </a:r>
                      <a:endParaRPr lang="en-GB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Recognised but modest impacts in terms of their reach and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significance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711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Unclassified</a:t>
                      </a:r>
                      <a:endParaRPr lang="en-GB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impact is of little or no reach and significance; or the impact was not eligible; or the impact was not underpinned by excellent research produced by the submitted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99592" y="5517232"/>
            <a:ext cx="79928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2800"/>
              </a:lnSpc>
              <a:spcAft>
                <a:spcPts val="1400"/>
              </a:spcAft>
              <a:buClr>
                <a:srgbClr val="0066FF"/>
              </a:buClr>
              <a:buSzPct val="140000"/>
            </a:pPr>
            <a:r>
              <a:rPr lang="en-GB" sz="2200" dirty="0" smtClean="0">
                <a:solidFill>
                  <a:schemeClr val="tx2"/>
                </a:solidFill>
              </a:rPr>
              <a:t>* Each main panel provides a descriptive account of the criteria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285992"/>
            <a:ext cx="8229600" cy="54737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GB" sz="2400" b="0" dirty="0" smtClean="0">
                <a:cs typeface="Times New Roman" pitchFamily="-105" charset="0"/>
              </a:rPr>
              <a:t>	</a:t>
            </a:r>
            <a:r>
              <a:rPr lang="en-GB" sz="2400" dirty="0" smtClean="0">
                <a:solidFill>
                  <a:srgbClr val="CF3900"/>
                </a:solidFill>
                <a:cs typeface="Times New Roman" pitchFamily="-105" charset="0"/>
              </a:rPr>
              <a:t>Reach</a:t>
            </a:r>
            <a:r>
              <a:rPr lang="en-GB" sz="2400" b="0" dirty="0" smtClean="0">
                <a:cs typeface="Times New Roman" pitchFamily="-105" charset="0"/>
              </a:rPr>
              <a:t> </a:t>
            </a:r>
            <a:r>
              <a:rPr lang="en-GB" sz="2400" b="0" i="1" dirty="0" smtClean="0">
                <a:cs typeface="Times New Roman" pitchFamily="-105" charset="0"/>
              </a:rPr>
              <a:t>– How widely felt it was</a:t>
            </a:r>
          </a:p>
          <a:p>
            <a:pPr marL="533400" indent="-533400">
              <a:buFontTx/>
              <a:buNone/>
            </a:pPr>
            <a:r>
              <a:rPr lang="en-GB" sz="2400" b="0" dirty="0" smtClean="0">
                <a:cs typeface="Times New Roman" pitchFamily="-105" charset="0"/>
              </a:rPr>
              <a:t>	</a:t>
            </a:r>
            <a:r>
              <a:rPr lang="en-GB" sz="2400" dirty="0" smtClean="0">
                <a:solidFill>
                  <a:srgbClr val="CF3900"/>
                </a:solidFill>
                <a:cs typeface="Times New Roman" pitchFamily="-105" charset="0"/>
              </a:rPr>
              <a:t>Significance</a:t>
            </a:r>
            <a:r>
              <a:rPr lang="en-GB" sz="2400" b="0" dirty="0" smtClean="0">
                <a:cs typeface="Times New Roman" pitchFamily="-105" charset="0"/>
              </a:rPr>
              <a:t> – </a:t>
            </a:r>
            <a:r>
              <a:rPr lang="en-GB" sz="2400" b="0" i="1" dirty="0" smtClean="0">
                <a:cs typeface="Times New Roman" pitchFamily="-105" charset="0"/>
              </a:rPr>
              <a:t>How much difference it made to beneficiaries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Template (REF3a)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786" y="1196752"/>
            <a:ext cx="748883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lvl="0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The </a:t>
            </a:r>
            <a:r>
              <a:rPr lang="en-GB" sz="2400" dirty="0" smtClean="0">
                <a:solidFill>
                  <a:srgbClr val="C00000"/>
                </a:solidFill>
              </a:rPr>
              <a:t>unit’s</a:t>
            </a:r>
            <a:r>
              <a:rPr lang="en-GB" sz="2400" dirty="0" smtClean="0">
                <a:solidFill>
                  <a:schemeClr val="tx2"/>
                </a:solidFill>
              </a:rPr>
              <a:t> approach to enabling impact from its research</a:t>
            </a:r>
            <a:r>
              <a:rPr lang="en-GB" sz="2400" dirty="0" smtClean="0"/>
              <a:t>: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Context for the approach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The </a:t>
            </a:r>
            <a:r>
              <a:rPr lang="en-GB" sz="2400" dirty="0" smtClean="0">
                <a:solidFill>
                  <a:srgbClr val="C00000"/>
                </a:solidFill>
              </a:rPr>
              <a:t>unit’s</a:t>
            </a:r>
            <a:r>
              <a:rPr lang="en-GB" sz="2400" dirty="0" smtClean="0">
                <a:solidFill>
                  <a:schemeClr val="tx2"/>
                </a:solidFill>
              </a:rPr>
              <a:t> approach during 2008-2013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Strategy and plans for supporting impact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Relationship to the submitted case studies</a:t>
            </a:r>
          </a:p>
          <a:p>
            <a:pPr marL="365125" lvl="0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Provides additional information and context for the case studies, and can take account of particular circumstances that may have constrained a</a:t>
            </a:r>
            <a:r>
              <a:rPr lang="en-GB" sz="2400" dirty="0" smtClean="0">
                <a:solidFill>
                  <a:srgbClr val="C00000"/>
                </a:solidFill>
              </a:rPr>
              <a:t> unit’s </a:t>
            </a:r>
            <a:r>
              <a:rPr lang="en-GB" sz="2400" dirty="0" smtClean="0">
                <a:solidFill>
                  <a:schemeClr val="tx2"/>
                </a:solidFill>
              </a:rPr>
              <a:t>selection of case studies</a:t>
            </a:r>
          </a:p>
          <a:p>
            <a:pPr marL="365125" lvl="0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To be assessed in terms of the extent to which the </a:t>
            </a:r>
            <a:r>
              <a:rPr lang="en-GB" sz="2400" dirty="0" smtClean="0">
                <a:solidFill>
                  <a:srgbClr val="C00000"/>
                </a:solidFill>
              </a:rPr>
              <a:t>unit’s</a:t>
            </a:r>
            <a:r>
              <a:rPr lang="en-GB" sz="2400" dirty="0" smtClean="0">
                <a:solidFill>
                  <a:schemeClr val="tx2"/>
                </a:solidFill>
              </a:rPr>
              <a:t> approach is conducive to achieving impact of ‘reach and significance’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Case studies (REF3b) 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24" y="1268760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 each case study, the impact described must:</a:t>
            </a:r>
          </a:p>
          <a:p>
            <a:pPr marL="822325" lvl="1" indent="-365125"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Meet the REF definition of impact</a:t>
            </a:r>
          </a:p>
          <a:p>
            <a:pPr marL="822325" lvl="1" indent="-365125"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Have occurred between 1 Jan 2008 and 31 July 2013 (can be at any stage of maturity)</a:t>
            </a:r>
          </a:p>
          <a:p>
            <a:pPr marL="822325" lvl="1" indent="-365125"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Be underpinned by excellent research (of at least 2* quality) produced </a:t>
            </a:r>
            <a:r>
              <a:rPr lang="en-GB" sz="2400" dirty="0" smtClean="0">
                <a:solidFill>
                  <a:srgbClr val="C00000"/>
                </a:solidFill>
              </a:rPr>
              <a:t>by the submitting unit </a:t>
            </a:r>
            <a:r>
              <a:rPr lang="en-GB" sz="2400" dirty="0" smtClean="0">
                <a:solidFill>
                  <a:schemeClr val="tx2"/>
                </a:solidFill>
              </a:rPr>
              <a:t>between 1 January 1993 to 31 December 2013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Submitted case studies need </a:t>
            </a:r>
            <a:r>
              <a:rPr lang="en-GB" sz="2400" b="1" dirty="0" smtClean="0">
                <a:solidFill>
                  <a:schemeClr val="tx2"/>
                </a:solidFill>
              </a:rPr>
              <a:t>not</a:t>
            </a:r>
            <a:r>
              <a:rPr lang="en-GB" sz="2400" dirty="0" smtClean="0">
                <a:solidFill>
                  <a:schemeClr val="tx2"/>
                </a:solidFill>
              </a:rPr>
              <a:t> be representative of activity across the unit: pick the strongest examples</a:t>
            </a:r>
          </a:p>
          <a:p>
            <a:pPr marL="365125" indent="-365125">
              <a:spcBef>
                <a:spcPts val="600"/>
              </a:spcBef>
              <a:spcAft>
                <a:spcPts val="600"/>
              </a:spcAft>
              <a:buClr>
                <a:srgbClr val="00788A"/>
              </a:buClr>
              <a:buSzPct val="140000"/>
            </a:pPr>
            <a:r>
              <a:rPr lang="en-GB" sz="2400" b="1" dirty="0" smtClean="0">
                <a:solidFill>
                  <a:srgbClr val="C00000"/>
                </a:solidFill>
              </a:rPr>
              <a:t>NB. Its not about the esteem or influence of an                            individual or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Overview</a:t>
            </a:r>
          </a:p>
          <a:p>
            <a:r>
              <a:rPr lang="en-GB" dirty="0" smtClean="0"/>
              <a:t>HEFC Case Study Template</a:t>
            </a:r>
          </a:p>
          <a:p>
            <a:r>
              <a:rPr lang="en-GB" dirty="0" smtClean="0"/>
              <a:t>Impact case studies- examples of best practice</a:t>
            </a:r>
          </a:p>
          <a:p>
            <a:r>
              <a:rPr lang="en-GB" dirty="0" smtClean="0"/>
              <a:t>Next steps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49275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Impact: Case studies (REF3b)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014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4040" y="1853828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365125" indent="-365125">
              <a:spcAft>
                <a:spcPts val="600"/>
              </a:spcAft>
              <a:buClr>
                <a:srgbClr val="00788A"/>
              </a:buClr>
              <a:buSzPct val="140000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8662" y="1124744"/>
            <a:ext cx="7128792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</a:pPr>
            <a:r>
              <a:rPr lang="en-GB" sz="2400" dirty="0" smtClean="0">
                <a:solidFill>
                  <a:schemeClr val="tx2"/>
                </a:solidFill>
              </a:rPr>
              <a:t>Each case study is limited to 4 pages and must: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Describe the underpinning research </a:t>
            </a:r>
            <a:r>
              <a:rPr lang="en-GB" sz="2400" dirty="0" smtClean="0">
                <a:solidFill>
                  <a:srgbClr val="FF0000"/>
                </a:solidFill>
              </a:rPr>
              <a:t>produced by the submitting unit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Reference one or more key outputs and provide evidence of the quality of the research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Explain how the research made a ‘material and distinct’ contribution to the impact (there are many ways in which this may have taken place)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Explain and provide evidence of the nature and extent of the impact: Who/what was affected? How were they affected? When? </a:t>
            </a:r>
          </a:p>
          <a:p>
            <a:pPr marL="822325" lvl="1" indent="-365125">
              <a:lnSpc>
                <a:spcPts val="2000"/>
              </a:lnSpc>
              <a:spcAft>
                <a:spcPts val="1400"/>
              </a:spcAft>
              <a:buClr>
                <a:srgbClr val="00788A"/>
              </a:buClr>
              <a:buSzPct val="140000"/>
              <a:buFont typeface="Arial" pitchFamily="34" charset="0"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Provide independent sources that could be used to verify claims about the impact (on a sample audit basis) 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Impacts may be at any stage of development or maturity</a:t>
            </a:r>
          </a:p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Impacts stay with the institution (unlike publications)- so cannot ‘buy-in’ impacts</a:t>
            </a:r>
          </a:p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Can be shared with other insitutions (each has to show their disticntice contribution to the imapct)</a:t>
            </a:r>
          </a:p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Impacts must have taken place during the assessment period (not future or potential impacts)</a:t>
            </a:r>
          </a:p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Impacts or benefits arising from engaging the public with the submitted unit’s research will be eligible (but not dissemination activity unless there is </a:t>
            </a:r>
            <a:r>
              <a:rPr lang="en-GB" sz="2000" b="0" dirty="0" smtClean="0">
                <a:solidFill>
                  <a:schemeClr val="accent1"/>
                </a:solidFill>
                <a:cs typeface="Times New Roman" pitchFamily="-105" charset="0"/>
              </a:rPr>
              <a:t>evidence</a:t>
            </a:r>
            <a:r>
              <a:rPr lang="en-GB" sz="2000" b="0" dirty="0" smtClean="0">
                <a:cs typeface="Times New Roman" pitchFamily="-105" charset="0"/>
              </a:rPr>
              <a:t> of its benefits)</a:t>
            </a:r>
          </a:p>
          <a:p>
            <a:pPr marL="533400" indent="-533400"/>
            <a:r>
              <a:rPr lang="en-GB" sz="2000" b="0" dirty="0" smtClean="0">
                <a:cs typeface="Times New Roman" pitchFamily="-105" charset="0"/>
              </a:rPr>
              <a:t>Impacts arising from public engagement must show that that the engagement activity was </a:t>
            </a:r>
            <a:r>
              <a:rPr lang="en-GB" sz="2000" b="0" dirty="0" smtClean="0">
                <a:solidFill>
                  <a:schemeClr val="accent1"/>
                </a:solidFill>
                <a:cs typeface="Times New Roman" pitchFamily="-105" charset="0"/>
              </a:rPr>
              <a:t>at least in part based on </a:t>
            </a:r>
            <a:r>
              <a:rPr lang="en-GB" sz="2000" b="0" dirty="0" smtClean="0">
                <a:cs typeface="Times New Roman" pitchFamily="-105" charset="0"/>
              </a:rPr>
              <a:t>the submitted unit’s research AND drew materially and distinctly upon it</a:t>
            </a:r>
          </a:p>
          <a:p>
            <a:pPr marL="533400" indent="-533400"/>
            <a:endParaRPr lang="en-GB" sz="2000" b="0" dirty="0" smtClean="0">
              <a:cs typeface="Times New Roman" pitchFamily="-105" charset="0"/>
            </a:endParaRPr>
          </a:p>
          <a:p>
            <a:pPr marL="533400" indent="-533400"/>
            <a:endParaRPr lang="en-GB" sz="2000" b="0" dirty="0" smtClean="0">
              <a:cs typeface="Times New Roman" pitchFamily="-105" charset="0"/>
            </a:endParaRPr>
          </a:p>
          <a:p>
            <a:pPr marL="533400" indent="-533400"/>
            <a:endParaRPr lang="en-GB" sz="2000" b="0" dirty="0" smtClean="0">
              <a:cs typeface="Times New Roman" pitchFamily="-105" charset="0"/>
            </a:endParaRPr>
          </a:p>
          <a:p>
            <a:pPr marL="533400" indent="-533400"/>
            <a:endParaRPr lang="en-GB" sz="2000" b="0" dirty="0" smtClean="0">
              <a:cs typeface="Times New Roman" pitchFamily="-105" charset="0"/>
            </a:endParaRPr>
          </a:p>
          <a:p>
            <a:pPr marL="533400" indent="-533400"/>
            <a:endParaRPr lang="en-GB" sz="2000" b="0" dirty="0" smtClean="0">
              <a:cs typeface="Times New Roman" pitchFamily="-10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986" y="-2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Impact: other key points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101379" name="Rectangle 12"/>
          <p:cNvSpPr txBox="1">
            <a:spLocks noChangeArrowheads="1"/>
          </p:cNvSpPr>
          <p:nvPr/>
        </p:nvSpPr>
        <p:spPr bwMode="auto">
          <a:xfrm>
            <a:off x="373674" y="1285860"/>
            <a:ext cx="838346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lvl="2" indent="-174625">
              <a:spcBef>
                <a:spcPct val="30000"/>
              </a:spcBef>
              <a:buFontTx/>
              <a:buChar char="•"/>
            </a:pPr>
            <a:r>
              <a:rPr lang="en-GB" sz="2400" b="0" dirty="0" smtClean="0">
                <a:solidFill>
                  <a:srgbClr val="00213B"/>
                </a:solidFill>
              </a:rPr>
              <a:t>Clinical </a:t>
            </a:r>
            <a:r>
              <a:rPr lang="en-GB" sz="2400" b="0" dirty="0">
                <a:solidFill>
                  <a:srgbClr val="00213B"/>
                </a:solidFill>
              </a:rPr>
              <a:t>Medicine (17 case studies) + Earth Systems (4 case studies)</a:t>
            </a:r>
          </a:p>
          <a:p>
            <a:pPr marL="177800" lvl="2" indent="-174625">
              <a:spcBef>
                <a:spcPct val="30000"/>
              </a:spcBef>
              <a:buFontTx/>
              <a:buChar char="•"/>
            </a:pPr>
            <a:r>
              <a:rPr lang="en-GB" sz="2400" b="0" dirty="0">
                <a:solidFill>
                  <a:srgbClr val="00213B"/>
                </a:solidFill>
              </a:rPr>
              <a:t>Writing team</a:t>
            </a:r>
          </a:p>
          <a:p>
            <a:pPr marL="177800" lvl="2" indent="-174625">
              <a:spcBef>
                <a:spcPct val="30000"/>
              </a:spcBef>
              <a:buFontTx/>
              <a:buChar char="•"/>
            </a:pPr>
            <a:r>
              <a:rPr lang="en-GB" sz="2400" b="0" dirty="0">
                <a:solidFill>
                  <a:srgbClr val="00213B"/>
                </a:solidFill>
              </a:rPr>
              <a:t>Steering Group (SG) of senior academics chaired by VP R&amp;E</a:t>
            </a:r>
          </a:p>
          <a:p>
            <a:pPr marL="177800" lvl="2" indent="-174625">
              <a:spcBef>
                <a:spcPct val="30000"/>
              </a:spcBef>
              <a:buFontTx/>
              <a:buChar char="•"/>
            </a:pPr>
            <a:r>
              <a:rPr lang="en-GB" sz="2400" b="0" dirty="0">
                <a:solidFill>
                  <a:srgbClr val="00213B"/>
                </a:solidFill>
              </a:rPr>
              <a:t>Process was:</a:t>
            </a:r>
          </a:p>
          <a:p>
            <a:pPr marL="523875" lvl="4" indent="-176213">
              <a:spcBef>
                <a:spcPct val="30000"/>
              </a:spcBef>
              <a:buFont typeface="Arial" charset="0"/>
              <a:buChar char="−"/>
            </a:pPr>
            <a:r>
              <a:rPr lang="en-GB" sz="2400" b="0" dirty="0">
                <a:solidFill>
                  <a:srgbClr val="00213B"/>
                </a:solidFill>
              </a:rPr>
              <a:t> Trawl for stories</a:t>
            </a:r>
          </a:p>
          <a:p>
            <a:pPr marL="523875" lvl="4" indent="-176213">
              <a:spcBef>
                <a:spcPct val="30000"/>
              </a:spcBef>
              <a:buFont typeface="Arial" charset="0"/>
              <a:buChar char="−"/>
            </a:pPr>
            <a:r>
              <a:rPr lang="en-GB" sz="2400" b="0" dirty="0">
                <a:solidFill>
                  <a:srgbClr val="00213B"/>
                </a:solidFill>
              </a:rPr>
              <a:t> Interviewed </a:t>
            </a:r>
            <a:r>
              <a:rPr lang="en-GB" sz="2400" b="0" dirty="0" smtClean="0">
                <a:solidFill>
                  <a:srgbClr val="00213B"/>
                </a:solidFill>
              </a:rPr>
              <a:t>researchers</a:t>
            </a:r>
            <a:endParaRPr lang="en-GB" sz="2400" b="0" dirty="0">
              <a:solidFill>
                <a:srgbClr val="0021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71414"/>
            <a:ext cx="62341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pilot experience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103427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44462" cy="3467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0" dirty="0" smtClean="0"/>
              <a:t>Labour intensive for the staff</a:t>
            </a:r>
          </a:p>
          <a:p>
            <a:pPr>
              <a:buNone/>
            </a:pPr>
            <a:r>
              <a:rPr lang="en-GB" sz="2000" b="0" dirty="0" smtClean="0"/>
              <a:t>involved</a:t>
            </a:r>
          </a:p>
          <a:p>
            <a:pPr lvl="1">
              <a:buClr>
                <a:srgbClr val="00213B"/>
              </a:buClr>
              <a:buFont typeface="Arial" charset="0"/>
              <a:buChar char="−"/>
            </a:pPr>
            <a:r>
              <a:rPr lang="en-GB" dirty="0">
                <a:solidFill>
                  <a:srgbClr val="00213B"/>
                </a:solidFill>
              </a:rPr>
              <a:t>c</a:t>
            </a:r>
            <a:r>
              <a:rPr lang="en-GB" b="0" dirty="0" smtClean="0">
                <a:solidFill>
                  <a:srgbClr val="00213B"/>
                </a:solidFill>
              </a:rPr>
              <a:t>ollection and collation of the material we need to submit</a:t>
            </a:r>
          </a:p>
          <a:p>
            <a:pPr lvl="1">
              <a:buClr>
                <a:srgbClr val="00213B"/>
              </a:buClr>
              <a:buFont typeface="Arial" charset="0"/>
              <a:buChar char="−"/>
            </a:pPr>
            <a:r>
              <a:rPr lang="en-GB" b="0" dirty="0" smtClean="0">
                <a:solidFill>
                  <a:srgbClr val="00213B"/>
                </a:solidFill>
              </a:rPr>
              <a:t>the iterative nature of the drafting process</a:t>
            </a:r>
          </a:p>
          <a:p>
            <a:endParaRPr lang="en-GB" sz="2000" b="0" dirty="0" smtClean="0"/>
          </a:p>
        </p:txBody>
      </p:sp>
      <p:pic>
        <p:nvPicPr>
          <p:cNvPr id="103428" name="Content Placeholder 6" descr="hard ha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9892" y="2324100"/>
            <a:ext cx="3694235" cy="2670175"/>
          </a:xfrm>
        </p:spPr>
      </p:pic>
      <p:sp>
        <p:nvSpPr>
          <p:cNvPr id="6" name="TextBox 5"/>
          <p:cNvSpPr txBox="1"/>
          <p:nvPr/>
        </p:nvSpPr>
        <p:spPr>
          <a:xfrm>
            <a:off x="-32" y="-24"/>
            <a:ext cx="611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pilot experience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105475" name="Content Placeholder 2"/>
          <p:cNvSpPr>
            <a:spLocks noGrp="1"/>
          </p:cNvSpPr>
          <p:nvPr>
            <p:ph sz="half" idx="4294967295"/>
          </p:nvPr>
        </p:nvSpPr>
        <p:spPr>
          <a:xfrm>
            <a:off x="214282" y="1600201"/>
            <a:ext cx="4686304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External supportive evidence</a:t>
            </a:r>
          </a:p>
          <a:p>
            <a:r>
              <a:rPr lang="en-GB" sz="2000" b="0" dirty="0" smtClean="0"/>
              <a:t>Challenging to engage external contacts:</a:t>
            </a:r>
          </a:p>
          <a:p>
            <a:pPr>
              <a:buFontTx/>
              <a:buNone/>
            </a:pPr>
            <a:r>
              <a:rPr lang="en-GB" sz="2000" b="0" dirty="0" smtClean="0"/>
              <a:t>	- who? </a:t>
            </a:r>
          </a:p>
          <a:p>
            <a:pPr>
              <a:buFontTx/>
              <a:buNone/>
            </a:pPr>
            <a:r>
              <a:rPr lang="en-GB" sz="2000" b="0" dirty="0" smtClean="0"/>
              <a:t>	- ‘Sorry they left a few months ago...’</a:t>
            </a:r>
          </a:p>
          <a:p>
            <a:pPr>
              <a:buFontTx/>
              <a:buNone/>
            </a:pPr>
            <a:r>
              <a:rPr lang="en-GB" sz="2000" b="0" dirty="0" smtClean="0"/>
              <a:t>	- S – t – r – e – t – c – h – </a:t>
            </a:r>
            <a:r>
              <a:rPr lang="en-GB" sz="2000" b="0" dirty="0" err="1" smtClean="0"/>
              <a:t>i</a:t>
            </a:r>
            <a:r>
              <a:rPr lang="en-GB" sz="2000" b="0" dirty="0" smtClean="0"/>
              <a:t> – n – g Goodwill!</a:t>
            </a:r>
          </a:p>
          <a:p>
            <a:endParaRPr lang="en-US" sz="2000" dirty="0" smtClean="0"/>
          </a:p>
        </p:txBody>
      </p:sp>
      <p:pic>
        <p:nvPicPr>
          <p:cNvPr id="105476" name="Content Placeholder 4" descr="sherlock holme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182829"/>
            <a:ext cx="4044462" cy="3532187"/>
          </a:xfrm>
        </p:spPr>
      </p:pic>
      <p:sp>
        <p:nvSpPr>
          <p:cNvPr id="5" name="Rectangle 4"/>
          <p:cNvSpPr/>
          <p:nvPr/>
        </p:nvSpPr>
        <p:spPr>
          <a:xfrm>
            <a:off x="-32" y="-24"/>
            <a:ext cx="6117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pilot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105475" name="Content Placeholder 2"/>
          <p:cNvSpPr>
            <a:spLocks noGrp="1"/>
          </p:cNvSpPr>
          <p:nvPr>
            <p:ph sz="half" idx="4294967295"/>
          </p:nvPr>
        </p:nvSpPr>
        <p:spPr>
          <a:xfrm>
            <a:off x="214282" y="1600201"/>
            <a:ext cx="4686304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External supportive evidence</a:t>
            </a:r>
          </a:p>
          <a:p>
            <a:r>
              <a:rPr lang="en-GB" sz="2000" b="0" dirty="0" smtClean="0"/>
              <a:t>Challenging to engage external contacts:</a:t>
            </a:r>
          </a:p>
          <a:p>
            <a:pPr>
              <a:buFontTx/>
              <a:buNone/>
            </a:pPr>
            <a:r>
              <a:rPr lang="en-GB" sz="2000" b="0" dirty="0" smtClean="0"/>
              <a:t>	- who? </a:t>
            </a:r>
          </a:p>
          <a:p>
            <a:pPr>
              <a:buFontTx/>
              <a:buNone/>
            </a:pPr>
            <a:r>
              <a:rPr lang="en-GB" sz="2000" b="0" dirty="0" smtClean="0"/>
              <a:t>	- ‘Sorry they left a few months ago...’</a:t>
            </a:r>
          </a:p>
          <a:p>
            <a:pPr>
              <a:buFontTx/>
              <a:buNone/>
            </a:pPr>
            <a:r>
              <a:rPr lang="en-GB" sz="2000" b="0" dirty="0" smtClean="0"/>
              <a:t>	- S – t – r – e – t – c – h – </a:t>
            </a:r>
            <a:r>
              <a:rPr lang="en-GB" sz="2000" b="0" dirty="0" err="1" smtClean="0"/>
              <a:t>i</a:t>
            </a:r>
            <a:r>
              <a:rPr lang="en-GB" sz="2000" b="0" dirty="0" smtClean="0"/>
              <a:t> – n – g Goodwill!</a:t>
            </a:r>
          </a:p>
          <a:p>
            <a:endParaRPr lang="en-US" sz="2000" dirty="0" smtClean="0"/>
          </a:p>
        </p:txBody>
      </p:sp>
      <p:pic>
        <p:nvPicPr>
          <p:cNvPr id="105476" name="Content Placeholder 4" descr="sherlock holme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182829"/>
            <a:ext cx="4044462" cy="3532187"/>
          </a:xfrm>
        </p:spPr>
      </p:pic>
      <p:sp>
        <p:nvSpPr>
          <p:cNvPr id="5" name="Rectangle 4"/>
          <p:cNvSpPr/>
          <p:nvPr/>
        </p:nvSpPr>
        <p:spPr>
          <a:xfrm>
            <a:off x="-32" y="-24"/>
            <a:ext cx="6117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pilot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570" y="5681979"/>
            <a:ext cx="830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NB. We need to think when to engage with external supporters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 experience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7043758" cy="54737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400" dirty="0" smtClean="0"/>
              <a:t>Possible types of evidence</a:t>
            </a:r>
          </a:p>
          <a:p>
            <a:r>
              <a:rPr lang="en-GB" sz="1800" b="0" dirty="0" smtClean="0"/>
              <a:t>Testimonials from named individuals</a:t>
            </a:r>
          </a:p>
          <a:p>
            <a:r>
              <a:rPr lang="en-GB" sz="1800" b="0" dirty="0" smtClean="0"/>
              <a:t>Press coverage</a:t>
            </a:r>
          </a:p>
          <a:p>
            <a:r>
              <a:rPr lang="en-GB" sz="1800" b="0" dirty="0" smtClean="0"/>
              <a:t>Guidelines/Documents/Reports</a:t>
            </a:r>
          </a:p>
          <a:p>
            <a:r>
              <a:rPr lang="en-GB" sz="1800" b="0" dirty="0" smtClean="0"/>
              <a:t>Training materials</a:t>
            </a:r>
          </a:p>
          <a:p>
            <a:r>
              <a:rPr lang="en-GB" sz="1800" b="0" dirty="0" smtClean="0"/>
              <a:t>Details of conference/invitations to speak</a:t>
            </a:r>
          </a:p>
          <a:p>
            <a:r>
              <a:rPr lang="en-GB" sz="1800" b="0" dirty="0" smtClean="0"/>
              <a:t>Links to relevant background information</a:t>
            </a:r>
          </a:p>
          <a:p>
            <a:r>
              <a:rPr lang="en-GB" sz="1800" b="0" dirty="0" smtClean="0"/>
              <a:t>Public engagement – speak to the ‘organiser’ of the event</a:t>
            </a:r>
          </a:p>
          <a:p>
            <a:r>
              <a:rPr lang="en-GB" sz="1800" b="0" dirty="0" smtClean="0"/>
              <a:t>Details of grants</a:t>
            </a:r>
          </a:p>
          <a:p>
            <a:r>
              <a:rPr lang="en-GB" sz="1800" b="0" dirty="0" smtClean="0"/>
              <a:t>Publications – highlighted where peer-</a:t>
            </a:r>
            <a:r>
              <a:rPr lang="en-GB" sz="1800" b="0" dirty="0" err="1" smtClean="0"/>
              <a:t>reviewe</a:t>
            </a:r>
            <a:endParaRPr lang="en-GB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Glasgow’s pilot experience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Avoid subjectivity</a:t>
            </a:r>
          </a:p>
          <a:p>
            <a:endParaRPr lang="en-GB" sz="2400" dirty="0" smtClean="0"/>
          </a:p>
          <a:p>
            <a:pPr lvl="1">
              <a:buFontTx/>
              <a:buChar char="•"/>
            </a:pPr>
            <a:r>
              <a:rPr lang="en-GB" sz="2000" dirty="0" smtClean="0">
                <a:solidFill>
                  <a:srgbClr val="00213B"/>
                </a:solidFill>
              </a:rPr>
              <a:t>Striking the balance</a:t>
            </a:r>
          </a:p>
          <a:p>
            <a:pPr lvl="1">
              <a:buFontTx/>
              <a:buChar char="•"/>
            </a:pPr>
            <a:r>
              <a:rPr lang="en-GB" sz="2000" dirty="0" smtClean="0">
                <a:solidFill>
                  <a:srgbClr val="00213B"/>
                </a:solidFill>
              </a:rPr>
              <a:t>Once upon a time...</a:t>
            </a:r>
          </a:p>
        </p:txBody>
      </p:sp>
      <p:pic>
        <p:nvPicPr>
          <p:cNvPr id="22532" name="Content Placeholder 4" descr="subjecti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3031" y="2260600"/>
            <a:ext cx="3859823" cy="278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Glasgow’s pilot experience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Reading group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sz="2000" b="0" dirty="0" smtClean="0"/>
              <a:t>External reading team from user community</a:t>
            </a:r>
          </a:p>
          <a:p>
            <a:pPr lvl="1"/>
            <a:r>
              <a:rPr lang="en-GB" sz="1600" b="0" dirty="0" smtClean="0"/>
              <a:t>Clinical medicine UoA</a:t>
            </a:r>
          </a:p>
          <a:p>
            <a:pPr lvl="1"/>
            <a:r>
              <a:rPr lang="en-GB" sz="1600" dirty="0" smtClean="0"/>
              <a:t>Users and academics</a:t>
            </a:r>
            <a:endParaRPr lang="en-GB" sz="1600" b="0" dirty="0" smtClean="0"/>
          </a:p>
          <a:p>
            <a:pPr lvl="1"/>
            <a:r>
              <a:rPr lang="en-GB" sz="1600" b="0" dirty="0" smtClean="0"/>
              <a:t>Extremely helpful</a:t>
            </a:r>
          </a:p>
          <a:p>
            <a:r>
              <a:rPr lang="en-GB" sz="2000" b="0" dirty="0" smtClean="0"/>
              <a:t>Internal reading group</a:t>
            </a:r>
            <a:endParaRPr lang="en-US" sz="2000" b="0" dirty="0" smtClean="0"/>
          </a:p>
        </p:txBody>
      </p:sp>
      <p:pic>
        <p:nvPicPr>
          <p:cNvPr id="23556" name="Content Placeholder 5" descr="reading_grou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3146" y="1957388"/>
            <a:ext cx="2479431" cy="3783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 experience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689231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/>
              <a:t>Selecting our case studies</a:t>
            </a:r>
          </a:p>
          <a:p>
            <a:r>
              <a:rPr lang="en-GB" sz="1800" b="0" dirty="0" smtClean="0"/>
              <a:t>Pipeline – extra stories</a:t>
            </a:r>
          </a:p>
          <a:p>
            <a:r>
              <a:rPr lang="en-GB" sz="1800" b="0" dirty="0" smtClean="0"/>
              <a:t>Look into the past</a:t>
            </a:r>
          </a:p>
          <a:p>
            <a:r>
              <a:rPr lang="en-GB" sz="1800" b="0" dirty="0" smtClean="0"/>
              <a:t>Consider ‘reach’ and ‘significance’</a:t>
            </a:r>
          </a:p>
          <a:p>
            <a:r>
              <a:rPr lang="en-GB" sz="1800" b="0" dirty="0" smtClean="0"/>
              <a:t>Pilot panel reports</a:t>
            </a:r>
          </a:p>
          <a:p>
            <a:r>
              <a:rPr lang="en-GB" sz="1800" b="0" dirty="0" smtClean="0">
                <a:solidFill>
                  <a:srgbClr val="C00000"/>
                </a:solidFill>
              </a:rPr>
              <a:t>Refer to panel criteria</a:t>
            </a:r>
          </a:p>
          <a:p>
            <a:r>
              <a:rPr lang="en-GB" sz="1800" b="0" dirty="0" smtClean="0"/>
              <a:t>Furthest along the pathway</a:t>
            </a:r>
          </a:p>
          <a:p>
            <a:r>
              <a:rPr lang="en-GB" sz="1800" b="0" dirty="0" smtClean="0"/>
              <a:t>Believable</a:t>
            </a:r>
          </a:p>
          <a:p>
            <a:r>
              <a:rPr lang="en-GB" sz="1800" b="0" dirty="0" smtClean="0"/>
              <a:t>Choose your strongest</a:t>
            </a:r>
          </a:p>
        </p:txBody>
      </p:sp>
      <p:pic>
        <p:nvPicPr>
          <p:cNvPr id="24580" name="Content Placeholder 5" descr="strongest_case_stud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4497" y="1928802"/>
            <a:ext cx="345684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Glasgow’s pilot experience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28662" y="1628507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Our results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Very pleased with the overall result – there were no</a:t>
            </a:r>
          </a:p>
          <a:p>
            <a:r>
              <a:rPr lang="en-GB" sz="2400" dirty="0" smtClean="0"/>
              <a:t>    surprises</a:t>
            </a:r>
          </a:p>
          <a:p>
            <a:pPr>
              <a:buFontTx/>
              <a:buNone/>
            </a:pPr>
            <a:endParaRPr lang="en-GB" sz="2400" dirty="0" smtClean="0"/>
          </a:p>
          <a:p>
            <a:r>
              <a:rPr lang="en-GB" sz="2400" dirty="0" smtClean="0"/>
              <a:t>Managed to avoid: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13B"/>
                </a:solidFill>
              </a:rPr>
              <a:t>  Generalised, vague claims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13B"/>
                </a:solidFill>
              </a:rPr>
              <a:t>  Excessive publication lists or web references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13B"/>
                </a:solidFill>
              </a:rPr>
              <a:t>  Lack of coherence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13B"/>
                </a:solidFill>
              </a:rPr>
              <a:t>  Claiming potential impact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13B"/>
                </a:solidFill>
              </a:rPr>
              <a:t>  Lack of necessary information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Glasgow’s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 experience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 smtClean="0"/>
              <a:t>Top four tips...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sz="2000" b="0" dirty="0" smtClean="0"/>
              <a:t>Watch the template limits</a:t>
            </a:r>
          </a:p>
          <a:p>
            <a:r>
              <a:rPr lang="en-GB" sz="2000" b="0" dirty="0" smtClean="0"/>
              <a:t>Make it easy for the reader</a:t>
            </a:r>
          </a:p>
          <a:p>
            <a:r>
              <a:rPr lang="en-GB" sz="2000" b="0" dirty="0" smtClean="0">
                <a:solidFill>
                  <a:srgbClr val="C00000"/>
                </a:solidFill>
              </a:rPr>
              <a:t>So what?</a:t>
            </a:r>
          </a:p>
          <a:p>
            <a:r>
              <a:rPr lang="en-GB" sz="2000" b="0" dirty="0" smtClean="0"/>
              <a:t>Start with the impact 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6628" name="Content Placeholder 5" descr="top_tip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60985" y="1868488"/>
            <a:ext cx="3780692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Glasgow’s preparations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86"/>
            <a:ext cx="7829576" cy="5473700"/>
          </a:xfrm>
        </p:spPr>
        <p:txBody>
          <a:bodyPr>
            <a:normAutofit/>
          </a:bodyPr>
          <a:lstStyle/>
          <a:p>
            <a:r>
              <a:rPr lang="en-GB" b="0" dirty="0" smtClean="0"/>
              <a:t>Mini-REF - best examples of impact</a:t>
            </a:r>
          </a:p>
          <a:p>
            <a:r>
              <a:rPr lang="en-GB" b="0" dirty="0" err="1" smtClean="0"/>
              <a:t>UoA</a:t>
            </a:r>
            <a:r>
              <a:rPr lang="en-GB" b="0" dirty="0" smtClean="0"/>
              <a:t> “Pipelines” created (Colleges/R&amp;E)</a:t>
            </a:r>
          </a:p>
          <a:p>
            <a:r>
              <a:rPr lang="en-GB" b="0" dirty="0" smtClean="0"/>
              <a:t>Prioritising pipelines (</a:t>
            </a:r>
            <a:r>
              <a:rPr lang="en-GB" b="0" dirty="0" err="1" smtClean="0"/>
              <a:t>UoA</a:t>
            </a:r>
            <a:r>
              <a:rPr lang="en-GB" b="0" dirty="0" smtClean="0"/>
              <a:t> Champions/R&amp;E)</a:t>
            </a:r>
          </a:p>
          <a:p>
            <a:r>
              <a:rPr lang="en-GB" b="0" dirty="0" smtClean="0"/>
              <a:t>Developing case studies with academics</a:t>
            </a:r>
          </a:p>
          <a:p>
            <a:r>
              <a:rPr lang="en-GB" b="0" dirty="0" smtClean="0"/>
              <a:t>Horizon scanning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/>
              <a:t>Useful </a:t>
            </a:r>
            <a:r>
              <a:rPr lang="en-GB" dirty="0" smtClean="0"/>
              <a:t>resources</a:t>
            </a:r>
            <a:r>
              <a:rPr lang="en-GB" dirty="0"/>
              <a:t/>
            </a:r>
            <a:br>
              <a:rPr lang="en-GB" dirty="0"/>
            </a:b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42918"/>
            <a:ext cx="7948246" cy="521497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/>
              <a:t>HEFCE REF2014 site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sz="1800" b="0" dirty="0" smtClean="0"/>
              <a:t>www.hefce.ac.uk/research/ref/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Pilot panel reports and best practice examples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sz="1800" b="0" dirty="0" smtClean="0">
                <a:solidFill>
                  <a:schemeClr val="tx1"/>
                </a:solidFill>
              </a:rPr>
              <a:t>www.hefce.ac.uk/research/ref/impact/  </a:t>
            </a: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HEFCE REF FAQs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sz="1800" b="0" dirty="0" smtClean="0">
                <a:solidFill>
                  <a:schemeClr val="tx1"/>
                </a:solidFill>
              </a:rPr>
              <a:t>www.hefce.ac.uk/research/ref/faq/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Public Engagement – NCCPE Materials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sz="1800" b="0" dirty="0" smtClean="0">
                <a:solidFill>
                  <a:schemeClr val="tx1"/>
                </a:solidFill>
              </a:rPr>
              <a:t>www.publicengagement.ac.uk/how-we-help/event-reports/ref-workshop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Your colleagues (in Aberdeen and outside)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1800" b="0" dirty="0" smtClean="0">
              <a:solidFill>
                <a:schemeClr val="tx1"/>
              </a:solidFill>
            </a:endParaRPr>
          </a:p>
        </p:txBody>
      </p:sp>
      <p:pic>
        <p:nvPicPr>
          <p:cNvPr id="27652" name="Content Placeholder 4" descr="suppo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2404832"/>
            <a:ext cx="3390708" cy="2095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 smtClean="0"/>
              <a:t>Read the guidance !!!!!</a:t>
            </a:r>
            <a:r>
              <a:rPr lang="en-GB" dirty="0"/>
              <a:t/>
            </a:r>
            <a:br>
              <a:rPr lang="en-GB" dirty="0"/>
            </a:b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596" y="1643050"/>
            <a:ext cx="4143404" cy="521497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/>
              <a:t>Assessment framework and guidance on submissions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2400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Panel criteria and working methods</a:t>
            </a:r>
            <a:endParaRPr lang="en-GB" sz="2400" b="0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5" descr="exam ques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0129" y="1500174"/>
            <a:ext cx="4005275" cy="2767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 template (REF 3b)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good practice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Preparing an impact case study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Preparing an impact case study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5720" y="1214422"/>
            <a:ext cx="8572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Suggested questions to help clarify ‘impact’: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What user groups </a:t>
            </a:r>
            <a:r>
              <a:rPr lang="en-GB" sz="2800" b="1" dirty="0" err="1" smtClean="0"/>
              <a:t>outwith</a:t>
            </a:r>
            <a:r>
              <a:rPr lang="en-GB" sz="2800" b="1" dirty="0" smtClean="0"/>
              <a:t> academia </a:t>
            </a:r>
            <a:r>
              <a:rPr lang="en-GB" sz="2800" dirty="0" smtClean="0"/>
              <a:t>did you work with?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What was the purpose of the ‘interaction’?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What has been the effect on the users/audience?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Did it change something for them?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How did they benefit from the ‘interaction’?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How did your contribution effect the impact/benefit?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Purpose of the REF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57290" y="1785926"/>
            <a:ext cx="720052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2800"/>
              </a:lnSpc>
              <a:spcAft>
                <a:spcPts val="1400"/>
              </a:spcAft>
              <a:buClr>
                <a:srgbClr val="0066FF"/>
              </a:buClr>
              <a:buSzPct val="140000"/>
            </a:pPr>
            <a:r>
              <a:rPr lang="en-GB" sz="2200" dirty="0" smtClean="0"/>
              <a:t>The REF replaces the RAE as the UK-wide framework for assessing research in all disciplines. Its purpose is:</a:t>
            </a:r>
            <a:endParaRPr lang="en-GB" sz="22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57290" y="2714620"/>
            <a:ext cx="7128519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To inform research funding allocations by the four UK HE funding bodies (approximately £2 billion per year)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Provide accountability for public funding of research and demonstrate its benefits 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To provide benchmarks and reputational yardsticks 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</a:pPr>
            <a:r>
              <a:rPr lang="en-GB" sz="2200" dirty="0" smtClean="0">
                <a:solidFill>
                  <a:schemeClr val="tx2"/>
                </a:solidFill>
              </a:rPr>
              <a:t>	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</a:pPr>
            <a:endParaRPr lang="en-GB" sz="2200" dirty="0">
              <a:solidFill>
                <a:schemeClr val="tx2"/>
              </a:solidFill>
            </a:endParaRPr>
          </a:p>
        </p:txBody>
      </p:sp>
      <p:pic>
        <p:nvPicPr>
          <p:cNvPr id="12" name="Picture 11" descr="REF2014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6264814"/>
            <a:ext cx="1818928" cy="4282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85726" y="6294860"/>
            <a:ext cx="7033990" cy="360000"/>
          </a:xfrm>
          <a:prstGeom prst="roundRect">
            <a:avLst/>
          </a:prstGeom>
          <a:solidFill>
            <a:srgbClr val="00788A"/>
          </a:solidFill>
          <a:ln>
            <a:solidFill>
              <a:srgbClr val="007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840537" cy="827087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Key changes since the 2008 RAE </a:t>
            </a:r>
            <a:endParaRPr lang="en-US" sz="3400" dirty="0">
              <a:solidFill>
                <a:srgbClr val="00788A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196752"/>
            <a:ext cx="7128792" cy="49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Inclusion of assessment of impact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Fewer UOAs/panels, operating more consistently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Strengthened equality and diversity measures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Revised eligibility criteria for staff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Addition of (limited) use of citation data in some UOAs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Removal of ‘esteem’ as a distinct element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Revised approach to ‘environment’ and data collection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Increased ‘user’ input on panels; and an integrated role for additional assessors</a:t>
            </a:r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788A"/>
              </a:buClr>
              <a:buSzPct val="140000"/>
              <a:buFontTx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Publication of overall quality profiles in 1% steps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 descr="REF2014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264814"/>
            <a:ext cx="1818928" cy="4282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85726" y="6294860"/>
            <a:ext cx="7033990" cy="360000"/>
          </a:xfrm>
          <a:prstGeom prst="roundRect">
            <a:avLst/>
          </a:prstGeom>
          <a:solidFill>
            <a:srgbClr val="00788A"/>
          </a:solidFill>
          <a:ln>
            <a:solidFill>
              <a:srgbClr val="007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585788" y="549275"/>
            <a:ext cx="7921625" cy="827088"/>
          </a:xfrm>
          <a:noFill/>
          <a:ln/>
        </p:spPr>
        <p:txBody>
          <a:bodyPr>
            <a:normAutofit fontScale="90000"/>
          </a:bodyPr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The assessment framework: Overview</a:t>
            </a:r>
            <a:endParaRPr lang="en-US" sz="3400" dirty="0">
              <a:solidFill>
                <a:srgbClr val="00788A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792162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REF2014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6264814"/>
            <a:ext cx="1818928" cy="4282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85726" y="6294860"/>
            <a:ext cx="7033990" cy="360000"/>
          </a:xfrm>
          <a:prstGeom prst="roundRect">
            <a:avLst/>
          </a:prstGeom>
          <a:solidFill>
            <a:srgbClr val="00788A"/>
          </a:solidFill>
          <a:ln>
            <a:solidFill>
              <a:srgbClr val="007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46"/>
          <p:cNvSpPr>
            <a:spLocks noChangeArrowheads="1"/>
          </p:cNvSpPr>
          <p:nvPr/>
        </p:nvSpPr>
        <p:spPr bwMode="auto">
          <a:xfrm>
            <a:off x="1314797" y="5157192"/>
            <a:ext cx="1096963" cy="974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65%</a:t>
            </a:r>
          </a:p>
        </p:txBody>
      </p:sp>
      <p:sp>
        <p:nvSpPr>
          <p:cNvPr id="8" name="Oval 91"/>
          <p:cNvSpPr>
            <a:spLocks noChangeArrowheads="1"/>
          </p:cNvSpPr>
          <p:nvPr/>
        </p:nvSpPr>
        <p:spPr bwMode="auto">
          <a:xfrm>
            <a:off x="3987800" y="5163567"/>
            <a:ext cx="1084263" cy="974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20%</a:t>
            </a:r>
            <a:endParaRPr lang="en-GB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Oval 92"/>
          <p:cNvSpPr>
            <a:spLocks noChangeArrowheads="1"/>
          </p:cNvSpPr>
          <p:nvPr/>
        </p:nvSpPr>
        <p:spPr bwMode="auto">
          <a:xfrm>
            <a:off x="6732240" y="5157192"/>
            <a:ext cx="1082675" cy="974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15%</a:t>
            </a:r>
            <a:endParaRPr lang="en-GB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585788" y="549275"/>
            <a:ext cx="7921625" cy="827088"/>
          </a:xfrm>
          <a:noFill/>
          <a:ln/>
        </p:spPr>
        <p:txBody>
          <a:bodyPr/>
          <a:lstStyle/>
          <a:p>
            <a:pPr algn="l">
              <a:lnSpc>
                <a:spcPts val="3800"/>
              </a:lnSpc>
            </a:pPr>
            <a:r>
              <a:rPr lang="en-GB" sz="3400" dirty="0" smtClean="0">
                <a:solidFill>
                  <a:srgbClr val="00788A"/>
                </a:solidFill>
              </a:rPr>
              <a:t>Timetable </a:t>
            </a:r>
            <a:endParaRPr lang="en-US" sz="3400" dirty="0">
              <a:solidFill>
                <a:srgbClr val="00788A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REF2014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6264814"/>
            <a:ext cx="1818928" cy="4282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85726" y="6294860"/>
            <a:ext cx="7033990" cy="360000"/>
          </a:xfrm>
          <a:prstGeom prst="roundRect">
            <a:avLst/>
          </a:prstGeom>
          <a:solidFill>
            <a:srgbClr val="00788A"/>
          </a:solidFill>
          <a:ln>
            <a:solidFill>
              <a:srgbClr val="007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Impact- the big unknown</a:t>
            </a:r>
            <a:endParaRPr lang="en-GB" dirty="0"/>
          </a:p>
        </p:txBody>
      </p:sp>
      <p:pic>
        <p:nvPicPr>
          <p:cNvPr id="7170" name="Picture 2" descr="http://t3.gstatic.com/images?q=tbn:ANd9GcR-E3qt5-IQbppNHeiwwktD8y4Jk7F8BQ9upP22TUr9pIAjahv0CjdmN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907" y="1785926"/>
            <a:ext cx="1373051" cy="2052643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6" name="AutoShape 8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8" name="AutoShape 1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0" name="AutoShape 12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82" name="Picture 14" descr="http://t0.gstatic.com/images?q=tbn:ANd9GcTxBWMcPoO9dPG_rCGRfWl20wgB3XJxJMnE5BgbsNdg7M9AvaUj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91" y="3357562"/>
            <a:ext cx="1724025" cy="2647951"/>
          </a:xfrm>
          <a:prstGeom prst="rect">
            <a:avLst/>
          </a:prstGeom>
          <a:noFill/>
        </p:spPr>
      </p:pic>
      <p:pic>
        <p:nvPicPr>
          <p:cNvPr id="7186" name="Picture 18" descr="http://t0.gstatic.com/images?q=tbn:ANd9GcSb6D6HWP2xniw8uTiiDyaKwdMQ5jwIPH3Rjs_D-sKOaVzVgTve8Q-LV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093" y="2786058"/>
            <a:ext cx="1195559" cy="1857388"/>
          </a:xfrm>
          <a:prstGeom prst="rect">
            <a:avLst/>
          </a:prstGeom>
          <a:noFill/>
        </p:spPr>
      </p:pic>
      <p:sp>
        <p:nvSpPr>
          <p:cNvPr id="7188" name="AutoShape 2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90" name="AutoShape 22" descr="data:image/jpeg;base64,/9j/4AAQSkZJRgABAQAAAQABAAD/2wCEAAkGBhQSEBQUEhQUFRUVFRQUFRcUFRQVFBQUFRUVFBYVFBQXHCYeFxkjGRQUHy8gIycpLCwsFx4xNTAqNSgrLCkBCQoKBQUFDQUFDSkYEhgpKSkpKSkpKSkpKSkpKSkpKSkpKSkpKSkpKSkpKSkpKSkpKSkpKSkpKSkpKSkpKSkpKf/AABEIAMIBAwMBIgACEQEDEQH/xAAcAAAABwEBAAAAAAAAAAAAAAAAAQIDBAUGBwj/xABHEAACAQIEAwYDAwkFBwQDAAABAgMAEQQSITEFQVEGBxMiYXEygZEUI6EzQlJicqKxssEVJCWC0UNTc5Kz4fAWF8LDY4OE/8QAFAEBAAAAAAAAAAAAAAAAAAAAAP/EABQRAQAAAAAAAAAAAAAAAAAAAAD/2gAMAwEAAhEDEQA/AOXilUkUd6BVCiFGBQC1GDRUVA4tOotMo9PI9A6IqWsdBGvTqrQNZKJltUi1NSigZDUh5QKUy3qHLHbS9A40gNMM1JjU3qUkVAyqUdPvHTBFAtTS6QlKvQLFJmksNN6K9NSw3N70EcuWPvRmC1SFjsKIigh2orVJ8IUiRKBqjoWoqAGk0ZoqAURo6I0DbUKJqFBYCliiApYFAAKUFowtOBaBrLQ8OpCx0CKCMFqz4Pwjxczu3hwx2Mj2va+yIPznOth8zpULLc2Gp6dT0rW4nhBaRcDGbLh0eSYgFi0oAMrBRq5uVjUenLWgLDJG0TFcOixsDFACufETSnQMHOvl3OWwvYdaXjcJDhYSjKsuIcb3OSEXB8ltzyzHfW2libng/ZZ4yGw7CR5C8UUkuXJAiC0pUAnPJfOoC30ViN6Ym7vJWIdpbKwaRnlAFor2BIDEs5P5o0F1BNzagxZerjgvCUdGnxF1gTkNGlYfmqenK456dSL+LuyYtlEyk3VT5dQ7eYqddCqa23vYWqdxbs88zRrA1o4/DSKIp8Els5EouRcIA7E6+a1r3oOfY/GI8jNHGsak+VF2UbAXO/vU3hfAElVppW8OFCFZrXd2Iv4ca82trc6AVM7TdnnjIlZizSkuR4XhKMxOtr21tfKBoDrbahwB5yPAQpku0hLojLFZQGluwOWygbb6DegtOE8Ajf7yLCq0KgklrzzOwOURZfgRjofhsFN9aq+OYZVjUOsKzlycsIUZIrfDLk8pfNsBqANa0UeBeTw2iUNF96IkkR2WRQCJsTPk2NwbDUkqABYUOC9nzCFcYYTyFwIGZZo/OLF2lUtZFTYXFydeVBieKcFMJVXYZyoZ0F7xk7Ix/StYkcr2qvOGrpeI4NcgnDYc+IwyswxfmBNvE1kucz3Cr8Tb2AqvxvZIO75WgREbIXjjn80pBPhojMxcgDcaa0GCaMUlMMzEKoLMSAAASSToAANyauuL9nTh/DLOCzqxKgfBldksTz1U7ab71MwY+yYcS/7ecMIjzhguVaQdHcgqDyAJ50DeB7MxiVYZc0s7HzRxuEihA1YzzWOqi5IUWHW+lUvEcMiyuIiTGGYIW3KXOUn1tatlheyWJ8NYlaOPxWKygB84KhWCyvbzC5AyroCDf4SQxhOwhkL3mQAlkgYhlEzKMzsoZc3hqNzbU21oMOy0gpWywfYSbxUF4GbxDG6PnZEYKCRJYebcDyk2NxyNWkPAyQ5+x4BlUFlcDFjxVzZAY1DX1byre2Yg2uNaDn+C4bJKxEYvlVnYkgKqLuzMdANh6kgc6hyIeddTkwRjTwosHh1YugktJiFDzx+cqhz6xwg3ZicuYH0qkxfYHE4omWLwGDKkl0lkJbxTcX8XUHc3a2gvQYK1JtU3G4Exuy5laxIzISUa2l1JAuPWoxWgbIostOBKWI6CPaksKkslMsKBhqKlMutCgsFFPCkIKcFAoUoGk0oLQLL02zUvLQWOgLCzlHRxa6Mri+11IYX9NKuOM8eSZmaKEQl2Luc7SOzMST5zbKtyfKBz1vVS6UgGglQSHqdNtdvbpU0SHqfryqqMlqejxwoLRJSDcEg3vcE3v196IyHqd77nfr701FLmGlTCqqoJ3PKgj5upJttr/CpGIxuQJhoSC0xTxX1AYsQEjB3CITr1a52AquxXEgoNhr+FRMBwXE4sloo2YA6ubKgPTOdL+g1oHWafLI6SeWFgpKyNYFyQCluRsdfWlxrillSNZGDECVAJWABdM4Ya6MV+etW+H7qcaQMrwebkJW+h8tqmr3SY24LTQgjy38SQ2AG18unl5dKCo4fJiJI/EaR2RGyqWkYlX+PygnTe9xVw2FxX5NpHXxQGIaUhWGtixv6HepP/AKCxeHDLnR1tmsrNYm29iN96dxPYvFsVMUyXsR5vFABubi4Uga3/APDQZLiskrAyMxcX8MsWLMGy3F7na21XnF8dhGbxUd5G8OJI4shRIQkar52J85BBsBpzJ5VXY/sNxCxsgkW5JEUikXGl8pIN/lVK+CmjOWVGjP66kUGm4dipppDLJPMI4rPJJnbODYqqIb/lG1A6AsdgaY4r2jxExb7x1Q2tGHbKoXRRvrbqdzrVe/FCYo4gAqJc2W/nc7yOTu1rDoALCohxWtA5P2mxXiBzPLnBzBs7XDWtcHrYkfM0k9q8Vp/eJtAAPvH0AOYDfkdag4o1EvQXidscZp/eZtCzauTqws2+9x1pmPtJiVYMs0gIZnHmvZmGUtY6E5dNeVVQNKFA7icU8jFnYsx3JNzTOWlgUL0CbUS0ZpN6A3phlp9jem2oIrjWjpT70KCxUUsUkGlXoDFOCmS1ASUE2GK9SFwttzVcmItRSYsmgfxcgvZaiGSkl6ad6ASyU2JKSxptmoLfAY03tV1EDIQijM50VRux5ADmax6S1rO7yNWxniO2VYUeUnnoLC3rqfpQX2A7BhM0uMKWXVkz2hj3H38o3a4P3aXJtTfGe8YRgR4MDKoKh2QKoGmkUI0UXG5ufaqft32haXENCjnwIWKIv5uZfK7kcyWBNzWbbCOEDsrBW+EkEZututBZ4ztpi5fjnksTewOUX9ltW37CwNHhZMbipHKlTkDOx+7UjM1idSzAKPY9awPZvgZxeJSIaAm7t+ig+I/0Hqa1neRx8DJg4rKkQUMFNxcfClxvZbX9T6UFG3FJ8Xi8sbupkewCs1kW/QHZRWu7VdoZMJhY8PE8iSNZjZmDpCoIQMb3DObsQeQHWq3u/wCHLDDLjZtFUEL1IGunqTYe+X1rI8a4u+JneVzdnYk9B0A9ALD5UFlH3gY1dPHZhv5wGP8Azb/jUPjXayfFBRK3lT4VGy6Ab7nbmapzRZaB9cQaCza0wKdRaB2SS9NUvLRBaAlWnlSjVbURN6AE0mlhaQ5oCLU07UGNJJoBmomNCiNA2za0KJxrR0Fjno/EpkmivQB31os1JY0L0CjJRGSmiaUKA81Jz0ljSC1AsvSGak3oqA71cdmePfZZvEy5gVZWU+o0I9Q1j9apqMmg6ViO1XDTHGzQJLKNWOQq5NvziV1155jfWs12o7VnGS5sgjQCyIuoUe/U86zimtD2P4T4swci6xkG2nmf80WPIaH6DnQbHs2o4Xw6TESD76awRTbe11HUWuSfn6VgMFA2KxKqSS0j3Y8zuWPvvVr2246Z58ga6ReQWOhbZiOouLX6CtH2UwseCwzYiUDPlLkfnD82OO/K99f2j+jQabiGKwUWGSLEqPDjtlQk2YqLC6j49bn6XFVnbZcMcFc4dY2CxeFlVEKu/mZTlFyMmpB52rLdnIGxmMOInOZUYMc2zyE3WMfqjcgchbnU3tLj/teMWDN91DmMjX3tYzNfrplHtQH2U7CxSQfacSbJqVXNkUKNmdvXltp1var9eHcNx2eCAIpjjLAohU5hYZi9vMNQPS3rSuPSYaeb7Ld44wkbkxlERkykqHZgSFXkLbmo3/qbh/DYJEwlmlI3DCQubEDO/IKSDYdKDm3G+HeBPJFfNkYqDYi45Gx2uKiJJQxOJMjFmJJYkknck6kmmr0EpXvSxUeI0+FoDpYFJvRqL0B56bcVYJw3TX51HZQDpQRjBprTBqTJJemGFA3ehR2oiKBtt6FBt6FBKvSS1FmomNAlpKImpeD4FPPrDDJILlfIL6gAkfRl+tRXiKkqwsRoQdwRyoG81OB6eg4LPIoaOKR1N7MqEjS99R+yfpUZltQJZqKp69nsSUziCXJbNmyHLbKXvf8AZBPtUIJQIFA1Ok4FOoLPDIqrbMSpAF9rn1qOsJJAAJJIAA3JOgAoGBR1Jm4VMi52jdVuBmKkAki4GvO2tRyKBUS3NtNdNdh7npWzHEosPhlMEgLgMgA5O180p9dre4/RrKR8LmKhxFJkNrNkbKb3tZrW5H6URBoJ/BIYmlBmZQi+Yhj8Vtl9asO1HFwwCKwYflHINxmYaLfnlBNz1LVSz8NmQEvFIoFrlkYAZtr3Gl6ik0G5weJihSNUeMqi6EsVDuwu8l9LdN76AVWpxyOLFmRApTw2SyKQozac9W6k871nf7Nmyl/CkyDdijZRe27WsNx9RTdBssT4WJIecNoAoMTDzKNgQRy66ae1UHaPDJHKFjTKAo0JJa5v8RJOtROH8PmnYrDHJIeYQE297aD51Y8Q7H42NM0mGkCqNSq5gOZuVv8AjQUgoXoKKN4W6H6GgWjU74lMKPT6UNb7H5g0EjPUrDzAVXFqcQ6UFnNjr3tzqA0utNgmkM1BZRoo13uPxqHNvSUkNNtJc0C7UlqVSCKBp96FG41oUC6F6K9GKDqfdOoOEmBFz9oj/FUvb/lrnnGAPHlsLDO/8xrpnc2l8LORuMQhFzbZEOprmfGPy8l/03/mNB0zu2hvwxjp8Uo9d73/ABNcpxA8x9z/ABrrPdib8MkuCQskx3trkUjX5/hXJpzqaDtvZxFfAIpt+QiGpGv3MTHW+mmYfOuK43CGKZkO6OVPurW/pXcOxwX7DhyTYFIh8O5yImpO9cr7b4LJjCQb5spJsR5lJjbf9aNj86De9tABwzxDrm8AWvcXBZrm+vOuU4SYfaI2sABJGdOgdTXVu8GErwpQfzXiF/LqSDewGo2P0rkmCS8qDq6D94UHS+8nDhOH4cAAXdSbcz4Vr+9cyweDMsqRru7BR89z8hc/Kus96jD+zsPbnIv/AEjWa7q+DB55MQ9hHCLEm1gSCSbnayj8aDU9v8aMNgIsPHpcKo0IIjVMo+eXQ/tVyaP4h7j+NabvD7QjEYohAQkYyAEWOYaNp6WC/wCUVlI21HvQdz7VcF8bC4s/CWXMALnN4XmBIHM7CuE5da9OwsLBSfjuvvcMeXoCflXnbjPDDBi5IjclJGTa17Np9Rb60G+7XwFMPjF8uX7u1ib38WIm4vpa4rl6R5iBtcgfXSuu9vo82DlfqVv8W/iQjUEWFrAfM1zzshCGx+GVtjKt/wCP8RQddwXE8LwvCsuVssYTMFy3eSRQQl+bFfMTyB9hTXBO9PD4t/CCPh3KsUZmV42KgnK1gOQO/wBax3eIrjDws1vvpZJbjcgRxIob1Cj8TWN4AR9qgzC6+NEGB5qXUEH5XoNB3jwRfahJDH4YkRXZdLFiASwA0HMH1BrofZORsdwcxPr9w0AJOrOodQD8liPzqp72LNhYbKBllyi2+UxXsT7ildy2OISeLo6vqbEZhlBUWsfMtj7ig5XhcQYZlkHxRurj3Vs1vwtXYO3nAVl4XJKmuV0nH7LBUPt5Sprm3bPhPg46dOQcsuh1VvMN/QiusdhpPtXCfBbUmFoT7gNEPfREPzoMZ3O8D8SeaVlBCqIxmFxmJzn+Rf8Amql7bkNjTEhByZYQRbVgfMdN/Mxro/d3AMLwtpXupLSSE6jbygXANvydq5hwCE4jiEetiZDISRcCxL3I9wKDc9t+Gxw4FCoAAuiDbS6xhgLb5Fuam9nOC+NgolKIFfDnMbAEmxUXIF7fPeqzvZ4obQQ66DObi23kH45/wrX9h4r4DCtrdY09ipY6W9iaDz/PDlYg8iR9NK7LxLhSLw+WcquY4RVByKCB4KHQ7nUmuddveFiDiE6LtnLD2cZh/Gupdon/AMF//mW/p5Ix/Wg4S51pBpclNk0CG3oqJzrQoF0YNC1HQdb7lH+6mGn5YHX0RB/WucceH95m/wCJJ/Ma3/dBOqRyX/33/wBSmx9NK57xeTNNIbWu7m3S7E2oOp91a/4XKLAjPNoeZyrofTauQ4gamurd1eMC4CcEAgOx1trdRo1zpqK5XiD5jQdv7EP/AIagYjyqq3IsAGVLX9swF/Tesl3q8KKyrKbnNJvfy2ZV0A5edJT860HCsYRwWVr6xxJl3/MjhYbnqeVO9t4VxHDw6EEDI+gvYZlYfus9A33j2HCBb/eQgfIPXIODJfEwjrNENdtXUa12DvGg/wAMC21Dx9DsHvXIeC6YqH0mi/6i0HSO83Th2GF7+cc7/wCyv0HWpGB4acDwhrgBiBLKDe5JswUdRfw1+TVYcX4YMQMAvh+RSZSu7EImbIAdbZsvPnarbtBhknEkV1t4RQ8rMSVNze/lzqbfrrQefZpSzFibkkkk7knUmii3F+v4Uc0diR00pMe49x/Gg9F8O4imZUyqPMQt2XRwpZVUX3sSN9q5v3rcO8PiKS28sqo/uyEI38o+tafjePEWFw0x2XEqS6EM2XzgkNbpe/tSe9LhufCxTKSxjkvm0sUkIt+OW3pQI7Yxf4XOx5zsF65TiARf18tc47HA/wBoYa2/ir/Wug9r5P8ADJw25lDAXBOUzvbQHQWAtXPexrW4hhzt95fXTkxoNp3sQZMPgxpoGG1tQkQNc94NGTPFlF7SR+mzDnyrf96hY4bDE/CGYC1v91EbH1vmrC9npCMRFbnJGP3hQdP7x8G32ODzZwZEYmy6ARsOWnMfSoPYTi6R4tbkKjqVa2gG2p9N6k95WJ+7hN91TTXmHNzy+lYbhmLCyoWvlDLmymzZSbGxPOxNBtO9rBDx45BoJIxy0zKSDvztlqX3R8QIjnjW5ZGDqP8AiLlt1tmRTT/elhfEwccobMY5BfS3kmQHl+sv41lu7OYjG5TfK6HNa4N43SRdR+sAPnQb7vCxQw/DGjBUF8seUfrHMxseVg1Yjun4J4mIaYm2SwX1NszbgjTy/WrbvglkzQqbeGQzablhlGvSwJ0q67tsL4XD2fSz5ntbUXAGpO/lANBz/vL4gZeISA3+7VI9bXuou17aXuxHyrrfYYhcBhybAeFEvzJsPxIrhPE5jJK8h1LszH5m9djhxRj4Er/nJBE4t+q8bA0GW77+FZZ4ZgBZ0KH9pDpf/Kw+laHtLccEIvth13//AFjp61J7y4FxfCzKmvh5JlNt0YWb8G/CovabCBeDN1+zxn0F/B09NqDhUlN05IKaNA251oUGNCgdpYWkCnFNB0Lu6gPgOSfK0pGljsiXuD+0LEetYniqZZpANQHcfRiK1/YnF5MK1xp4j2N9L5I7jL121rJdoABipwBYCWQD0s5oOkd20Y+wOAAS/iM2bYAF1y253yDX1rleIOprpvYJsmBF93zne1wJJf8ASuXSnf2/pQdmfGqODSD/APEo+YSIH/Sl9nseJuEZRYukToRpfyEi5ubfDaszxHG2wuIjBHlQA26gxL9KLu647kimj5BlfTfzDKbnoMn40Gq7yJyMDEwsPvEvoP0G+Vcq4dBmxEbX/wBrGf31rbdtOJCTAoqiwSQaadGH+tY3gdvHjufz1vpfQG/9KDtmBmjjiErfCkOdmO4VVBNgNAbWGm+lYnsP2kOIxWJLmxdvFA0IAfykG/IEQ/QUrtNim+wrGGIzsiNfoi3sOgJRdP1azXZiIQYgMWOqsnk3uw8thzOYLQRu03CSMZIchVXIlANtA+p+jZh8qj/2Lnystrhlv6i45V0LtdhkYQyEa6ob/FpZgD7Et9aoMHMiyIAN3QfvAUF925wZ/ssDLYiUE20ABZz8htpUzg+MXF8JCO3neNk8zFrum2h9gbdPSofbfGFsGyL+mL3N+Z3POsz2H43kikjKKckgYHTMokBUt7Ar+/QWPanEM3D3Z2F5PAOUAgKS7uRub2uB6WrGdlW/vsNv0j9CrX/CtF2jxWbBMNNGj006mqrsjwu+Jge4+I6H9hqDT958t8PCNfyhO9x+TC6X2OguPasR2bU/aoOVpYyT0AdTfY/wNdH7ZIgghBAaztvr+bWR4djQ2Mw6qLHxU5WFg1/4UGk72MRcxe3S2gzf1vXO0l1rb94k/iLFIW+IsB1CqBYfUk/OsS0S2upY+4tQdnhxH2nhLJvfChgTcnMgEgX3/wBKpu6nCjxJZTyCov1zH+C1H7vuNAYYIxPlZxvpY7rb2YH51J7LYhcPG3RTK7fsx5jv7L+IoLXvMwRlwitbzrPbQ3FnJQW9/KbU/wBpZ1wnDDGj2OSygsSTmAj8t9gA+3K1Kn44k0CNpqIpwLmwJAYbdDf6VjO8DiedEU21Y2A5BR/UsPpQYppq63xPiAHB2Sxv9lhOu35RBa/9K5AeddI47KBhJlVhbwI1AA0GUx3N+ZJoNH2CkXE8MyMSfLJh26AAHLbpowodtMy8LkU2uIVQ2OhKvEu39ayfdTxl0aaEN5SFk2vYg2PzIsPlV32sxSvgcWytfME8ullJlS/8KDjUx1pphTrim3NBHfehQZtaFA9Rg0mgTQaPgeNH2eSMKxfOXzDZUKqgudh5v5hUnFcB+0yPMr5btmkQRyOyltTlKAg3N7XI9ay+HxbIbqbGxGnMHcHqDVgvHnt/obf+fWg1MXFRBARqBEjKt7BmYggC3W5J+Z6Vg3O/zpWJxjOdT7dBTQNBuOL38Oc7DJb3/vHX5D61R9lsQRiLZiM0cgNudkLbc9tB1tUTEdoJHVlNrMCDYdXD/wAQKhYbFtG6uujKcwoNZx17YbU+YtESABYZlZgL/wDeqPg0n38fv/AGo+I4w7rlYjLcGwH6NwPwY03hcTkdWG41F/a39aDa8ex2aFP+IT8sp/71Tw4wqVZT5lII9wbj8ahycWLIqm1l2+ZJ/rUePGC9B0jGcT8aJhlBsviJY7XCuP3bj51m8JODNGSL+eP+Zar4O0xjC2UEqAL3I0B5gb6ae1RMPxQBw1tmDAexBA/Cg13GsaGgkAP566f5jVb2awsYlOp86spA9LSf/C3zqox3Fi6lQAL5b681vr+NRsBxZoXVtyrBhfY2INj6UGg43w5hFIL7MnPoxqr4HjWTEwljZRIoPoD5f605je03iKwKDzZNQTpkvy9bj6VVyYwGg2fFMPJICCy5vLYscqkqGB/ZBBFU/DuHNDMJZWjuoORUkWRixBUMchOVRe+vO1Q4OPHXOWbTlbfqb7/hTcvEBqQNT7UEztfxLOIgNLBmt0Byqv8AIazq4pgLXpyVsxuxuT16DanEwAI0OtBa9mJ2CyWPwlD7B7qW+ojHzq2xmPKYOdr6yusS/M+LJ+CoP81UfB88JZgAbrlsf20cH6oPrUjHSmaNEy5FQubb5i+XU+wVR8qC54RxcjDQHkM8R/yPmH7si1T9qMWTKAdCqLcdC3m/gV+lM4LFGJCjJnXOHBBtY5Sp+vlP+WoHFMYZZXkItma9ug5D5C1AxJL/AFrWcQxYEUqpquQjTYDOmtY0mrrG8dV/FIQjxFy7iy6qx/loJPYzivhYrW9nR00BJuRmXQfrKPrWlx3EPEwWMvb4Y/xmSueYPFGOVHF7oysLaHQg7/KriXtIvgzxqjfe5LXI8uVw39KCkd6adqJmpJNA21CgTRUEijtR2o7UCctJIpwikkUDVKoyKK1Ak0KVQoE2o707GBfWuiRdhIASPvQFJXM6qo8oXM19dCWuD0U0HN8xoZq6LL2RgZGZJCwAjIOVR5ZCeV73AsbjTWoh7DxhiC7hQ8K7JnPiOsZYC+wJvrytQYcGiDVruCdj1xKTOr5ViLDzAXI8NmXY6nMoBt1qyTu5R9RI4BkEIDRgPnZ40BKg/D95e/QUGAMppBatzhuw6MbZ3UXh+JADaaUxCwvrYg3qFwzsck0JlaRkAkZNFBFki8Yne97Bh72oMoppRNbPh3YZJEQ+JICyxH8mMpaQ7K2bUBfxp/h/d2JYs/ikERJKQygaNF4hC66kNZfrQYYMaOtvxLu/WKOWQOzCJA5uo1v4WlwdPjf/AJKk/wDt7DcffOQXjjOWMMQ7lQQbNYWzH52FBz61OpKRtW2w/d2jgMJXCnwSLoo8sxG925A8tOtVh7KL4kKl5LSxNKSsYLeUMcqAN5trcvS4tQUUONIOtSZeLHlz5VpP/bhdLztbNGpJRVtmzBjq+wK6E6WOtqx2Nw4SRlDZgrEBtswB0YehFj86B08QJppsRemLUdqBxSKUJ/QU1QoFtN6CmmNHaiIoE0k0uiIoGi1CjNCgfo6T4g6ih4g6igVRGkmQdRRFx1FAo0kmiLjqKTmHWgWVorUnxPWjE1Au1OnGvb435fnNyGUc+Q09qj+PRCQUD4xbfpN9TSxjnO7sdt2PK1ufKw+lRcw60ZYdRQSVxbD4WYexIp08TkJuZHJPMs1/reoWcdaHiDqKCe3EXNru+m12bTXNprprr7039vcDKHYC97Bja5Fr22vbT2qJ4g6iklh1FBNTjEwAAlkAFgAHYAANmAAvpZtfelHjEp+KWQ201djprpqf1m+pqvv60YYdaCxl4vK3xSSH3djyy8z009qJeMSgECR7HU+dtSCCCddTcA/KoFx1FKDDqKCanGZha0sgy2C2dvKAbgDXQAk0TcVmLKxlkzKCFOdrqDe4U30Gp26momdeoovEHUUEtuLTHeWTYLq7fCAAF32sALelR3mLG7Ek6C5NzoLDf0ApsuOtAMOooF0qmw46ij8QdRQLoqT4g6ij8QdRQHQpPiDqKLOOooDojRZx1FEXHWgQx1oURNCgYBor0KFAdEKFCgDGgTQoUAvR0KFACaIGhQoBehehQoDNAGhQoCJoE0VCgOhQoUB0QNChQHehRUKAXoUKFABR3oUKAXoqKhQKvQBoqFAdFQoUAoqFCg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Picture 13" descr="unknown1946dv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4953033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Impact- the big unknown</a:t>
            </a:r>
            <a:endParaRPr lang="en-GB" dirty="0"/>
          </a:p>
        </p:txBody>
      </p:sp>
      <p:pic>
        <p:nvPicPr>
          <p:cNvPr id="7172" name="Picture 4" descr="http://t3.gstatic.com/images?q=tbn:ANd9GcTlll5gNYVjTvRKiVWz0ZAxRfOQ5UqhIhelSWVFCBzBYtwbPp6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238500" cy="1409701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6" name="AutoShape 8" descr="data:image/jpeg;base64,/9j/4AAQSkZJRgABAQAAAQABAAD/2wCEAAkGBhQSERUUEhQVFBUWFRYXFhcXFBUVGBcUFxUVGBgYFBYYHSYgGBojGhQXHy8gIycpLCwtFh8xNTAqNSYrLCkBCQoKBQUFDQUFDSkYEhgpKSkpKSkpKSkpKSkpKSkpKSkpKSkpKSkpKSkpKSkpKSkpKSkpKSkpKSkpKSkpKSkpKf/AABEIAMIBAwMBIgACEQEDEQH/xAAcAAAABwEBAAAAAAAAAAAAAAAAAQIDBAUHBgj/xABPEAACAQIDBAcEBQYJCgcAAAABAgMAEQQSIQUTMUEGByJRYXGBFDKRoSOxwdHwQlJigpLhFTNDY3KisrPxFiQlNGRzdLTC0kRTVIOjxOL/xAAUAQEAAAAAAAAAAAAAAAAAAAAA/8QAFBEBAAAAAAAAAAAAAAAAAAAAAP/aAAwDAQACEQMRAD8Aw2joUKAUVKagTQFQp/Jrb0/HypEp0Hx+z7DQN0KFCgFCnBHpfxsPt/HjQHLwBP4+VA1R0oCioCoVLWFst7XA8OBOv1WqdvVW1hbTuHmfsoKaiqxhwplY248bXtxok2Y7aKtvG9BX0dOzRMpsRa1BRZfPT8fD50DVCjNA0CaFHR0CaOj5UVAKKjoUAoUKFAKFKUU5EguL6DyoGKFKbjRUAoUKFAKKjoqCUG7Jtrpr4UzCvaH44a0lBrT2HS+byt8Tb6r0EiKHQk8xp6/uIqFJx8tKmyMStz+L/wD5tUQLdtOFAgigVtUvDYFpWOQXt8qRPgmVrEc7A9/fagK2ir8fNj/2gUTp7xtxt8P8BVzHBvsxVAp5ActMo+QJpra5uvasGHZAHcKCmHCjjW5FPZgCFI0HE86fhZT7oIOovfjfT6r/ABoH9+QLNe79ryJ/ApCuA1yM1gPv+6mpJfpDm1A+zSwopZCVsBa5vQJxM2d8w7N+Q08KVGxvcHh9lMmI3pe6YDzoLfZkmclpFVkjUuwI42IVV/WcqPJj3VG3SMbvzvqNBc+HlTqDLCic5W3j/wBBLrGPjvG/ZphZOAtxN/joPqoCxmzFuN0wItwJ1vVbLCVNiLVc/wAGM18llvfy9KiSYZ0NnUkD1HpQQX4AeZ+z7PnSDVrDstXVmzWtyqJNgGU8iO/l60DE1tMt+Avfv528KbozQoFsgFje9BVpN9KUENr8qAmUUFsDrrSshNz3UigU4AOlFekmgKASDXSioGhQCio6FAKFChQORDifT4/uvT8P28PSw+v5U00dgPHX7PvoB9e7Wgk4qa6qPEn04D5VHU8T+PxqKE7jMLcAAPt+2lMvZ4d/4+ugcwGMdA2UkA6m3cPwKlS7QaRe1bsDTlqbD7atuhPQ18czC+7iTKZZDwVdWsO9jb5E1rAwGC2fAHZY8NGdFZo1lxEp4/lA2J45Qptzy8AGNozIgORl14kEA200NtefxpM+FDsmjE3ObQ+6NTWmzdamFvlK4zJzZvZyNf5tri3hpU3buNjk2fPJDkMZwmIKui5AS7xBgycVcEaj/CgxV8OC7Hlfh51MlgEagle+w/Hn8qY34AuAe19h7/xxqwj2TPKt1imkAFrrG7gnnqBbQ0FIguGPj+PtqbhcPdSTwA+f4NPf5M4pQWfDTqo1JMUgAUakkkaDxp+FBkI4fu/xoGYkva4pbQF2yrbSw9SbaU5NLljAPDjT+x9jTs6PHG7Aq8gshYEIQCR3gGw9aCNjJEzuwFwUyL+iAcim3fkQn1qLgMJmux0A593Ea0zLJaMC3EXJ143t9V6UJSEC353Pd30FuceI1CntDvHHmajJtg631B/AqXhuiGO4+xzkH+aa31VA2lsmSBsssTxOQGAdSptrqAeWh+FBHne+tsp+RqKJyL3q/wBjQzzEiKB58lswRCxAPC9uHCpm0+iuKk4YHELpxET/AHUHIzzKwHZsw4kc6aRRzqdFsx5DZI2ew1yKWNvEAaU83RydbHcym/LdPp8qCuaEW0OtIDEacqtYdhYjMD7PMfDdSfdRt0axPH2ae3+5k+6gq2j0v30gtT7AqSrAjW1joR3+tMug1tQEeFEpo1PfSSKAiaKjoUBUKOioDoqFCgea5Nhy0+HH7aT3CnIpSFbTQ86EkWoFjrb50CXHa+dPflBb6cPv+s01MhU9rnrTmDS7Ad5A+JoPQfRHYogwWGit2piJZPG67wg+FgieVZ90l22uKxU0zHMEdoo15LGpsSB3swYk+IrXcQMs0IHKOa3mNyB8r15zwGLMbZyLjUkfpHh9tBOxs6hb2Bz668qa/wAqJVi9mV/ocjoVCjUSMrtcnndRbuqd0Y2MmNZw287OW2STDoO1ca75hc6aZb866uHqrjD5SmKvlze/hLWvbjm43oOBkwVyhJAXJnsDwJJNiO+wHyrseqza+eR8M0a5RHLLnDShywK8bPltY93KqnpFs6KOWQQm4WNDcywyanNfWIlQLKBbjxqw6pJFbESHKARh5bnzKUF7092luMBhkCK/tMNnZ2kJFo4zmFm1N2vrppWd4qRRGL9liAQOdjrw7q7zrDmy4bZ3ZDPuGy3sVB3UAzEHiRyHC/wrMJ1Ym5uSxuSSST5mgtMJebLGNSzKoHMljYWHPWtw2XswQtEqfxcSjDAcicodnt3l1VfO9Zd1ZbND4ozFbjDqXA75D2Y1HK5Zv6tabsDbS4mPExJYth5coYH33Wz5/wBaVX9KDDukmzdxipoeSSuovyS90/qkfGn8LgUkXtdljc2HAAnSw8q6jrbwYTFpMB9HPEjm3Nk7J/qFK4OPGMODEG59Bpax+NBtnRPHHFwnsCAxzLGpiaTgIiQTmOuttOBtUnpv0dOOwhKqBiYLkAczYFkXvVhZl9PGqnqllZsKSxufax/c103RrpIuLi9oQWeNjHOg10UnUcz+cPNhQZT0D2oIZ1G7RzM0cZzs4ygvYkBTqdefdXe9MNv+xKipDHJvZMQDvC9gqMLAAEfn/KqXpP0S3G1cNPEPoZ542NuCyZ1LAeDe8P1u6n+tdwvsxYXG9xXz3dBC6rXSNpczhBliBYNu9BJcgEEHgp0q62J1pDETxxCFkWR1VWbFSk2ZrA5bWvaxtes7SNSdNTc+I4HvpXRS5x0BNre0R2/bHCg23pDthcJhZ8QM8hiIuhlkHaYxgLfkLODz41yWwus5cVvRIvs27QSK/tMhuVdQRY2HPhrzqw6yTbZuN8ZYfn7NWBs/frQS9supmmP87LYjUH6RudQBGLaG9TYdnllzAi1jpTMWFPHgR9VBHeMa601T8sg10pigSaFA0KAUKFFQChQoUD8TnLblepuGxFwwOumnh5VGwsVyATYa060xRbW58e8fg0DEyEnXyqbgUQoLe/cn1uAtLeInKwINxe1R2g1JGluHiR++g9JR4wSJhJxwJAPhvYyv95kFYj0o2Pu8VLh7Fcsjm/ehJdLfqstdB1cdOY0jODxZIie+VyfcJ4gn8kX1B5H5dp0k6MpigjSsyyKtkxMabxXTlvUXUHXiNONjyAYnhWJnguAArxgC36Y4+NekcQbSMf5lv7RrPdldWsQZS0+9AcOBFA+YkG4uxNl9atOmvT+LDBkjyyYl13eQMCkQJPamYcG190Hly40GIgtaw4WBNdr1QtfGSgaD2aT60rjcQLAHNcCy+drD7K0TqrwYVnxTPGFeJ4woLFw2ZeK5f0e/mKCX1ikbrZ5IJ+gfh/Qw9c57LFLHe1yB638667pxs/fYSCVXA9nw5LKySZySkWgAU69g3vXK9D9lHEO6ZxHZQSSrtoSBplB187UHZ9X+w9xh1FmLTM0xKrcqqdmHQ/pEuP6NW/RPoamz2doziXzgBg6xgXBuDpz1Pxqo6eqy4F3hmeARsLBVlDPHGN3GmZbZQSWfXTUVwnQuTFT4pMuIe8ZEhDyTupCstwQubje2otQdt1pbN3mAzhSDhpragX3Ulhrbl2o/2axu32/KvSO1sOmIWWE5sk8LIxyP2WHunhx7d/1KwjpFsEYPFGFpN4FVSWCNH7wvYB/r4a0Gj9UH+qn/AIsf3Ncf0O6SPs/HMzA7l3ZJf6OdrOB3qdfiOdab0P2QmGw8YTeMHkWU/QSLYGIjXQ35a+NZ7032KuGlYLvGDFpMzxmMAvIxypf3gL8aDY9zGwVGs0bFZYSOAZSHAU+Fsw8CRwFZ71yAZcNfnLiR/Yp/q06UCWP2OVrMusDc9Nco8V4gcxcVH62FZo8KHXKxkxOnomo8DxHgRQZ9s1spZefEfjyqR0Xf/PsNr/4mP+2tVOe2mtxoa6jq66P7/ErLnC7iSNyuSRywDE6FFIHu8yONBovWUP8AR2L8ZYPrw1YXPB6V6G6R7HOMw88AYx55ImVmikIsghJ0AvxQisD2l2XZOauyXKlScrEXIOo4cDQVwlYcCaelZ7a8TTotfUWI4UJYLjRrGghKoJ10pqeK2vKnmw5vrSHlNspGlBGNCjca0VAVChQoBR0VHQSozcX7qJ2NrHu+s3+6mnWxI+NEp1HmKCTFKVPlV3gcNvQxNgEHDvJrnmOpI4ampuzdomPUjMCeH486Cww63JNgAuhFPxdJsVBcwzSxC+gVyF/Z4fKqmbEvoeAJJBChfkOdNrim0vrrcg6jTvH2UHR4rpVjJY7zYmZ1OhAkZR43C2uKYkwIMWgA0LcAPl6mqFZTZjflrc/nHl400pIGYcL29bfuNArERMAA2ncKt9jbaxEa7tMTNGi8FSV1UEm5sAbc6rIpiWGgJJHEX+Vd5DN7Dh8K6xC02YzsUJYqMpsNRY2kAAOnZ8TQVc22sQYzvsRiHR1IIM0pBB0IIzaihs7GuifRyPGdLlHZCRyBKkEjWq3F42VwSFdYyzW7JsQXJGZhoSNBYad1T+i+z2kxCJIWVDmLm1mCKCSVB4cLXOlyKCw2g+IxUDbuWZow4R8875CbXCtmfW5HC3LWnNvMMJhsMuGZomyuZXjfK8shy3JZTfdgiyjhoTU3au0ibJLFN7KzFIUW8a+8qqhGQ5uwt789efGH0pwOaKErAyqCVGXtBlsLC6rbkR30HL4jpNjgoY4jEhTwbfS2PfY5tdfqqBLipJe3K7yMdMzszmw5XY3tXQbL2PLiZhhWVl3atZXzWjHvaKbWBJ489TVdtHZ5gkaO17EEWuQQRcWvy1oHo9uT5AN/N4fTScBy96lwzvIfpWLX5szO1hra5J0vrUXA7IknnWOJbluABGneWtwA1Jq6gwkuCxqL2gVmCJI0ZCuDYEqGGos1BVz/AEUgaNiCLEWJBBHAgjUU0uLkcjPI7BWYgF2axc3Y6nieZrqem+yJXxk7rHIyruQWCMwAEEdyWtauawWzXaQLGrOzXIVQWJFu4UAxABGnPw4mmcNteWDMIpZIyTrkkdL2vxykX4ml47DyxPu5UeMgXAZSpt368RUGUdoEigs36T4kj/WcRf8A38v/AHVVM9wSSSxJNybkkm5JJ4kk0tINL01NHYUCs9+HHuNIOJ11HnSCKJjflQToCG1vTWNiBAtSIDlHjRtMDQV8gsaTS5jdjTdAdChRUAo6FCgec0gCxpS6nU8qWsQsdddLeNAxUgpZQTz1+Z+6m4zbWlzvc+QH1UDjYosADyGnqRTywEn8edM4bDXBPcR9tPROcpHMnjQEcLe9r2GrW19bU2cO5AscwAsNbaXJtr4m9To2MaEEe9pf6xTeHhBN9So5DvoI2GzIwYCxUgjS9iDcV2/SfbkzYKBbge0qzTHKO0UEBW35ov3Vz+zoUuMx01uKn9IduK8Sxph1UIRkYOWKLoCoBQaEKvPlQWvRzpBNDs2dxlzRMixhkWwDSRXJAtmILki5NjV5szaTumMxRsZlgWJQNSCscsrMo90XYWsPzSOdcrs7bBOGfDiBDmVszMw1ZiCrFchuVIUjX8mpnQ6Y4dzf8pSrEliNO0DYfpeH5RGt6DpNkY95MPiBIx7MeuYqWF194leyuhzZQdMoNhc3i7P2lNHs2N0ZRIZUiUhEIVGyGyhrqSNRc8LmhjcdJLHuUSOKNr71UsXIW4ygqoA0tfjYPYWJ1LbmPAwzxlIVGU2vrZhYZrW964AGp+8J+2OkLxLhCrkb6PM7KI3JYPEoVQwy2Odj2bcSa5LrVZ/bDmvlQIAc35y3It3EqTfmb1abN29JiDEow8KCEoUDG4y5suQZl7IzANpf+Lqg6e4mWeYFlXsgCRlBAL2za3AJsGyj99BD6FbQkjxUCxtlErxpJ2VOZGkBKm4OnlVztPaEmI2lHFMx3UWJIiCqgyKJFW2gF/cHE1yeBxDRSo6aMjKy6X1Ugi/fqK7JulrGZJkw0Me7Ls4B7UhYEXLFNFBOa2pvzoOqPSac7ZOF3h3I0CWS2uH3lycuYnNrxqp6LLFHh8a5kMGWdozKFDmNBKAuVbG9y1uGhAPIVQJ1hn2v2kYeLNu93q35XDeF8l82Ts+VRsP04ZMRNIIYt3NbeQW+jNhYnhxJLE6G+Y6UFj0121hpcPDHHiGxEkch+kZGVijK2YNdQLXEfO518a5KWVGsCdBrwqx2/wBJVxCpHHh4sPGjF8sYuzORYlmsNLcrfZVISKCZv0AsDr40iPCmUkKRfKzeiKWPyBqJkFTNkSZZdGC3SUEkX0aNwR5m9r+NBGSMtYLqSLi3Pj91HuCDqLW8RxpgDVbHWxPkbnh8qVMSeNAsg2phlt60m/dRbw0Dcg1pNG51oqAUVHRUB0VChQPQkZhfUU8wGc5dBTSpwp3EOcxOmo5d1BqXVbisHKqYYKGnKuzl8JEy6G5G8LXOluI+quq2ucNh8O+JxEUWVJpE7GEiZid60YNmIBJtc686zrqZi/0kp/mpfqFdz1mi2x5f+KP/ADT0GMRYwCbOCcucngoOTNcdn3QbcuHpW1RbWgOFXGWl3QhmkKlMPvLrLGtxZLAkknQ93dWEpHz7611Y8uwLDX/NJ/8AmY6DgttYs4jFytEkrK7ZgCFLgWAOkQtxvw9daTHsiVb2jlHHjG9r+OlTuim2jhp0my5+yUsJGi94jUsup0B0rcMGXXEOrMzRSEqoZi2V0jRrAnWzKzG3enjQYJgtiyyXyAnmcoJ+qn5thykMzpIoVb9qNwLDjc208673YAOCx8mEZLq8yqjbx0Ija7Iez73ZYCx7jTPTLpAUw4wxjaVsQuI7Rml7OXEOiAIL5rADQ91qDhcFhJbAojsDzCMfmBUraSSLGAY2AbVyVYAKPdUkjQk6+i1ofQfGg4d4O0HhhZ7riHNic1hkWyoQfybk99qidam1kSNcJkcs4jlzmZ8oAcixQntHsH4+FBxuztpzBJFeOZt4qXZVs1lIYXJTU3AufAA3peJkiJC3nvYEJuyCjAge8VObs5rELxUa66aMdviDBCaYSxZFXMntErszkfRwgsR22Fi2nZB87cCenZbHDFmNuzFu8i4mUXILa5yL5deFrc6CDidpyRoq4aCRcn8rIrZyA5k1AAGpsdRfTjbg1hZzOqol9FBfQsS3M+pufWtuwbsJmBZmicKArMXCsYw1rk3swz38QO+s52BhPYdsnC5TldsiMJHjIib6RT2CM3JbHTQ0HFS4Z42JKFQOeQ/Xb8Xpr2tmBGpYm2nHXlWh9ae1SkMWGsX3oaQu0sxKlJbCy5rNpcairboj0WTBRK8mVZ91vp5mAPs8WtljB0DnKdbaZW46AhladDsblzeyz5eN90/3UiPBZ2yqpzXAtY3vwtbvvyrT9m9Z2HlxCxbvEIjsFWdsQxa5Ngzxm6gE201tfhUzppsTs+1Iqb+F0E2hVZUJUq5ym4Oq3sfzvzRQZo3QfGX7OEnIt/5LfdVemwJs0imFyYgTKMrXjA4l/wA31re+j0KzwwSvGgZ1dXC5guYHkM36B5865vq82Vn9ud1UNNid0yqLKAhZnABJ0150GWf5KzNLukhkMgGYoAc1iAb5eNrEH1pc3QjGoO1h5kDMqjNGwuzXCgG3E3tbnWmYqDJtbAuFVvaMNGj5gSBuwVkIsR2goWo/WTt7cnDQJFExOXFNnUkg70lFGosCAwPhwtQZ5J1f4xFLNh5gFBJJjYAAC5Jqv2X0dxGKLDDwvLktmyKWte9r277H4V6G2LKZCjuBknw8GdB7gd1kOgPAGxX9ms86KYX2TbEuDMSlWzKGJa4RY3kRlANiSCt7g0GebU6KYjDZd/E0Wa+XOpW9rXtccrj41W+yHvrQ+tzaN8VHAqIoiiVgwBzsZUUkMb8Bl+uuJIUAEamx0vzoKiQa0mnsUO1wtoPqpmgO9FR0VAKFHQAoHom114U/hwb2GvnVrgdiQOQPaCWIOgjygMLEXZja1r9x5VYYTocJCuTEC+XOxMbBVTxYkX100oLjqfe+0Rpa0Uv/AE12PWgf9EN44r/7EtUXVnsNYdo3Emf6OQfxZUH3bm5PD666LrHwrybKKopZjitANSf84loMKRNLeNaxFLfo/wAf/DTD09qjFcGvRTFBVzQm7nsAMmYnxW9xxGpGld7LgHj2HuyAG3Li2dW1bGxC1wSKDNsF2W48/t1r0ViZhYre0jzfQ34GVIVkUE+IRh6msZg6FlAHxcqYcNbIv8ZI+o1WNOA151ovWBiNzFFIrWMeNV1Og1XDsRe54G1j50D3SPZwlxez8ZH7rSRo+mtjdkv3EHOp8xXE9ZIIkwwW/uYgaaaHFNe/hWpbC2gj3CW3ciriYf6Mhu481kufDOKzPrOa0uH1t9HiPniWoF9VL3fFD/Zu7xP311e3ujm/2lDK4G7SFAoPB5t5IyqRzAHaPfYD8quP6q3s+LPdhm5ePLvrQ59vRe1LhZcyyzR5kOgCC5Ma8ffJQt5qB3UGVdae1nOLOH1WOAdkHi8kih3lbvJzcfPvrlIZAe7W3P6q0Xrf2KXWLF2syncTgcmGqHy4+jLWXI1jag9NYSLMrC9iViKnuYICp+K39KoOlOy82N2fi1HCZYpPC5JW/k2dfUVH6Y7SbD4QSobNHNgz52U3Hkb2rrNn4mOVVZbNHKqzR317XZJ9Qcreeagz/p1ghJtHZyHgdD5e0i9W/WLORgMXY6yTQxfq/Raf2v2jVJ1iY0RbR2e5NlXtHyGJ1+VXXWRAWwGKC6lJoZf1bRC/lfN8KDJ8K2VgLg9w7iOfyrd8fFvYZQf5bBEnzCtY/wDy/KsP2bsZlDSTA5m0RALkk+XKts2ziRBhp2Om5wRH6zKQB8UX40FT1WbU3uCI5xTfJwp/6nrp9lbKEDsB/KTz4j9vKP8AqrNupfG9rEQ8LxIw8ShKk/1xXadONvHDwiRTY7zDL6NKZGHqkXzoJGJ2QHMUotmwxxaD/wBzMi/Ds1lPWfiwdpSgfySxRDyWMMfm5rZAReRORniI8n3Z+tWrz7tzaBkxmLk4l5pcvgM5A+QFBvPRmLNhoh34XD2PcQHIPobH0qr2psfNtPBYxVtmWWGXwdYpMt/66/qiosu12w2y4ZgdY4cAT4rvLMPUXHrXX4adWOZdUlUSofGwv8QVb9qgwrrYmybTJ/mIP7uuERrm9dz1vp/pEk/+ngP9Q/dXFiO1ud9fSgi4hrsTTdPYxgXNhYaaelMUB0KKhQHQBoUKDqYcYHUkpfKFGgQdoiwLDyHjqL6VP2TiwkrKQWuig5gvZYXDFbX7OvDS9gTVbsyAXuVZgtkVEbtO5Kg3ccQQW4eHqmXHNGTZUL9m7LqoGUgpl4E31JN9eFBoHRPaggnSZmYRnsyM4UDeMDe1vdsbdkX0BOld1tXAJJDJBI+7Vn3kUv5NzIJQCeAs9xqRcEW528/DGyEAake8B4tYXAPfYV0Wx+nGLw6BY5mAGmUhXA8gwNvIWoO8h2BOpsJ8JcaKyGSZ7EkkhANSOXlqTTHS7aAw4hw0a2JaI7saGOCNy+eUi+VpJSPRa5LF9ZePcZd/kBGu7jjRv2spI9KrMLiCLtnYuxzFjcszW1JJN28zQaImHwc86PMy70qCGaVwuUd1yAPKwqV09wSY3DOkU8ClMRvLtILFVitZQtyT2hpas2wmNaF84domaIsr5kuAxIUFTe17HTjw5Gpj9L5SP9ZnKWZWvkXNdbWACk2vfUcqDt+i+Iigw4jilMz4MmRzYawyfxwQD8kasBrqorketOYNLhCGsDHP2rE6e0NrYcapNk7YaM3hzQEgrcbvMY9NO0va4UjbE4d4UGaTdIFRXN+ySTlGTvOuvfQdr1ebNSCOaffDLJAyBZGRJMyk3O7ucqkDTU30o+tXClZUx0U0Vo1jQAPeTeCRmBUDQjtA8eRri4uleNgVUw80kai9o+wcoueDEEkXv8KRj+luLxEW6xEsrISM9shBscy6Kt+VBrK4yLaGBzsVVMTHu5bkAR4hR2G17mFv2Kx4dFZva/Zrxb22b+OjyWIvpJe17cuNP7L6WyYdCkOLmjBNyMiuL8NMw+qo2I2/KZ/aBiZGmIy7wKFbKBYAWsBpppQa90y2W2KwksMLxZs8DDNIqghFGaxqu6qNvmXCPDe8mHbeRjmYze6j1zr+uKzkdLMadDjMQPNyBb503smZ8M28w+J3b2sWA1IPEAa6aX17uVB0/XHileXCspuGgcg94MzEGus6HdIU2hhMrjPIsW4xMYPakisQsqDmRc+pbnlvkG08RLPl3s+8yLlS44KWLWFh3kmnNk4WaF1ljfKVsbpLu2t4N3HyoNK6NdXwgxSyvi0eGNrrGpbeuR7qvFy1tca3typXWr0jCQDCg/SzOJJwNd3GLGONiNLnKn7JPOqeTrCxhHalKgi3Ylhz38G3JNUGzUhmz71m45g7uWMj/lX0uzeP1UFl1Z7RWHaUIzaSK8Z82Fx/WUV0nWvjrwQx3sTiJPhBGI/hdzXNT4jC4ZkdEBkVwVfeHKpFibZPyluPXiKq9p9KlkAMkck5BkytM+l5GDOQo4G4HP4UGzbN2sHTDyng+FWY+cCOG+cw+FYThojO0SCyliNWNhmc3zMe7WrWLpLNIgWKQoqQtGUUlRu3N3WNTcEnS97E20qFshWDZ1XLIjKFAzCVWsCrKrA6cDQartfAZtlHDb2IOmGw92zEpeGRnYBgCTovdzFSOqvb3tGzwp1kwzWA55bEp8VLL6VxWJx+NynNtGdkIsVVg57Q7Sm1uANVOzojh1YQTSqWADhXaPeKpOoKHhx0OtArrekDbQB/2fD/ANgmuOkn04V0O2od6c75iwVVJZmJCIAEAvyA0qhddTbJ6lfqNqCDI1zSaVKdeXpb7KTQCio6KgOhRUYoL3+EDkIsDJmU5szcACLZb6k3Gv6NqiLiWUNx7Ysb63BN7HmCSL8b03JhjxQ37iPu4in48RplYWJtrrcWN76Hjx4igl4nERyRrYFStgbEe7zsLXuD3k314VFixdgAdeN7kHXll0BAJJJHlQlwwv2XBvrqRoLm9zy7/I1F3Jte/O1jxoJqTg3voeRzC2nEcqVNiW7OQh78rHjc3Bv99Qo7Agnta3I79eGnf4U9FoSCPPnagsMZOLkrcCwXKcpsAB2bjQi99edDBTkEaBudyCe4kaEfg1Xtiu4EilLiSFIU2uLHjr4EjiPCgm4iAyhp7hcmjHWxNxyJNuPdzpcOVQA0r34kBQcoPDViLny7x41CwhLEIp5E5bEhj4jwtVkVYq5dmLZu0L3voLFlZbd4uKCbjMRDEOEhdkU3OU3YgE91hx8dOVRRiYWVQWl58xoQLXsPOqoSW9NPC1yRofO1BHuQLEk8gL6nyoLbFxwNcGaTgTqoy6DQAHW5158+VQ/4PgAuZJLcrxqPgcxqJxJ77m4HGiS/7u6gl4tcOT2BIBfQEIdOQbx8R8KZxkAXjbjawKm3C3uG2t+88KXHhswPaAI4DiSfC320k4S3E3+HH50ETL3afGiGYcAD6fbUhcODoGuQdfAW7z6/Co1jqBrqe7lY6fCgffGaqcuo8QBcW1FvX5Ug4x7EXsD48u4VFK996K5/AFA+MQ1uXwqVJtcOoRoo1AN+ytiTrxY3PzqFHezWGml9L21435UiZgTQT1xca6KjC47Vm1468eBtdb9x4Ur+EGa1yQLkgBrM2biC3G3LyquDGwtb4Amle06WAHnYX+qgsv4RYOGLDJcnKC1tBYAEanlQl2uSMxBzHQdogWHOwA5878RVQ8pOp1NgPQAW+qkM5PfQTX2s9ybnUW94nT1qHJMW4m9EaSaBJoUDRUB0VHRUAo6FCgcWQr628alJKXAuSSvC5HD9bxqBR0E7gPeF78Odu/SgJ9ag0L0F4uMiucqW5gs55A6WQDU6D/HRpwHQm5BBGh1vp+OdVF6Aagt48gFgSb8r2APdqTceNScLEgJ3isUseFgWP5Nm4C50vyHfVBmPfRiU95+JoLqDZ5SQOpDEa2Cu2vnYA/uq3hxTAHTW17sCLEi1hYaaVx+/b84/E0r2p/zm/aNBfYzee8wA5aM2tuep1ptJPE8O86996ot6e8/E0QkPefjQdIubiF9QL+ugqSShQWljPa1Aa3xBAuB9tcoJm7z8TSb0HXKQ4F14cA4TUd48L0nEQQEqR9FYahM0gJ/oltNdO6uU3p7z8TR79vzj8TQdbE8QN2E0ngAkS+GgpU2Mg1ZcISbc5DYaAX01J8fGuQ3zfnH4mlJjHHB2HkxFBcbQnzDsQbu3NN4frJqtKc9SOY1ps7QkPGR/22++mjKTxJ+JoJm9tcW08LjxF7edDFZS1kJIHM8z4XqCTQoJBW3le16Q1NUKBdCkUKBVFRUVAZoqFCgOhQoqA6FChQCioUKA6KhQoBQoUKAUdChQFR0VCgOhRUKAUKFCgFHQoUAoqFCgFHQoUAoUKFAKFChQFQoUKAxQoUKAUVChQChQoUH/2Q=="/>
          <p:cNvSpPr>
            <a:spLocks noChangeAspect="1" noChangeArrowheads="1"/>
          </p:cNvSpPr>
          <p:nvPr/>
        </p:nvSpPr>
        <p:spPr bwMode="auto">
          <a:xfrm>
            <a:off x="63500" y="-733425"/>
            <a:ext cx="20193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78" name="AutoShape 1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0" name="AutoShape 12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88" name="AutoShape 20" descr="data:image/jpeg;base64,/9j/4AAQSkZJRgABAQAAAQABAAD/2wCEAAkGBhQSEBQUEhIUFRUUFBUUFRQUFBQUFxAVFhQWFRUUFhQXGyYeFxkjGRYWHy8gIycpLCwsFR4xNjAqNScrLCkBCQoKBQUFDQUFDSkYEhgpKSkpKSkpKSkpKSkpKSkpKSkpKSkpKSkpKSkpKSkpKSkpKSkpKSkpKSkpKSkpKSkpKf/AABEIAMIBAwMBIgACEQEDEQH/xAAcAAAABwEBAAAAAAAAAAAAAAAAAQIDBAUGBwj/xABHEAACAQIDBQUFAwgIBQUAAAABAhEAAwQSIQUGMUFRBxMiYXEjMoGRoRRCsTNSYnKCorLBFSQlQ1OS0fAWY3Oz4Rc0hMLD/8QAFAEBAAAAAAAAAAAAAAAAAAAAAP/EABQRAQAAAAAAAAAAAAAAAAAAAAD/2gAMAwEAAhEDEQA/AOXilUkUc0B0dEKMCgFGDRUVA4op1FplXp5LlA6LVLW3QRpp5VoGclEyxUiKau0DIakPdApTLNQ7tuOdA41wGmGak21M1KS1QMKlKp97dMEUC1NOU2lKoFik3rkDTjRFqau2ZMzQRy5Y+tGbEVIW3AoiKCHRRUnuhSLiUDVHQiioBSaM0VAKI0dEaBs0KJqFBYClLRAU4ooABSgtKC0vLQNZaGSpC26BFBGC1Z7H2R3uZ3bu7NsA3LkTE8EQfec6wPidBULLJganp1PIVrcTsgtcXA22hcOjXLzAFi90AG8wUe+QcttR5ctaAsMltrTFcOi22BtWAVz3sRdOgYOdfDxOWBMDrS8bhLOFslGVbuIccZOWwND4I4nlmPHWNIJudj7rPbIbDsLj3C9q3du5cmGRB7UqATnuTnUBZ0ViONMXuzy6xDtehWzXGuXQFy25gEgMSzk/dGglQTJigxZerjYuyVdGv4iVsJyGjXmH3VPTlPw6kX9rszJbKL6zKqYXVXbxFTroVTWOM6RU7a27z3mtrYaLdvu0t2jb/J3IzkXRJEhBnYnXxREzQc+x+MR7jNbtrbUnwovBRwAk8fWpuy9gJdVr11+7soQrNGZnYie7trzaNZOgFTN5t3ntkXWYs10lyO67oDMW1iY1icoGgOscKGwHvkdwhTJJuFnRGWzCgNdlgcsKBw46DjQWmydgW39pawitZUElmm/ddg2UWsvuIx0PuwFM61V7cwyrbUOtlb5cnJZCju7ce7cyeEvm4AagDXjWht4F7ndtaUNa9qLSXEdhdUAi9ir2TgZBgaklVAECj2Lu+bIVxhRfuFwLDMt634xBdrqloRU4CRJOvKgxO1NimyVV2GcqGdANbJPBGP50QSOUxVecNXS8RsaSCcLhz3jCGYYvxgmO81uSczyFHvNxgCq/G7pB3bK1lERshe3bvnPcIJNtEZmLkAcRprQYJrYpKYZmIVVLMSAAASWJ0AAHEmrra+7hw/dlnBa4rEqB+TyuyQTz1U8NPWpmDH2TDi7/AH+IDd0edizJVrg6O5BUHkATzoG8BuzbF1bN3NdvsfFatuEt4cD3jevQdVEkhRA6zpVLtHDIt1xaJNsO2QtxKycpPnEVssLunie7W2rW7fesVugBy4KgELcePEJIGVdAQZ90kMYTcQuXm+gBLJYchlGIZRmdgGXN3ajiY1Ma86DDstIKVs8HuJe71BNhm7w23R87LbYKCRcgeLiB4SYMjkas7OwyQ5+xYBlUZlcDFjvhmyAooadW8KzGYgxI1oOf4LZty6xFsTlVnYkhVRF4szHQDl5kgc6h3UPOup3MEbad1awWHUl1FyLuIUPft+Mqhz627IMsxOXMD5VSYvcLE4km7a7hgyrclLtwl+8Mie91B4mWjQTQYKKKKmY3AG25XMrQSMyElWjSVJAkedRStAgiiy06EpQt0EeKSwqS1umWFAwwoUbLrQoJ6in1FIQU4KBQpSmk0YWgcL02WpeWgtugGFvlHVxEoysJ4EqQwn5Vb7Z28l5ma1YFkuxdzna47sxJPiMZVknwgc9ZqpdKQtBKsXDpqdOGvCpouHqfnVUbkU9bxoFBaJdIMgkGZkE8evrRG6ep4zxPHr601au5hpUwqoUE6k8qCPm6mY4a1IxGNyBMNZYFrxTvbmoDliAlsHiEUnXq0ngBVditpBQYGv0FRcBsXE4slrVtmAOrmFRT0zmBPkNaBxmv5bjpc8NhgpK3GgFyQCkcjB186XbGKW6ltbrBiBdQC6wALpnDDXRivx1q3w/ZTjSBlex4uQut8j4YqanZJjQQWv2QR4Z7y4coA4Tl08PLpQVGz7mIuWxca45VGyqWuElH9/wgnTjMirhsLivca6698MxDXSFcawWM+XOpP/AWKw4Zc6OsZoVmAYxxgjjx+VO4rcvFsVNq+kwRDd6ADJkSFIGs/wCzQZPaty6wNxmLie7LFixDZZEyZiKu9r47CM3eJce43d2kt2shRbAS2q+NifGRBgDSTJPKq7H7jbQgwguLJJFq6pEjQnKSDPLhVLcwV62ct5GtmPvqRQabZuKvXrhu3MRdFu1D3LudswMFVRDP5RtQOkseANMbV3jxF4t7V1QxFoO2VQuijjr6nidar32oTat2gAqJJhZ9o543HJ4tEDyAgVEOK1oHL+82K7wOcRdzqcwbO0qYiQesE/M0k714rT+s3tAAPaPoAcwHHrrUHFGohNBeJvjjNP61e0LNq5OrCGOvGRTNveTEqQy37khi48RMMy5WaDoTl09KqQaWKB3E4p7jFnYsx4kmSaZy0sCgTQJiiWjNJmgN6YZafZpppqCO41oUp+NCgsVFLFJBpU0BinBTJagLtBNs2pqQuGjiarkxEULmLJoHsXdEwtRC9JL009ygF25TYuUlzTbNQW+AxpmKubQNwhFGZzoqjixPADzrIJdrWdnltWxneO+VbNt7pPSBAjz1PyoL7AbhhM13GFIXVrfeZbVrUj210cWkH2aSTFN7Z7RhbAt4MDKogOyBVA00t2RookcTJ15VT797wtdxDWUc9xZYoi/dzLo7xzJYEyazbYNwgdlYK3ukgjN1jrQWeM3zxd2c+IuQTMA5RPosVt9xbDW8LcxuKuuVKnIGcnwKwzNlJ1LMAo9DyNYLdvYZxeJS0NATLt+Yg1Y/yHmRWs7SNvgZMHaAVLQUMqmRI91JHEBY+J8qCibal/F4vLbd1Nx4AVmAtrPQHgo/CtdvVvFcwmFt4e1cdLjQxhmD27SghAxmczmWPkB1qt7P9nLZs3cbeEKikL5gawPMmB65fOsjtra74m+91zLOxJ8ugHkBA+FBZW+0DGrp9oZhx8YDH/Nx+tQ9tb2X8UFF1/CnuoOC6AceJ4czVOaLLQPriDQW9rTAp1FoHblyaZpwrRBaAlWnlSjCxREzQAmkmlhaQ5oCLU07UGNJJoBmoiaFFQNOdaOgw1oUFlnoG5TBNFNAbtrRBqSxoTQKN2iNymSaWKA81Jz0ljSC1AstSC1JmhQCauN2dvfZb3eZcwKsrKfMaH1DQfgappo5oOlYjerZpt22bDpdujVjkKsxj7xK6688xms1vRvWcZczZBbQCEtrqEHr1POs4prQ7n7J728HIlbZBy6eJ/uiDyHH5DnQbHdxRsvZ9zEXB7a9ARTHGJUdREkn0PlWAwVhsViVUklrjyx5niWPrxq13226b9/IGlLXgEHQtwZh1E6T0FaPdTC28FhmxF0DPlLkcGHK3bnlM6/rH82g020MVg7WGS1iVHd24y2ySMxUQJUe9rJ18pFVm+y4Y4KTh1tsFt91lREKO3iZTlEkZNSDzistu5YbGYw4i+cyo4Y5uFy4TK2x+iOJA5COdTd5cf8Aa8YtjN7KzmLtPGIN5p66ZR6UB7qbi2rlj7TiTCakJmyAKODO3ny1Gg5zFX67O2bjs9iwEU27ZYFEKnMI8RePENQNOnORStvXMNfu/ZZe3bCW3LWyqKy5SVDMwJCryEcWFRv+Jtn7Ns3EwgDXSOIYXC5ggZ35AEgwOlBzbbWzu4v3LU5sjFQYIzDkYPDSoiXKGKxJuMWYkliSSeJJ1JpoGglK80sVHtGnwtAdLFJmjUTQHnptxVgmzdNTy1qOygHTWgjGxpTBqTcuTUdhQImhRxREUDTcaOibjR0EqaSWos1ETQIa5QJqXg9hX7+tmy9wTllFnUAEj5MPnUV7RUlWEEaEHkRxFA3mpzPT1jYt+4oa3ZuOpmGVCRpM6j0PyqOy0CGaiqeu72JKZxYu5IzZ8hyxlLzP6oJ9KhBKBAoGp1zYV9QWezcVVjMShAWeEnzqOLJJAAkkwAOJJMAD40DAo6k3tlXUXO1p1SQAxUgEkSBrzjWo5FAq0smNNevAevlWzG0rWHwymxcBcBkAHJjOa6fOIj1H5tZS3su8VD9zcyGIbI2UzMQ0RyPyoiKCfsSzba8DeZQi+Ihj78cF86sN6NrhoRWDD8o5BnxEaLPPKDqepaqW/s28gJe1cUCJLIwAzcJkaTUUmg3ODxVqyltUe2VRdCWKh3YS9zNpHTjPhAqtTblu1izcQKV7spCKQqzpz1bqTzms7/Rt7KX7q5kHFsjZRMRLRA4j5im6DZYk2sSQ99W0AUG0w8SjgCCOXURp6VQbx4ZLd0LbTKAo0JJMmfeknWomz9n3r7FbNu5cPMICY9Y0Hxqx2hufjbaZrmFuBVGpChgOZJKz9aCkFCaCijey3Q/I0C0ane8phVPT5UNeh+VBIz1Kw98D/fCq4tTitpQWd7HTMc6gtd1poE0hjrQWVtFGvHT61DvDWkpcNNtck0C4pJpVIIoGn40KN+NCgXRzSZoxQdT7J1Bwl4ESftKfVUmPlXPNsAd/dgQO8f8AiNdM7G0nC3yOIxCESY4Ih1Ncz2x+Xufrt/EaDpnZtZnZjcPeuCP5/U/OuU4geI+prrPZkZ2ZckEhbl08Y1yKRr8fpXJr58RoO27uIr4BFMf+3tDUjX2FtjrOmmYfGuK43CG1eZG4o5U+oaP5V3Dc4L9hw5JgFLY933jkRNSeNcr32wWTGEgzmCkmCPEpNtuP6SMfjQb3fQAbMFw65u4ETMwWaTOvOuVYS8PtFtoAAu2zp0Dg11XtBsldlKD917Ynw6kgzAGo4fSuSYFJuoOroP3hQdL7ScOE2fhwABLqTHM9zE1zLB4M3bqW14uwUeU8T8BJ+FdZ7U2H9HYeOdxf+0azXZXsYPffEPAt2RBJiFJBJaTwhR+9Qanf/GjDYC1h00kKo0IKoqZR8cuh/Wrk1v3h6itN2h7wDEYohAQlsZACI8Q0bTygL+yKylttR60Hc96ti99hcWR4Sy5gBJzd3qCQOZ4VwkrrXp2ywICk+/K+shjy8gT8K87bZ2YbGKuWjxS6y8ImG0+Y/Gg3299gpYxiwuXwRBMk99aJBE6RIrl6W5IHUgT0nSuu7/W82Duv1Kz73+JZGoIgRAHxNc83Qshsfhlbgbyz85/Gg65gtp4XZeFZchy2wmYLll7lxZCTzYr4ieQPwpvYnanh8W/dBHw7lWKMzK6MVBOVtByB/wBax3aIrixZZo9tduXZHEgW7SID5hR9TWO3fI+12Mwle+tBgeal1DA/CaC/7SLFr7Utyzb7sXUV2XSCxEkgDQTqD5g9a6HuncbHbHNp9fYNYDTqzqGUA/BbZ+NVXaxDYWzCgZbuURxym1ME+oo+xbHEJetdHVhJgrmGUFdIPiGv61ByvC4g2by3B71t1ceqsGj6V2DfzYK3dlvdTXK63wf0WCofTwkH51zbfPZPc46+nIXCy6HVW8S8fIiusbjXPtWyTZbibDWT6gNaHroqH9qgxnY7sPvL966yghVFsZhIzE5z/Av+aqXfchsabSEHJlsgiPEwPiOnHxMa6P2eWBhdltdeVJa5cJ1HDwgSAY9yuYbAsnEbQt6wTcNwkiYgl5I05gUG5332bbs4FCqgASiDhpIQNEcSiyam7ubF77BWlKIFfD+IwASYKiSBJHx41WdrO1DFizroM5kRw8I+ub6Vr9x7U4DCnWVtp6FSx0j0JoPP9+zlYjoSPlpXZdpbKRdn3b5VcxwirORQQO5Q6HidSa51v7ssWNoX0XhnLD0YZh+NdR3if+xf/irPkclsfzoOFOdaQTS7lNmgQ3GionOtHQKowaEUBQdc7FX9jeGn5YHU9EQfzrnG3h/Wb3/Uf+I1v+yC+qW7k/43/wCSmD5aVz3a9zNeuGIl2MdJY6UHU+ysf2Xd0BGe7oeZyrofLhXIcQNTXVuyvGBcBeBUEB2Osayo0aTpwrleIPiNB2/ch/7NQMR4VVZIgDMqR8s0T5cayXarsordW6ZOa5xkxDKugHLxpdPxrQbKxhGxbrTratJl4/ct2WHE9Typ3feyMRgA6EEDI+gmBmUj90vQN9o8DZAj/EsgfAPXINjJOJsjretCT5uo1rsHaNY/swLGoe30PAPIrkOxdMVZ8r1r/uLQdI7TNNnYYTPjHOf7qeg61IwOzTgdkGQAxAu3QZliYYKOonu1+DVYbW2YMQMAvd+BSbpXiSEt5sgB1jNl584q23gwyXxdtSsd0UPLKxJXUzPhzAx/zFoPPt66WYkmSTJJ5k8TRWuInrrR3rcEjoaTb4j1FB6L2dtFJVCqjxELLL4WCllUCeMEjjwrm/avs7u9ordjw3lR/VlIVvwHzrT7ax4tYXDXjwXEqS6EMcvjBIaJ4T8qT2pbNz4W3eUljbuTm01S4RH1yx5UCN8bX9l32PO+wXrlOIBE+fhrnG5wP9IYaOPfLXQd8Lh/oy+DxN4MBIJg4h40B0EARXPdzWjaGHMx7UcdORNBtO1ixkw+DGmgYcI1Fu0DXPdjWyb9rKJi5b8vvjnyrf8AaoWOGwxPAMwBEf4VowdOs9awu71wriLUc7iD18YoOn9o2DP2PD+LODcRiYXQC2w5aHiPlUHcTa6W8WskKjqVaNAOGpPTjUntKxPs7Jniqaa8w5k8vlWG2Ziwt1C05c65spg5SYME84JoNn2tYId/buAQLlscvvKSDx1mIqZ2SbQIt37ayWRg6j9dcsdYzIp+NP8Aajhe8wdu6GzG3cE6RCXUnl+ko+dZbsyvEY3KZyuhzQSCCjq6GR+kI/aoN92hYoYfZjWwVBfLbCj9I5mMHlANYjso2J3mIa8TAtwF8zGZuII08Pzq27X7tzNZUwLZDNp95hlGvSATp61ddm2F7rZ7PpDy8RBEgDUnj4QD8aDn/aXtA3doODPs1S3rEyolpjSZYj4V1vcYhcBhyYA7m2vxOg+pFcJ2neNy69w6l2LH4ma7HZxRt7CV/vJYtOI/RdGB+lBl+27ZWW/ZvACHQof1kOk/ssPlWg3lkbEInhh1/G2OnnUntLsLi9lm4mvd5LymOKsIb6N9Ki7y4QLsZuv2e2fSe60+lBwq4abNOXBTRoG3OtHSW40KB4UsLSBS1NB0Ps6sHuHJPha6RpB4W0mQf1hBHQ1iNqpF64AZAdx8mIrYblYvJhWkad48NOk5LcjL14f7FZLeAAYq+AIAu3AB0hzQdI7NrY+wMAAS+dmzcBBdcsc5yjXzrleIOprpu4TZMCOr5jExIFy5/pXLrzcfT+VB2Z8ao2NcH/KUfEJbB/0pe720Be2RlEFktOhXSfASJMnhljpWZ2jjYwuItgjwoAY5kNbX5UXZ1t3JavW+QZX04+IZTPkMg/zUGq7R75GBtEAD2iyIH5jdNK5Vs6xmxNtp/vbZ/fFbbfTaQuYFFUQEuDTTow/1rG7Djv7cn76zpMgGT+FB2vA3rdu0Lre7bs52YxICqCYA0BiBpx0rFbj7yHEYrElzBd+9A0gB/CQZ5Ai18hSt5cU32FbYYjOyI09FWY8gSo0/RrNbsWhYxAYsfErJ4BqSw8MCNTmC0EbebZJGMuHIVDkXQpjQPqR8GzD4VH/oXPlZYkMsxzEgcK6FvdhkYWbhBnVDPHSGAPoS3zqgwd5FuIAOLoP3hQX2/ODP9FjwwRdB00ABZz8B5VM2PjFxeyQjt43tsnibPLpwMH0Bjp5VD33xhbBsi/niZM8zxPOszuPtvJauWyinJcDA6SouAqW15Ar+/QWO9GIZtnuzsJudycoBASXdyOJmJA8orGbqt/XbMH75+WRp+laLeTFZsEw00a3pppqelVW6Oy5xNl5HvHQz+Y1Bp+0+7OHsjX8oTxkfkwvPgdBp6Vid21P2qxyi7bJPQB1M8D+Bro2+KILFoEBoduOseGsjs7GhsZh1UQe9TlAgMD+FBpO1jESbXp0jQZv5zXO0u61t+0S/3gtXC3vFgOoVQIHzJPxrEtaWJUsfURQdns4j7Tslk4zhQwOpOZALgX1/0qm7KcKO8u3TyCovzzH8BUfs/wBtAYYIxPhZxx5HisejD51J3XxC4e23RTddv1beY8fRfqKC17TMEbuEVo8a34EGdGJQR6+ExT+8t9cJsw20eDkhQWJLZgLfhngAG4copV/biXrCtpqLV8CToSAw4dD+FYztA2nnRFMasYA+6FH8yR8qDFPfrre09oAbHZIM/ZLJ14flEET/ACrkBPGukbduAYS8oYR3FtQAOGU25PmSaDR7hXFxOzcjEmVuYdugEHLHTRhQ30zLsx1aJFlUMHQlblteFZPsq2y6Nes5vCQtyImCND8SIHwq73sxSvgcUytOYKcukKTeSaDjV7jTTCnXFNuaCO/GhQZtaFA8DRg0mgTQaPYeNH2e5bCMWzl8w4KpVUEngPF/EKk4rYP2m495Xyy2a4gt3LjKW1OUopBkzEkedZfD4tkMqYMEacweIPUVYLt54/0P+/xoNTa2qLFgjUC1bZVmAWYghRHWST8T0rBuePxpWJxjOfEdOQ6U0DQbja893fPAZI9f6x1+Xzqj3WxBGIjMRmt3AY5xbLcOfDTziomI3guOrKYhgQYHGXD/AIgVBw2La26uphlMig1u3X/q2p8Ra2SABpmVmAn/AM1R7Gue3tjz/AGmMRth3XKxGWQYA6SB9GNNYXElHVhxBn6RQbXb2OzWU/6hPwyn/wA1UWcWVKsp8SkEeoMj61CubWLIqmIXh8ST/Oo9vGCaDo+M2n31phlBhe8SDwkK4/ckfGs5hL4N62SJ9on8QqvsbzG2FhQSoAmSNAeY56aelRMPtQBw0cGDAehBH4UGu2zjQ1i4Afvrp8ard28LbF06n2ispHpFz/6R8aqMdtYupUACcs681nX61GwG1mtOrcSrBhPODMHyoNBtvZzC1cEzDJz6Maq9h41kxNksYUXFB8pOX+dOYzebvFYFB4smoJ0yT+MifSqu5jAaDZ7Uw9y4CCy5vDBY5QSoYHX7oII+VU+ztnNZvd7de3Kg5ES4twliCoY5CcqiZ15xUOxt465yzaco49TPH6U3d2gIJA1PpQTN79pZxaA0gM0dAYVf4TWdXFECJpy62Yyxknr0HClpgQRodaC23YvsFuQfdKH0DSpb5hB8atsZjymDvNOt11tL8T3lz6Ko/bqj2PnslmABzLlg+To4PzQfOpOOvG9bRMuRULmOOYvGp+CqPhQXOyNrkYayeQz2z+y8j911qm3oxZN0A6FUWR0LeL8CPlTOCxRtIUZM65w4IMQcpU/Pwn9moG1MYbt17hEZmmOg5D4CgYuXa1m0MWBauqmq5CNOCjOmtY0mrrHbdV+9IQjvFy8RC+JWP8NBJ3M2r3WK1mLiMmgJMkZl0H6QHzrTY7aGfBYyfzbf1vJXO8HijbuI4mUdW00OhB4/Cre7vIvc37ao3tskEkHLlcN8eFBSu9NO1EzUkmgbJoUDRUEijijihFAnLREU4RSSKBoUqjIoooEmhSqFAmKOadtgTrXRLe4lgE/lQFYrmdVUHKFzNJnQlpB6KaDm+Y0eauiXd0bDIzJdLAC2Qcijw3D0mehkaa1EO49sMQXcKHtJwTMe8uLbLATwBM68ooMODRBorXbE3PXEpedXyraLDxASR3bsvA6nMoBjrVknZ0j6i64BuiyA1sBizPbUEqD7vtJnoKDn5umklq3OG3GRmjOwE2eKAGL142hAniCNahbL3PS9ZN1rrJFxk0UEQlnvieMzAYesUGUVqUTWz2duOlxEPeXAWW0fyYgtcPBWzagL9af2f2drdtZ+9KkWkukMoGjWu8IGupDQvzoMMGNHW42l2frat3XDswtIHPhGs91pIOnvv/kqR/6fWZHt3IL27Zy2wxV3Kggw0CJPxgUHPop1LpHCtth+zxHAYXnCt3JEoo8N4jjLcgfTSqz/AIUXvLKl7mW7aa7K2wx8IJyoA3i4Ry8pBFBRWcaQdak3drHlz5VpP/TldPbtGZFJNtVicwY6vwBXQnSDrFY7G4YJcZQ2YKxAaIzAHRh5Ea/GgdO0CaabETTEUdA4pFKF/wAhTVCgW17yFMsaVREUCaSaXREUDRahRmhQP0dJ7wdRQ7wdRQKojSS46iizjqKBRpM0RcdRScw60CytDLSO886MXqBcU79uuR778vvNyEDnyGnpUfv6IXBQPjFt+c3zNL+3OTq7HhxY8uHPlA+VRcw60ZYdRQSVxbD3WYehI8qdO07hMm45J4ks0n4zUIOOtDvB1FBPbaNwxNx9OEs2mubTXrr6039vcDKHYCZgMYkiJjhMaVEzjqKSWHUUE1NsXgABduACAAHYAANmAGukNr60o7YumM124Y01djA101P6R+Zqvnzoww60Fje2xdb3rrn1djOkcz009KJdsXQCBdeDqfG2pBBBOupkA/CoEjqKUGHUUE1Ns3hEXrgywFh28IBkAa6AEk0TbVvFlY3bmZQQrZ2lAZkKZkDU/M1Ezr1FF3g6igltta8eN65wC++3ugABePCANPKo73ixliSdBJMnQQPpTZcdRQDjqKBc0qmw46ij7wdRQLoUjvB1FDvB1FAqhSO8HUUM46igOiNFnHUURcdRQIY60KIkUKBgUCaKhQHRCioUBsaOaFCgImhNChQGTRTQoUAmjmioUB0QNChQCaFChQChQoUAoChQoDoUVCgM0VChQCjoUKAUVChQHNEDQoUBiioUKApoUKFB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190" name="AutoShape 22" descr="data:image/jpeg;base64,/9j/4AAQSkZJRgABAQAAAQABAAD/2wCEAAkGBhQSEBQUEhQUFRUVFRQUFRcUFRQVFBQUFRUVFBYVFBQXHCYeFxkjGRQUHy8gIycpLCwsFx4xNTAqNSgrLCkBCQoKBQUFDQUFDSkYEhgpKSkpKSkpKSkpKSkpKSkpKSkpKSkpKSkpKSkpKSkpKSkpKSkpKSkpKSkpKSkpKSkpKf/AABEIAMIBAwMBIgACEQEDEQH/xAAcAAAABwEBAAAAAAAAAAAAAAAAAQIDBAUGBwj/xABHEAACAQIEAwYDAwkFBwQDAAABAgMAEQQSITEFQVEGBxMiYXEygZEUI6EzQlJicqKxssEVJCWC0UNTc5Kz4fAWF8LDY4OE/8QAFAEBAAAAAAAAAAAAAAAAAAAAAP/EABQRAQAAAAAAAAAAAAAAAAAAAAD/2gAMAwEAAhEDEQA/AOXilUkUd6BVCiFGBQC1GDRUVA4tOotMo9PI9A6IqWsdBGvTqrQNZKJltUi1NSigZDUh5QKUy3qHLHbS9A40gNMM1JjU3qUkVAyqUdPvHTBFAtTS6QlKvQLFJmksNN6K9NSw3N70EcuWPvRmC1SFjsKIigh2orVJ8IUiRKBqjoWoqAGk0ZoqAURo6I0DbUKJqFBYCliiApYFAAKUFowtOBaBrLQ8OpCx0CKCMFqz4Pwjxczu3hwx2Mj2va+yIPznOth8zpULLc2Gp6dT0rW4nhBaRcDGbLh0eSYgFi0oAMrBRq5uVjUenLWgLDJG0TFcOixsDFACufETSnQMHOvl3OWwvYdaXjcJDhYSjKsuIcb3OSEXB8ltzyzHfW2libng/ZZ4yGw7CR5C8UUkuXJAiC0pUAnPJfOoC30ViN6Ym7vJWIdpbKwaRnlAFor2BIDEs5P5o0F1BNzagxZerjgvCUdGnxF1gTkNGlYfmqenK456dSL+LuyYtlEyk3VT5dQ7eYqddCqa23vYWqdxbs88zRrA1o4/DSKIp8Els5EouRcIA7E6+a1r3oOfY/GI8jNHGsak+VF2UbAXO/vU3hfAElVppW8OFCFZrXd2Iv4ca82trc6AVM7TdnnjIlZizSkuR4XhKMxOtr21tfKBoDrbahwB5yPAQpku0hLojLFZQGluwOWygbb6DegtOE8Ajf7yLCq0KgklrzzOwOURZfgRjofhsFN9aq+OYZVjUOsKzlycsIUZIrfDLk8pfNsBqANa0UeBeTw2iUNF96IkkR2WRQCJsTPk2NwbDUkqABYUOC9nzCFcYYTyFwIGZZo/OLF2lUtZFTYXFydeVBieKcFMJVXYZyoZ0F7xk7Ix/StYkcr2qvOGrpeI4NcgnDYc+IwyswxfmBNvE1kucz3Cr8Tb2AqvxvZIO75WgREbIXjjn80pBPhojMxcgDcaa0GCaMUlMMzEKoLMSAAASSToAANyauuL9nTh/DLOCzqxKgfBldksTz1U7ab71MwY+yYcS/7ecMIjzhguVaQdHcgqDyAJ50DeB7MxiVYZc0s7HzRxuEihA1YzzWOqi5IUWHW+lUvEcMiyuIiTGGYIW3KXOUn1tatlheyWJ8NYlaOPxWKygB84KhWCyvbzC5AyroCDf4SQxhOwhkL3mQAlkgYhlEzKMzsoZc3hqNzbU21oMOy0gpWywfYSbxUF4GbxDG6PnZEYKCRJYebcDyk2NxyNWkPAyQ5+x4BlUFlcDFjxVzZAY1DX1byre2Yg2uNaDn+C4bJKxEYvlVnYkgKqLuzMdANh6kgc6hyIeddTkwRjTwosHh1YugktJiFDzx+cqhz6xwg3ZicuYH0qkxfYHE4omWLwGDKkl0lkJbxTcX8XUHc3a2gvQYK1JtU3G4Exuy5laxIzISUa2l1JAuPWoxWgbIostOBKWI6CPaksKkslMsKBhqKlMutCgsFFPCkIKcFAoUoGk0oLQLL02zUvLQWOgLCzlHRxa6Mri+11IYX9NKuOM8eSZmaKEQl2Luc7SOzMST5zbKtyfKBz1vVS6UgGglQSHqdNtdvbpU0SHqfryqqMlqejxwoLRJSDcEg3vcE3v196IyHqd77nfr701FLmGlTCqqoJ3PKgj5upJttr/CpGIxuQJhoSC0xTxX1AYsQEjB3CITr1a52AquxXEgoNhr+FRMBwXE4sloo2YA6ubKgPTOdL+g1oHWafLI6SeWFgpKyNYFyQCluRsdfWlxrillSNZGDECVAJWABdM4Ya6MV+etW+H7qcaQMrwebkJW+h8tqmr3SY24LTQgjy38SQ2AG18unl5dKCo4fJiJI/EaR2RGyqWkYlX+PygnTe9xVw2FxX5NpHXxQGIaUhWGtixv6HepP/AKCxeHDLnR1tmsrNYm29iN96dxPYvFsVMUyXsR5vFABubi4Uga3/APDQZLiskrAyMxcX8MsWLMGy3F7na21XnF8dhGbxUd5G8OJI4shRIQkar52J85BBsBpzJ5VXY/sNxCxsgkW5JEUikXGl8pIN/lVK+CmjOWVGjP66kUGm4dipppDLJPMI4rPJJnbODYqqIb/lG1A6AsdgaY4r2jxExb7x1Q2tGHbKoXRRvrbqdzrVe/FCYo4gAqJc2W/nc7yOTu1rDoALCohxWtA5P2mxXiBzPLnBzBs7XDWtcHrYkfM0k9q8Vp/eJtAAPvH0AOYDfkdag4o1EvQXidscZp/eZtCzauTqws2+9x1pmPtJiVYMs0gIZnHmvZmGUtY6E5dNeVVQNKFA7icU8jFnYsx3JNzTOWlgUL0CbUS0ZpN6A3phlp9jem2oIrjWjpT70KCxUUsUkGlXoDFOCmS1ASUE2GK9SFwttzVcmItRSYsmgfxcgvZaiGSkl6ad6ASyU2JKSxptmoLfAY03tV1EDIQijM50VRux5ADmax6S1rO7yNWxniO2VYUeUnnoLC3rqfpQX2A7BhM0uMKWXVkz2hj3H38o3a4P3aXJtTfGe8YRgR4MDKoKh2QKoGmkUI0UXG5ufaqft32haXENCjnwIWKIv5uZfK7kcyWBNzWbbCOEDsrBW+EkEZututBZ4ztpi5fjnksTewOUX9ltW37CwNHhZMbipHKlTkDOx+7UjM1idSzAKPY9awPZvgZxeJSIaAm7t+ig+I/0Hqa1neRx8DJg4rKkQUMFNxcfClxvZbX9T6UFG3FJ8Xi8sbupkewCs1kW/QHZRWu7VdoZMJhY8PE8iSNZjZmDpCoIQMb3DObsQeQHWq3u/wCHLDDLjZtFUEL1IGunqTYe+X1rI8a4u+JneVzdnYk9B0A9ALD5UFlH3gY1dPHZhv5wGP8Azb/jUPjXayfFBRK3lT4VGy6Ab7nbmapzRZaB9cQaCza0wKdRaB2SS9NUvLRBaAlWnlSjVbURN6AE0mlhaQ5oCLU07UGNJJoBmomNCiNA2za0KJxrR0Fjno/EpkmivQB31os1JY0L0CjJRGSmiaUKA81Jz0ljSC1AsvSGak3oqA71cdmePfZZvEy5gVZWU+o0I9Q1j9apqMmg6ViO1XDTHGzQJLKNWOQq5NvziV1155jfWs12o7VnGS5sgjQCyIuoUe/U86zimtD2P4T4swci6xkG2nmf80WPIaH6DnQbHs2o4Xw6TESD76awRTbe11HUWuSfn6VgMFA2KxKqSS0j3Y8zuWPvvVr2246Z58ga6ReQWOhbZiOouLX6CtH2UwseCwzYiUDPlLkfnD82OO/K99f2j+jQabiGKwUWGSLEqPDjtlQk2YqLC6j49bn6XFVnbZcMcFc4dY2CxeFlVEKu/mZTlFyMmpB52rLdnIGxmMOInOZUYMc2zyE3WMfqjcgchbnU3tLj/teMWDN91DmMjX3tYzNfrplHtQH2U7CxSQfacSbJqVXNkUKNmdvXltp1var9eHcNx2eCAIpjjLAohU5hYZi9vMNQPS3rSuPSYaeb7Ld44wkbkxlERkykqHZgSFXkLbmo3/qbh/DYJEwlmlI3DCQubEDO/IKSDYdKDm3G+HeBPJFfNkYqDYi45Gx2uKiJJQxOJMjFmJJYkknck6kmmr0EpXvSxUeI0+FoDpYFJvRqL0B56bcVYJw3TX51HZQDpQRjBprTBqTJJemGFA3ehR2oiKBtt6FBt6FBKvSS1FmomNAlpKImpeD4FPPrDDJILlfIL6gAkfRl+tRXiKkqwsRoQdwRyoG81OB6eg4LPIoaOKR1N7MqEjS99R+yfpUZltQJZqKp69nsSUziCXJbNmyHLbKXvf8AZBPtUIJQIFA1Ok4FOoLPDIqrbMSpAF9rn1qOsJJAAJJIAA3JOgAoGBR1Jm4VMi52jdVuBmKkAki4GvO2tRyKBUS3NtNdNdh7npWzHEosPhlMEgLgMgA5O180p9dre4/RrKR8LmKhxFJkNrNkbKb3tZrW5H6URBoJ/BIYmlBmZQi+Yhj8Vtl9asO1HFwwCKwYflHINxmYaLfnlBNz1LVSz8NmQEvFIoFrlkYAZtr3Gl6ik0G5weJihSNUeMqi6EsVDuwu8l9LdN76AVWpxyOLFmRApTw2SyKQozac9W6k871nf7Nmyl/CkyDdijZRe27WsNx9RTdBssT4WJIecNoAoMTDzKNgQRy66ae1UHaPDJHKFjTKAo0JJa5v8RJOtROH8PmnYrDHJIeYQE297aD51Y8Q7H42NM0mGkCqNSq5gOZuVv8AjQUgoXoKKN4W6H6GgWjU74lMKPT6UNb7H5g0EjPUrDzAVXFqcQ6UFnNjr3tzqA0utNgmkM1BZRoo13uPxqHNvSUkNNtJc0C7UlqVSCKBp96FG41oUC6F6K9GKDqfdOoOEmBFz9oj/FUvb/lrnnGAPHlsLDO/8xrpnc2l8LORuMQhFzbZEOprmfGPy8l/03/mNB0zu2hvwxjp8Uo9d73/ABNcpxA8x9z/ABrrPdib8MkuCQskx3trkUjX5/hXJpzqaDtvZxFfAIpt+QiGpGv3MTHW+mmYfOuK43CGKZkO6OVPurW/pXcOxwX7DhyTYFIh8O5yImpO9cr7b4LJjCQb5spJsR5lJjbf9aNj86De9tABwzxDrm8AWvcXBZrm+vOuU4SYfaI2sABJGdOgdTXVu8GErwpQfzXiF/LqSDewGo2P0rkmCS8qDq6D94UHS+8nDhOH4cAAXdSbcz4Vr+9cyweDMsqRru7BR89z8hc/Kus96jD+zsPbnIv/AEjWa7q+DB55MQ9hHCLEm1gSCSbnayj8aDU9v8aMNgIsPHpcKo0IIjVMo+eXQ/tVyaP4h7j+NabvD7QjEYohAQkYyAEWOYaNp6WC/wCUVlI21HvQdz7VcF8bC4s/CWXMALnN4XmBIHM7CuE5da9OwsLBSfjuvvcMeXoCflXnbjPDDBi5IjclJGTa17Np9Rb60G+7XwFMPjF8uX7u1ib38WIm4vpa4rl6R5iBtcgfXSuu9vo82DlfqVv8W/iQjUEWFrAfM1zzshCGx+GVtjKt/wCP8RQddwXE8LwvCsuVssYTMFy3eSRQQl+bFfMTyB9hTXBO9PD4t/CCPh3KsUZmV42KgnK1gOQO/wBax3eIrjDws1vvpZJbjcgRxIob1Cj8TWN4AR9qgzC6+NEGB5qXUEH5XoNB3jwRfahJDH4YkRXZdLFiASwA0HMH1BrofZORsdwcxPr9w0AJOrOodQD8liPzqp72LNhYbKBllyi2+UxXsT7ildy2OISeLo6vqbEZhlBUWsfMtj7ig5XhcQYZlkHxRurj3Vs1vwtXYO3nAVl4XJKmuV0nH7LBUPt5Sprm3bPhPg46dOQcsuh1VvMN/QiusdhpPtXCfBbUmFoT7gNEPfREPzoMZ3O8D8SeaVlBCqIxmFxmJzn+Rf8Amql7bkNjTEhByZYQRbVgfMdN/Mxro/d3AMLwtpXupLSSE6jbygXANvydq5hwCE4jiEetiZDISRcCxL3I9wKDc9t+Gxw4FCoAAuiDbS6xhgLb5Fuam9nOC+NgolKIFfDnMbAEmxUXIF7fPeqzvZ4obQQ66DObi23kH45/wrX9h4r4DCtrdY09ipY6W9iaDz/PDlYg8iR9NK7LxLhSLw+WcquY4RVByKCB4KHQ7nUmuddveFiDiE6LtnLD2cZh/Gupdon/AMF//mW/p5Ix/Wg4S51pBpclNk0CG3oqJzrQoF0YNC1HQdb7lH+6mGn5YHX0RB/WucceH95m/wCJJ/Ma3/dBOqRyX/33/wBSmx9NK57xeTNNIbWu7m3S7E2oOp91a/4XKLAjPNoeZyrofTauQ4gamurd1eMC4CcEAgOx1trdRo1zpqK5XiD5jQdv7EP/AIagYjyqq3IsAGVLX9swF/Tesl3q8KKyrKbnNJvfy2ZV0A5edJT860HCsYRwWVr6xxJl3/MjhYbnqeVO9t4VxHDw6EEDI+gvYZlYfus9A33j2HCBb/eQgfIPXIODJfEwjrNENdtXUa12DvGg/wAMC21Dx9DsHvXIeC6YqH0mi/6i0HSO83Th2GF7+cc7/wCyv0HWpGB4acDwhrgBiBLKDe5JswUdRfw1+TVYcX4YMQMAvh+RSZSu7EImbIAdbZsvPnarbtBhknEkV1t4RQ8rMSVNze/lzqbfrrQefZpSzFibkkkk7knUmii3F+v4Uc0diR00pMe49x/Gg9F8O4imZUyqPMQt2XRwpZVUX3sSN9q5v3rcO8PiKS28sqo/uyEI38o+tafjePEWFw0x2XEqS6EM2XzgkNbpe/tSe9LhufCxTKSxjkvm0sUkIt+OW3pQI7Yxf4XOx5zsF65TiARf18tc47HA/wBoYa2/ir/Wug9r5P8ADJw25lDAXBOUzvbQHQWAtXPexrW4hhzt95fXTkxoNp3sQZMPgxpoGG1tQkQNc94NGTPFlF7SR+mzDnyrf96hY4bDE/CGYC1v91EbH1vmrC9npCMRFbnJGP3hQdP7x8G32ODzZwZEYmy6ARsOWnMfSoPYTi6R4tbkKjqVa2gG2p9N6k95WJ+7hN91TTXmHNzy+lYbhmLCyoWvlDLmymzZSbGxPOxNBtO9rBDx45BoJIxy0zKSDvztlqX3R8QIjnjW5ZGDqP8AiLlt1tmRTT/elhfEwccobMY5BfS3kmQHl+sv41lu7OYjG5TfK6HNa4N43SRdR+sAPnQb7vCxQw/DGjBUF8seUfrHMxseVg1Yjun4J4mIaYm2SwX1NszbgjTy/WrbvglkzQqbeGQzablhlGvSwJ0q67tsL4XD2fSz5ntbUXAGpO/lANBz/vL4gZeISA3+7VI9bXuou17aXuxHyrrfYYhcBhybAeFEvzJsPxIrhPE5jJK8h1LszH5m9djhxRj4Er/nJBE4t+q8bA0GW77+FZZ4ZgBZ0KH9pDpf/Kw+laHtLccEIvth13//AFjp61J7y4FxfCzKmvh5JlNt0YWb8G/CovabCBeDN1+zxn0F/B09NqDhUlN05IKaNA251oUGNCgdpYWkCnFNB0Lu6gPgOSfK0pGljsiXuD+0LEetYniqZZpANQHcfRiK1/YnF5MK1xp4j2N9L5I7jL121rJdoABipwBYCWQD0s5oOkd20Y+wOAAS/iM2bYAF1y253yDX1rleIOprpvYJsmBF93zne1wJJf8ASuXSnf2/pQdmfGqODSD/APEo+YSIH/Sl9nseJuEZRYukToRpfyEi5ubfDaszxHG2wuIjBHlQA26gxL9KLu647kimj5BlfTfzDKbnoMn40Gq7yJyMDEwsPvEvoP0G+Vcq4dBmxEbX/wBrGf31rbdtOJCTAoqiwSQaadGH+tY3gdvHjufz1vpfQG/9KDtmBmjjiErfCkOdmO4VVBNgNAbWGm+lYnsP2kOIxWJLmxdvFA0IAfykG/IEQ/QUrtNim+wrGGIzsiNfoi3sOgJRdP1azXZiIQYgMWOqsnk3uw8thzOYLQRu03CSMZIchVXIlANtA+p+jZh8qj/2Lnystrhlv6i45V0LtdhkYQyEa6ob/FpZgD7Et9aoMHMiyIAN3QfvAUF925wZ/ssDLYiUE20ABZz8htpUzg+MXF8JCO3neNk8zFrum2h9gbdPSofbfGFsGyL+mL3N+Z3POsz2H43kikjKKckgYHTMokBUt7Ar+/QWPanEM3D3Z2F5PAOUAgKS7uRub2uB6WrGdlW/vsNv0j9CrX/CtF2jxWbBMNNGj006mqrsjwu+Jge4+I6H9hqDT958t8PCNfyhO9x+TC6X2OguPasR2bU/aoOVpYyT0AdTfY/wNdH7ZIgghBAaztvr+bWR4djQ2Mw6qLHxU5WFg1/4UGk72MRcxe3S2gzf1vXO0l1rb94k/iLFIW+IsB1CqBYfUk/OsS0S2upY+4tQdnhxH2nhLJvfChgTcnMgEgX3/wBKpu6nCjxJZTyCov1zH+C1H7vuNAYYIxPlZxvpY7rb2YH51J7LYhcPG3RTK7fsx5jv7L+IoLXvMwRlwitbzrPbQ3FnJQW9/KbU/wBpZ1wnDDGj2OSygsSTmAj8t9gA+3K1Kn44k0CNpqIpwLmwJAYbdDf6VjO8DiedEU21Y2A5BR/UsPpQYppq63xPiAHB2Sxv9lhOu35RBa/9K5AeddI47KBhJlVhbwI1AA0GUx3N+ZJoNH2CkXE8MyMSfLJh26AAHLbpowodtMy8LkU2uIVQ2OhKvEu39ayfdTxl0aaEN5SFk2vYg2PzIsPlV32sxSvgcWytfME8ullJlS/8KDjUx1pphTrim3NBHfehQZtaFA9Rg0mgTQaPgeNH2eSMKxfOXzDZUKqgudh5v5hUnFcB+0yPMr5btmkQRyOyltTlKAg3N7XI9ay+HxbIbqbGxGnMHcHqDVgvHnt/obf+fWg1MXFRBARqBEjKt7BmYggC3W5J+Z6Vg3O/zpWJxjOdT7dBTQNBuOL38Oc7DJb3/vHX5D61R9lsQRiLZiM0cgNudkLbc9tB1tUTEdoJHVlNrMCDYdXD/wAQKhYbFtG6uujKcwoNZx17YbU+YtESABYZlZgL/wDeqPg0n38fv/AGo+I4w7rlYjLcGwH6NwPwY03hcTkdWG41F/a39aDa8ex2aFP+IT8sp/71Tw4wqVZT5lII9wbj8ahycWLIqm1l2+ZJ/rUePGC9B0jGcT8aJhlBsviJY7XCuP3bj51m8JODNGSL+eP+Zar4O0xjC2UEqAL3I0B5gb6ae1RMPxQBw1tmDAexBA/Cg13GsaGgkAP566f5jVb2awsYlOp86spA9LSf/C3zqox3Fi6lQAL5b681vr+NRsBxZoXVtyrBhfY2INj6UGg43w5hFIL7MnPoxqr4HjWTEwljZRIoPoD5f605je03iKwKDzZNQTpkvy9bj6VVyYwGg2fFMPJICCy5vLYscqkqGB/ZBBFU/DuHNDMJZWjuoORUkWRixBUMchOVRe+vO1Q4OPHXOWbTlbfqb7/hTcvEBqQNT7UEztfxLOIgNLBmt0Byqv8AIazq4pgLXpyVsxuxuT16DanEwAI0OtBa9mJ2CyWPwlD7B7qW+ojHzq2xmPKYOdr6yusS/M+LJ+CoP81UfB88JZgAbrlsf20cH6oPrUjHSmaNEy5FQubb5i+XU+wVR8qC54RxcjDQHkM8R/yPmH7si1T9qMWTKAdCqLcdC3m/gV+lM4LFGJCjJnXOHBBtY5Sp+vlP+WoHFMYZZXkItma9ug5D5C1AxJL/AFrWcQxYEUqpquQjTYDOmtY0mrrG8dV/FIQjxFy7iy6qx/loJPYzivhYrW9nR00BJuRmXQfrKPrWlx3EPEwWMvb4Y/xmSueYPFGOVHF7oysLaHQg7/KriXtIvgzxqjfe5LXI8uVw39KCkd6adqJmpJNA21CgTRUEijtR2o7UCctJIpwikkUDVKoyKK1Ak0KVQoE2o707GBfWuiRdhIASPvQFJXM6qo8oXM19dCWuD0U0HN8xoZq6LL2RgZGZJCwAjIOVR5ZCeV73AsbjTWoh7DxhiC7hQ8K7JnPiOsZYC+wJvrytQYcGiDVruCdj1xKTOr5ViLDzAXI8NmXY6nMoBt1qyTu5R9RI4BkEIDRgPnZ40BKg/D95e/QUGAMppBatzhuw6MbZ3UXh+JADaaUxCwvrYg3qFwzsck0JlaRkAkZNFBFki8Yne97Bh72oMoppRNbPh3YZJEQ+JICyxH8mMpaQ7K2bUBfxp/h/d2JYs/ikERJKQygaNF4hC66kNZfrQYYMaOtvxLu/WKOWQOzCJA5uo1v4WlwdPjf/AJKk/wDt7DcffOQXjjOWMMQ7lQQbNYWzH52FBz61OpKRtW2w/d2jgMJXCnwSLoo8sxG925A8tOtVh7KL4kKl5LSxNKSsYLeUMcqAN5trcvS4tQUUONIOtSZeLHlz5VpP/bhdLztbNGpJRVtmzBjq+wK6E6WOtqx2Nw4SRlDZgrEBtswB0YehFj86B08QJppsRemLUdqBxSKUJ/QU1QoFtN6CmmNHaiIoE0k0uiIoGi1CjNCgfo6T4g6ih4g6igVRGkmQdRRFx1FAo0kmiLjqKTmHWgWVorUnxPWjE1Au1OnGvb435fnNyGUc+Q09qj+PRCQUD4xbfpN9TSxjnO7sdt2PK1ufKw+lRcw60ZYdRQSVxbD4WYexIp08TkJuZHJPMs1/reoWcdaHiDqKCe3EXNru+m12bTXNprprr7039vcDKHYC97Bja5Fr22vbT2qJ4g6iklh1FBNTjEwAAlkAFgAHYAANmAAvpZtfelHjEp+KWQ201djprpqf1m+pqvv60YYdaCxl4vK3xSSH3djyy8z009qJeMSgECR7HU+dtSCCCddTcA/KoFx1FKDDqKCanGZha0sgy2C2dvKAbgDXQAk0TcVmLKxlkzKCFOdrqDe4U30Gp26momdeoovEHUUEtuLTHeWTYLq7fCAAF32sALelR3mLG7Ek6C5NzoLDf0ApsuOtAMOooF0qmw46ij8QdRQLoqT4g6ij8QdRQHQpPiDqKLOOooDojRZx1FEXHWgQx1oURNCgYBor0KFAdEKFCgDGgTQoUAvR0KFACaIGhQoBehehQoDNAGhQoCJoE0VCgOhQoUB0QNChQHehRUKAXoUKFABR3oUKAXoqKhQKvQBoqFAdFQoUAoqFCg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402" name="AutoShape 2" descr="data:image/jpeg;base64,/9j/4AAQSkZJRgABAQAAAQABAAD/2wCEAAkGBhQSERUUExQWFRQWGBoYFhgXFxgYGhkYFxcYFRcYFxgXHCYeFxwkGhQYHy8gIycpLCwsFR8xNTAqNSYrLCkBCQoKDgwOFA8PFCkcFBgpKSkpKSkpKSkpKSkpKSkpKSkpKSkpKSkpKSkpKSkpKSkpKSkpKSkpKSkpKSkpKSkpKf/AABEIAOEA4QMBIgACEQEDEQH/xAAcAAAABwEBAAAAAAAAAAAAAAAAAQIDBAUHBgj/xAA+EAABAgMEBggFAgYDAAMAAAABAhEAAyEEEjFBBQZRYXGBEyIykaGxwfAHFELR4VLxFSMzYnKCQ5KyY3PS/8QAFwEBAQEBAAAAAAAAAAAAAAAAAAECA//EAB0RAQEBAAMBAQEBAAAAAAAAAAABEQISITFRQTL/2gAMAwEAAhEDEQA/AMPMFBwRgDgQqTNKSCGfeAfAwRHfAERAKYUhDlnA48N0JeAAhV6CeHTNHRhN1LuTerewZjXDOCGgIBgBUKnyyksQxGUAGgsDCjMozDa7VwAqdlPEwkpgHZUxIJe8QxHVISXY3XoXDs4hpAc4gbz+IcJKbyCKuHcVBS9N2NeAhtMATw4iV1SXAbmScWbHnhDZO6DANPvAEYKDJgAQUGgwpoKBBBPAhRVBAQBAQINoctC0ki6m7QAhyXIFTXBzVoKaffAgCDgCB3QQgzAIgFOIEC6NsCASYKDVjAgA0Ge+ABnlC5S2OR3HCABllIB24Q2BFtpjSSJolhMsIKUso89nvGKsppBIICCIgQbQBgjZBFMOCXxrhDZTtgFXscs6D7wZbDx8mgIeo2/f8Qm6dnGntoKPHb78oEtTVFG2FqwQfLh6RJttiVKVdWLqmBbHtJChhTAiCIyjAvnafdYNSizPTHPHhBJOEAUBoNSqlqbt3GBAGVQiDSpiPfftg2FYKSBnBvBNAMAAYBMAiDJgFS5ZUWGJw37hAnSylRCqEFiN4pB2a0KQoKSWKS4MHaLQqYsqUXJJJght3gwihOUBBGffs+8KVMOGW4NhuEAl93vvgQu4f0nu/ECAbmBiRsJgKrDlqIK1Ng58zDcAAWgXoIiDYNBQg0pJoHO7wFISIU2O33nBB3MQXEOSpbjEU9YTNklKiCzg1YgjkQSDD9gTeUBtx4QS/AlLKVDJsIK1EEvV/XOLSdIuiuB4HgMdkRjZQWapGGMGJy9VqQcoHSUO/H3nEuboqZ9KXfZ+YKz6JmLmJQlJvFQTWlSQMX2mDewwQHzu7v2xrDRiVbrKqVMXLmUUglJAY9YUxBaGFLz50pBRIL0J8MIdtUtCZikoV0iASErYpvDI3TUc4RIlXiQ4DAl1FhQOwO05DMw3dz7jAGpO5ve+EiFpmkKChQggg7x4GOusXw7tE6zLnpuqJuqTk4qV5DdA3HIA09+/2gBIOcOSZhlrCg15CgQ4cOkg1BocMN0KtNrVMmKmEJvLJJZIAdWLJFBjygGFIp5wQEGoht+f45QUFEDBmDbZWCZoAoWTDtksapqwhAKlKLAAZmGlSiCxBBFC4NCMiIIIcINIeDlyzeZIJOIauFfSAkBwHYZn1gDuD9fgftBQKez+IEFIasP22yqlrKF9pOLEHJ8RTBoYUawBBBQcH4wtaAACDUu4YhmwqcX9IKUtCLgIUStzeDMAKMxeueWQhJr6U+2NYSp8HfnzgNThv4wQRNIfsyilVK8N2cP2WyXz1XUlJ6zBRAFACSACHLhiA1OV1Y9AqxugO7DFgRUXs6FoM8uUhSdX5s4C4AcCSCDtLkCmRiRZ9FMbpLKAN4Gh3M0WFltJkym6NyD2wVNswdg0RrNa3UomqiNpHj3d0HHVpJPRJSh8nrWOR1jtLTTiHL890Wsq1MoqKRm1cu+KDTM8rWHSEBVav+pQdzlSDXGequYsGtXMKkqAUCoXg4dLkOMw4whsYwtKHOfdWDsCDV7tHwwpsgTF1LBgTRNSwyDmJVlTLHSCaFvcNy6wZbhr14YY74iFOwGuEAuzzlJIKSQdoLeMaFon4prl2RSFC9MSAEqJfF+9m8Yz0qoaOxqdvGB0bpcNkMavXAO5FMcKwSyU9bNIrmqKlqUon9SicfSI8xi10EU61Xc5nAMMKVwxgkmFyVgO6Qpwwcq6pJHWF0itM3FcIKQtLUpTZXxEIAh28Mmo9dsNgwUfj3wRgyqC5VgHpc27dUk3VA0IcHa/7Q2FQYIYinFy/BsDACX2e/eW2CHJEt7xBYgOKY/qq4Zg53s0MvtgBWW2CMAbcYEKu7/GBAIVjCkIdgG5kAd5wglCsKNBT394BBEKEslyMvfrBA8o1X4QP8vaAzgTA+GaM3plBLcZUAeUPTpSsxi5wZ/AZiNTkamCfpVc1Q/lSl3lJIcE0UhLDfU7ou9ftCifJln/AOZOVSCFJA2mpFIJ2ZvqpoWcoKWBMCKX2okgFxerWrU3xp1k1fISHScKAsw5RLXMRYLG5SOowaovzFFgBTae4RL1YtUxdlQqabxVeVnQFaiMMvRoOd99cDrvo4ykElBALMsYOSOqXxo4YNWM8mWuYXY0bm2frG3aY1mnS5ZJsarrGoUSEsMVApp3xWfC+ytZphLKSVl10AF1IcF8WKjXfBZ44bVqSucCoylLT2SQzUyw2R0Gvei5SrOhUqQR0YckECgJcGjnMx02pswTTOmpN5504OE0a8LjNkUNlFnbtYjLtCbOZSlBSQpSgU3UglQqLv8Abtgn9eelpc08SKc/2h6zqUkgpBcGnGn38o2fX/VaTNssyddCZstF9K0pCXADlKiMQQ+0gxYajoI0dZ6KP8vsgjFzjTq1g3vjB5so4kVL47cffCGQKb3pG1a46am/KzQuyKSFy1h3Cyhx2ibrjGMUWOPvlBeN0syiP9hTA7+RpxrvghMcknN64VL1wOeyNR+CqBdtLjNDV2BW7+7wh/4i6hJmg2mzJaYmsxAAZYGKgH7QbDMb8RvuMlWAWYNtq+Q/PfCU0LjyfdnG96kiWuwSkrloVdvJLpSwclVHZu1HIai6jS5i5s2clKxJmKlCWoAJKkqJUpRc3gAzPtOQqOzNUJJwc7g/i0JmLJagDBqMMya7TXHcI2/SmvUqyrMiVJBKKKu3UoSW7IYVbgBAkix6WlqEySAsUpdStJ2hacRxcbRBO7EZaAxcgMKAvWoDBqYF67IJW7D3vjY7FbBo67ZJyL0vrGXNSALyTVlbVAkuxzEdDpmamTJXM6O8EhyABVJLPVxm8Du89LoWd+GEGhs3fhuPq3jFjrHbJc20zJkpN1Ky7UoWqzZPXnFY0GzgDlhQHb7aAVthnx9d4gKJZjk7DfgfJuUEB7w/EA78sr9Hn94EF0g9n8QIBlXCEmDUIJ4KMRp3wdQVItCQWF6We8LG3dGY4R0GqutE2xzFdGUp6QAKd2F0ls9574M8vjXdatNixSWRSbPVdAIL4AKXvYMOJEW+jkJmWeQWchEtVG7QTQls3rGP6wqtVqUmeoKUkC6m7gGrQPmc9sWtg11tkiSmUQEhKboK0m8RkccQ/gIjme1/06Z9rRZ0F0SHvN9Uxq92HF40SyyDKsyUoCStEsBKSBVQTR6jOMCdQWSCbzuTWudSNsd7I+I9qWAB0fWoAEl3NGx2wKt9brbbU2aYlcuUJa0EKUh+q5AGKiXLtnjGcWacS4CqK6zElq0NOMdnpm3aQtMhctUp00Ubor1SFY3t3hHFqlqlqAUkpYjEVurDjxgNJ+FwKUTUlIIVdUOJKwancB3R1/zEpU1ctkLmywkqcAkJU5S74iuW2Mj0JrROspWEFJCgmihea6+Ay7UQrfrLP+c+ZSbswhPYdIZIZiMxSogOr+JGm7RWzmWJcleCk/8AIMWwpXEekdbqWgnR1majSk7CHY744G26yWi1ylS1S0KSQ/VSXSWcEKfqnnFpoPSukpFnlSkSkXUJupcOpnoCQrf4QE/Wi06Q+VnJ6KUtK5awrowpwm6XVUtgIxi0WZcs3VpKTRwoEGocFju841nSun9ICUsLkpAUhSSQjJSSP1MMcYzTTAWFpVMKllSJZdVTVCSBXGlIrXFoHwemPfTTsk55KTWnGLrWbWZdi0gm/eVImy0lacSkhSk3kg7KOM44DVjS8yTPvSAHIIukMnrNQAKHLhEzW612q1LQZsmqEsLqTgovVydmW2IzWv2Ho7l6WUiXM67jBThrwbBwBHM6vadTJt1ssi1dGpU4zZRIDK6RKVKS+3AjbWOA1c1ntFlCkJPVH0rBZJzYOG3xF0rpFdqnqnKACiwN1wOqAAakl6eEB3ms+oUybOVOkqQb5vKBZJCsyGehx2w/qpqvNs8wKL53iDjQpCRV2q5MVWhtPaSki6EKmpAoJiSph/ljDWkdfraglAlIlrVUdUkjgFFsjBEr4sWtKRZ0v1worajhLM5Y5nyi/wBGITarGAVK68soUxzYoevfGS22y2mcszJiVrUqpUQ7/ho6PROlbZYpKgZbJe8b4e67BgxetKbTFVn86QUKWhb3kkpZx2kqYu+TA82hyw2AzVhAI6xapSP/AEREq1TFWm1qUooldKtypTpQkqxKiXID4xW3rqtrGhG7PCsHV3mntREyrMlSF9eWKuQASS+J4xwUxBBr5g+Ii9t2tc+fKlyVLDMUqdmLqoVE0DBq7oortWBw2GnfBnjLPorvusCFOfZECDRS5IASQpyXvJAIKakM5DFxWm2GimA0KBgoklth9IWlF7iT3+vhCAeEaP8AC7U7pFC1zkqMtJ/kjF1AsV1yScN/CCW47nUrQcyRZUCabqyKDtKQk1ShTUJAxPLKLjSlkE2TMlXnKkKAo1SCxAJfFoTb9Jy7PLCltVQAGZJ2A8zwESiK1psNB4gGDk8+25lC8zKFFCtGod9DE3U1YVaUIP6rwJb6QTnwiXrdYugt85NAhar4etF9bzJEQdCWYptaG2i6cMVAesQbnZGASkZJAcl8tgwjhfi1MZMiWQl1KWd5ZIAfmY7/AKMZvwYEecZb8XZ38+QmgAQpX/ZTcfpijk0THCVcvfOLzROpky0rQWYKftUASGN5R2VoM4qdEWbpVhDUe9ya8fIxuGh5AlykkJ7QBIoMRQcAIgasGgUSZaQAFMAHAGQxAdhEtdoCR1jdAzVdHcTjFVrdpxNkkdIADMUbstJNLxDkkJNQBWMmtltXOJXMUVKO0g9wOHKKNss1qB7KgX2KSX8YqtZdT5NsT/MSBMAZEwBN5PEBXWG48mjJ7HbZklQXLUUKFQRTkaVG4xr2qunvmpAmBgoUWM3bLcWPcYDK5ugpthtITNGC0lKxQKSDiDz5Rrug7UpVnlLUm8CgYAcC9WyiFrhon5mzLSW6RAK5ZIq6as74EBucK1Pddkl9lgFAYPRRiCHrbq8i1yyZd1M9I6uAvD9Cq9xyMZQbPcKgsFJTQghiCMXjfOmIyGx39DjHG/ELVE2hBmyEtOHaSP8AkSNn9wy24bIqHfh7pcTLKXAKkqDPsKQBg/6TlnD+vdmEyxzFMl5ZTMfGiVB9/ZJjmfhPaSFTJagaigwLpI24UUe6NDt9m6aUuWPqQpJBp2gRUnjBUPQs/pJEpZzQMwASOqWfeIftKHb9/KkUPw+tD2O6QbyFEHE4h8htvRJ1q0QbVZVS0MhbhSSTdqk8cwTBE5cmlQniW9YwjW/RnQWuagM14qA/tV1h5tyjpZ/w+tgFCFf7sO945fWDVy0WYgzx2nCVBQUCzZjDHODfH6qhhBPtghDiE1q7QbLup3wIReECAJSvbCCb3nBzE98O2CwrnTEy0B1LLD7nYAKvugq51M1UVbLQEqdMpLKmKArdNQBvVlurG8WewoSlKEC6lIACcGAoAKYNxip1Y1dl2aQmWlYKsVKZYvKZiTyDAbABHQoYUvhtjLPi0HK3WUa36ZmT7aAlxKkkoRShOC18z4DfGp2Vd5CSC7pCiXFXANcXhc1CKA3BxSW9PGHJaEv23GWLdzMOUEZp8YNFsZM8AVeWpmGHWThjS93RV/DuxidND1VLUhQyoklRx4Ad0aD8Q9H9NYZwBBUgCYOorFBc1/xvZRxPwssoVNcrFAotdO5OXExBqMpJrs5q8qeEY78ULU9uIFbstCXrm6uH1RtQkJFAeeXgIzfWf4cTbVaps5E1F1RDBi9EhOA3iKOM1QnNapbj9ScH7SS2W0NzjcgahwGbMbsnPlGU2r4X2mQnpUzJfVBWeszXBffDFxhGgaq6cl2uUCFi+gALTnUUU2YyfdAc38V7Mro5EwA3QtaThipII/8AJjPwdsbppDREmehcqYoKCsQ5o2BFKEbY4S2fCyYlR6KclSf7kqSQN5FDygOGUaUjQfhnKWjpcLt1AIJ+olSmqDUA+MFoz4c3VArWODKbixHW7xHbWPR6ZKAiW4apzJJxJdOPCIFEAGtPe8xR6mTkqsxqr+otgFUYkKFAf7oPXbWEWWyqdY6SYCiUkXgXIYqIZmAr3RC+GEwmyKF7BSciMUtsb6Yoma9LUmxTFy76VSyiYkh+qUrFcaUJygam61ptsq8OrPSwmJen+SQ4LHww2RYay2XpLJPSTVUpbUxZJIy2jbGGaH0suzTUzZSmUNrsoZpLYgwGx2jQARbU2mUACotNSMC4KSsVoahxmzxf3mrebj9or9XtOSrXJTNlkbFoaqFZg7dxziym3f1gciPEQHDatJCLda5OCSorTvBN8UfZMPdHUrFKjq5UPlSOa0pKTK0vJmOgiagA5BwSg5E4KT3R1M+WMbwB4FvKsEqitOs9kQ6DOlpIJCheYgjEFnOI3xyuv+krJaLGRLnoVMQoLSLxJP0qAfGij3QvWf4drnWiZNlTJbL6zElPWatSGZ68452Z8L7YfqknYAtX/wCILJP1xjQbw/pCwrkzFy1hlIJBG/dEZoOx7o1bDAgfLnd4wIBJZs7z4uGZtm3nGkfDzR0iRLE6ZMlibMFHWkFCNmOJxPLfGcCU6gCbrs5LsHzLAmFSLUpGGGzIwZs2N5n6yyJctSzNSoJBLBbmmSWzyjLp2t9oXMXMM1aQsvdStQAGQSxyEVdmtqVbjshydZBiKbniOeYtU6bnFmtE3/uuNL1Y1llTJIC5oExLBXSKZywqCo1DiMXlzSg05iJ0iZfw/aA3FWm7OsFC58pi4PXAcGh+s5Rxfw6tEmzzbQgzZaSjqBRKQFC+oukki9RKY4lZu7OP7w1Olk9YYjLbugNv/jdnw6eU+3pEj8Dvg16bswP9eWeC0n1b9oxBEx9zZUHfthwkttEEa1p3Tsj5S0XZ0sqMpYAStLl0kAYvnhGP6L0nMkKRNkrKVJdJ2EGt0h+sIWRTd4RDkIAvJJG0b22coK1bQHxJkzEhM3+SvMlyg8Dinn3x1dntsqYm8laVbwpJHl6xgcpcSAptsBuky1pSHUtITleUPvHOaf1+s8ofyyJq8glinms07njMlJwd+bnzEQ7ZOHDvMEJ01pqbapypk5V49lIHZSn9KRkI7z4XackoRMlzChNEkFagkUKhQnE9YRmqcPvFlZJVxO0nLygrcRpmzsUmdJYhqTE4Gm14wGckAkA4Eh+BZ4l2qeAGwJ8ogCAttW9YV2OcJiOsD20uesnZxGRjZdG62SJyEzRNQx+lSwlQLsQQVBjGFWezXuHnEuYu7tfIDHhAd98QdIyz0M6XMQTLmVCVJUQFB3pjVAjpZOsMqalKxOli8kFisAhw+BwMYymWVF1Y8RT7wo02+MEbF/FJJd50t9t9LfeIx0pKOM6XuZafUxkxmgCtB5xXWnSRrdpvLvtp+Yqzjq7+I8lJtQmIUlQmJD3S/WT1S9djRyUKUsku/fACm4wdZMgUgQvpf7R3QIBSppCgcwXqysGZ3cHDOGmpjBk19IS0AbUiXZ9IlPar5/mIgMKSBXhRtrjHcz+EDFsZqF1ceRHKGnKcH4/ekV6JrChrz9mH5dr2xGOq1k2gGme70eHFTm286RTzVfpw94GsOy7QWcndl5CCYmzJt03hV8QfMQ90j1o214rEzfdIEueUEHJ948YJix+Yy+4iJbioEHAj35eUN3htpt/fPnCZiyQcQdpMFSpFoJAw8m8hDvTHFx4PFXInUbfj+YkotIAINTlXfWBYmKnlmfziJaJ+WHOE9MSMQKszkeJ+8RJ05z7MCRJQHNWpU+3iabQ0QZUy6k0JNK7K5j9oYnWl8KNvxgYdmTXLvDkuU+LNjRoiy1P94eE0uwEFTVzhgnup7EJlgCpNTuiIJmweMEq0Bt/7YQZTjMMR5+kAMKmIE20EwyINzj+pE6cVYqwwFfAfeGScoVMmkgB3CaDc5enMmEg74rQ0EVccNx/Z4Ci4H4hLPAaAF3f4QcK5jvMCASTnBQBBGAO9BjjBAcYAEFHT2IMBq+/CDWhIwJI4cN8EkUghcpbPedmOABrljk4EBUz37+0EkNn4tEzSVrlrCRLRcSkAVLkkDrKJyJOQgI1nqWcB9tBg+QMHLlFWAZgTUtQVONDwFYZQeW+DmV3+MDDvTnJwDjsMOGaAoqQAAGYKN6rPmK1Se8CGJahmO4/bPA8s3hVoX1iQb1T1sHriBk8EwQW5dQ5ChOezfASdz90KmzgQgBASUpIJcm8bxVeLlgWIDBhSGk7K+/B4KNSoF4tuHrtbhCHh9c2hCbwQWdN5wSkUKgN6iz4XjAJUpqAV2vy9fCGnr7+8G9OePp72QgQDxPv2YIqpu998FaJxUoqJcmpoBXgKQapl4ksA9WSKDgMhAwaxQNmMw1XyrUQg5Z7XGcAYe/vBJEApGdHOVPtBAYVFfvnSEkwuZOJz5ANBQmy2JFCxZxUUzB2QgQQgyIIPpCM4K9BXd0C7BS+mgQV2BAEUtAeFCUTC02YwTSROLM5Z3Zyz4PBJXzh0WNXv8QRsh2GCbFjpO02YyZIlIWJgB6QqVQn1q7M1IrEkk/vTZC/lFGFosCvf5gbDU6SUqKV0ILEbxT0hDUiUbGo5GC+QMDtEcXePCniftD6kyrq6rKwoXOqAkpreKquDgwG+HE2Gj58iIbNiLfiB2hi8MvdKwkGJnRkABnAN5ikVLAFyKtTB4bTZ9xgdoaXjspEi3Jl9ToyqqElV6722ZQFzAOKPVi+cNzLMcWbvMGuzHEJNcm8vZgbDCjXD3vhc1eHAO2D8O597w78lMbsHixhXyUzNKjyJgbEZJDVD7G2uMfecBIYxK+RWK3VDkRC02JWN0jYa+sE7IpluMPPyg+jp+PWJiLKc0+cSE2Q7IM9lX0B2Qo2Yxaos6v0+EK/h6zkYJ2U4skOpsYzP3i1/hqszCxo/LH3wgdlQbOBVjBizE5Ui4+Wu449/kIQs8edIJ2VhsvKEzJQ9tEpY9/vEdbbO+C6Zvj2R9oEKcbvGBBUxMkCrGEqmH9Chvr9omotUsE0PNz5ikOo0kk9lI8T5CDCNZpF7JQ97YnjRG73zgpdpVs5XSdsTEWhZoUueDQQzL0ETVoek6LTtSOYh1VrI7UscjSJCZt4BkgVzSTAIToVJGPrBDRSfqccjEmyuSprgA/yHDLGJcmyk1KgBtS+fEPBFYNEoelX3MfvDv8DD1RjgBWLtOj0n/lL8/sxiXLSlGMxwMCaeQDQFLJ1dSWo3viIVO1elDOuND93i4XOW9FJIf6iQ3IO/fC0Kp1lS6V+snuu4faAoF6vpxem1q90JGikvi+4sB5R1U5ISLzoILY3nb/rCTKl5gt/iT6QVS2bRSGdmG5jXwiTJ0ak4FqfUWA3u8WpswulUtYfJJTdphiUunjDUqWoLBCkthdUuhO0OkkwEKbY5dA6TwrTcX9IQLOlJxwOABbiXi3n6KKm64S+KQceIuj2YQnRKR2lAtg5VTwHsQFfcQWokDenHiYanaNBc3Etuupfk3jFraJ0sGix3KfZgzERVWuahIqXfce80bKCIU7R6APpH+x/eIxkAE4/9j60h5ekUXWvAnLtVYZUxyxium2wlJ6wYcXG12B2wBWlJAoptrgGKifbl1wLbvtDs692nfcXLjeIQpIxJDmrBPdjBVfO0gv8ASORiJMtpL0PePtFsqSVBypIHAP5PEGbJDZPzgsVyrRv98oa+YGPpD8yyNs9+MR5lnbMQdJg/mjtgQ10Y/UIEGsi5v8H3iAJrYGu4N+TDUpYJbqjeXicLMBiU7cGA5tBxEiessb5I3GJCDXE1hhFqSDQvwfGHfmRlRvzi9TBKsbHjjwen5iwJQ4dn3D3urFYbSkBxV+GVNlc4Wm0kYqxy4bxhBFyLWGckPsofImDlaQOZLUagP2imNu2EDc4PkYUm2OKE7hXDnAXfznWLJUDk5A25ZCHxPADE12M/cWpHNfMhwo4DMYnlz8ItEab6OWVSpYJuh75c5u7k4tszgLiVaL2JVTAABuRaFLnCovAPkQCPvsziosmsIXRapcsEhxQUILteZlPuhB0iiZRwu6WpdLUcAqSK0gLpNsuhjt+kqu/bCJkqaCLzADbU1FGdqxQSrUAC9Kdm6Tto/KHhpgANUk4A7d9cG2QF+mfcbA0fHDkGg/4kAnq0O5vCtPxHML0+/ZTRq1PV3YwwrSpYB2diWJptYqY+kB1StJFqPzKS/Fj5CINp04omoZqUIY8K15xQzrWqhcqD1rXGlE5cofnKKmuvdIPaLnv7oB6bpA99BdGe/bFXaLWofTWueHIYxNnW8SksCFltlAeBxirkaSClgz71zdsyokQCZcxWGL5U4wg2gmuzJm5O/pE+0zbM7oWsjYmnepqRHE0YpBBxJKn7sHpAQVW1J3NkR7pDa5pxuio7TuOTiJFqm3usKnvoNpwiNMtKTkUjI4B923hxgqGq0gGpfaw884ZnTb30juenpzhSpl0u1M9jvk2HA7YAn3nBYmnV7L9xrlBTBFDXz7sYjzFbuDisSpKQXBYHcQNtBWsQpto4cWL98G4Q+7wP3gQ30h398CDeH5na5xY2rCXwPnAgQc6A7HMesOWfLiIOBBlb2b6feYiTI7Z4mBAgycs/a/1PpCU5cPUwIEANCf1jwVHMab7Y5/8AuBAg1x+mbZ/UT/kfSJ+qfYmcv/KoKBBvl/l1c/so/wDr9YhWL+mn/L0gQIORC/U+sNS8OcCBAXejcDwPnFdJ7P8AsfSBAgBbO2ngPIxU6Ty4D0gQIKVovA8ouVdgcTBwIIp7D2Vf7eUIm/0P9k+RgQIKbtnYmcUxA0vieXkIECDUV6/6P+w8oYmYJ4QIEHSDgQIEGn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act Workshop Feb 2012.2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Impact Workshop Feb 2012.2</Template>
  <TotalTime>0</TotalTime>
  <Words>1627</Words>
  <Application>Microsoft Office PowerPoint</Application>
  <PresentationFormat>On-screen Show (4:3)</PresentationFormat>
  <Paragraphs>263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Impact Workshop Feb 2012.2</vt:lpstr>
      <vt:lpstr>Impact workshop</vt:lpstr>
      <vt:lpstr>Agenda</vt:lpstr>
      <vt:lpstr>Overview</vt:lpstr>
      <vt:lpstr>Purpose of the REF</vt:lpstr>
      <vt:lpstr>Key changes since the 2008 RAE </vt:lpstr>
      <vt:lpstr>The assessment framework: Overview</vt:lpstr>
      <vt:lpstr>Timetable </vt:lpstr>
      <vt:lpstr>Impact- the big unknown</vt:lpstr>
      <vt:lpstr>Impact- the big unknown</vt:lpstr>
      <vt:lpstr>Impact- the big unknown</vt:lpstr>
      <vt:lpstr>Impact- the big unknown</vt:lpstr>
      <vt:lpstr>Impact: Submissions</vt:lpstr>
      <vt:lpstr>Impact: Definition for the REF (1)</vt:lpstr>
      <vt:lpstr>Impact: Definition for the REF (2)</vt:lpstr>
      <vt:lpstr>Slide 15</vt:lpstr>
      <vt:lpstr>Impact: Criteria</vt:lpstr>
      <vt:lpstr>Slide 17</vt:lpstr>
      <vt:lpstr>Impact: Template (REF3a)</vt:lpstr>
      <vt:lpstr>Impact: Case studies (REF3b) </vt:lpstr>
      <vt:lpstr>Impact: Case studies (REF3b)</vt:lpstr>
      <vt:lpstr>Slide 21</vt:lpstr>
      <vt:lpstr>Slide 22</vt:lpstr>
      <vt:lpstr>Slide 23</vt:lpstr>
      <vt:lpstr>Slide 24</vt:lpstr>
      <vt:lpstr>Slide 25</vt:lpstr>
      <vt:lpstr>Glasgow’s pilot experience </vt:lpstr>
      <vt:lpstr>Glasgow’s pilot experience</vt:lpstr>
      <vt:lpstr>Glasgow’s pilot experience</vt:lpstr>
      <vt:lpstr>Glasgow’s pilot experience </vt:lpstr>
      <vt:lpstr>Glasgow’s pilot experience</vt:lpstr>
      <vt:lpstr>Glasgow’s pilot experience </vt:lpstr>
      <vt:lpstr>Glasgow’s preparations</vt:lpstr>
      <vt:lpstr>Useful resources </vt:lpstr>
      <vt:lpstr>Read the guidance !!!!! </vt:lpstr>
      <vt:lpstr>Case study template (REF 3b)</vt:lpstr>
      <vt:lpstr>Examples of good practice</vt:lpstr>
      <vt:lpstr>Preparing an impact case study</vt:lpstr>
      <vt:lpstr>Preparing an impact case study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workshop</dc:title>
  <dc:creator>adr144</dc:creator>
  <cp:keywords>University of Aberdeen, PowerPoint Template, Internal</cp:keywords>
  <dc:description>Created: November 2011
This version: November 2011</dc:description>
  <cp:lastModifiedBy>adr144</cp:lastModifiedBy>
  <cp:revision>1</cp:revision>
  <dcterms:created xsi:type="dcterms:W3CDTF">2012-03-07T16:19:42Z</dcterms:created>
  <dcterms:modified xsi:type="dcterms:W3CDTF">2012-03-07T16:20:15Z</dcterms:modified>
</cp:coreProperties>
</file>