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4"/>
  </p:sldMasterIdLst>
  <p:notesMasterIdLst>
    <p:notesMasterId r:id="rId31"/>
  </p:notesMasterIdLst>
  <p:handoutMasterIdLst>
    <p:handoutMasterId r:id="rId32"/>
  </p:handoutMasterIdLst>
  <p:sldIdLst>
    <p:sldId id="270" r:id="rId5"/>
    <p:sldId id="271" r:id="rId6"/>
    <p:sldId id="285" r:id="rId7"/>
    <p:sldId id="272" r:id="rId8"/>
    <p:sldId id="274" r:id="rId9"/>
    <p:sldId id="288" r:id="rId10"/>
    <p:sldId id="293" r:id="rId11"/>
    <p:sldId id="277" r:id="rId12"/>
    <p:sldId id="278" r:id="rId13"/>
    <p:sldId id="279" r:id="rId14"/>
    <p:sldId id="310" r:id="rId15"/>
    <p:sldId id="311" r:id="rId16"/>
    <p:sldId id="312" r:id="rId17"/>
    <p:sldId id="313" r:id="rId18"/>
    <p:sldId id="314" r:id="rId19"/>
    <p:sldId id="315" r:id="rId20"/>
    <p:sldId id="316" r:id="rId21"/>
    <p:sldId id="317" r:id="rId22"/>
    <p:sldId id="319" r:id="rId23"/>
    <p:sldId id="320" r:id="rId24"/>
    <p:sldId id="324" r:id="rId25"/>
    <p:sldId id="322" r:id="rId26"/>
    <p:sldId id="323" r:id="rId27"/>
    <p:sldId id="321" r:id="rId28"/>
    <p:sldId id="325" r:id="rId29"/>
    <p:sldId id="326" r:id="rId30"/>
  </p:sldIdLst>
  <p:sldSz cx="9144000" cy="6858000" type="screen4x3"/>
  <p:notesSz cx="6797675" cy="9926638"/>
  <p:defaultTextStyle>
    <a:defPPr>
      <a:defRPr lang="en-GB"/>
    </a:defPPr>
    <a:lvl1pPr algn="l" rtl="0" eaLnBrk="0" fontAlgn="base" hangingPunct="0">
      <a:spcBef>
        <a:spcPct val="0"/>
      </a:spcBef>
      <a:spcAft>
        <a:spcPct val="0"/>
      </a:spcAft>
      <a:defRPr sz="3200" kern="1200">
        <a:solidFill>
          <a:schemeClr val="tx1"/>
        </a:solidFill>
        <a:latin typeface="Arial" charset="0"/>
        <a:ea typeface="+mn-ea"/>
        <a:cs typeface="+mn-cs"/>
      </a:defRPr>
    </a:lvl1pPr>
    <a:lvl2pPr marL="457200" algn="l" rtl="0" eaLnBrk="0" fontAlgn="base" hangingPunct="0">
      <a:spcBef>
        <a:spcPct val="0"/>
      </a:spcBef>
      <a:spcAft>
        <a:spcPct val="0"/>
      </a:spcAft>
      <a:defRPr sz="3200" kern="1200">
        <a:solidFill>
          <a:schemeClr val="tx1"/>
        </a:solidFill>
        <a:latin typeface="Arial" charset="0"/>
        <a:ea typeface="+mn-ea"/>
        <a:cs typeface="+mn-cs"/>
      </a:defRPr>
    </a:lvl2pPr>
    <a:lvl3pPr marL="914400" algn="l" rtl="0" eaLnBrk="0" fontAlgn="base" hangingPunct="0">
      <a:spcBef>
        <a:spcPct val="0"/>
      </a:spcBef>
      <a:spcAft>
        <a:spcPct val="0"/>
      </a:spcAft>
      <a:defRPr sz="3200" kern="1200">
        <a:solidFill>
          <a:schemeClr val="tx1"/>
        </a:solidFill>
        <a:latin typeface="Arial" charset="0"/>
        <a:ea typeface="+mn-ea"/>
        <a:cs typeface="+mn-cs"/>
      </a:defRPr>
    </a:lvl3pPr>
    <a:lvl4pPr marL="1371600" algn="l" rtl="0" eaLnBrk="0" fontAlgn="base" hangingPunct="0">
      <a:spcBef>
        <a:spcPct val="0"/>
      </a:spcBef>
      <a:spcAft>
        <a:spcPct val="0"/>
      </a:spcAft>
      <a:defRPr sz="3200" kern="1200">
        <a:solidFill>
          <a:schemeClr val="tx1"/>
        </a:solidFill>
        <a:latin typeface="Arial" charset="0"/>
        <a:ea typeface="+mn-ea"/>
        <a:cs typeface="+mn-cs"/>
      </a:defRPr>
    </a:lvl4pPr>
    <a:lvl5pPr marL="1828800" algn="l" rtl="0" eaLnBrk="0" fontAlgn="base" hangingPunct="0">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81" autoAdjust="0"/>
    <p:restoredTop sz="68894" autoAdjust="0"/>
  </p:normalViewPr>
  <p:slideViewPr>
    <p:cSldViewPr>
      <p:cViewPr varScale="1">
        <p:scale>
          <a:sx n="74" d="100"/>
          <a:sy n="74" d="100"/>
        </p:scale>
        <p:origin x="-136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GB" dirty="0"/>
          </a:p>
        </p:txBody>
      </p:sp>
      <p:sp>
        <p:nvSpPr>
          <p:cNvPr id="13315"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GB" dirty="0"/>
          </a:p>
        </p:txBody>
      </p:sp>
      <p:sp>
        <p:nvSpPr>
          <p:cNvPr id="13316"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GB" dirty="0"/>
          </a:p>
        </p:txBody>
      </p:sp>
      <p:sp>
        <p:nvSpPr>
          <p:cNvPr id="13317"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63275F81-BC3F-4604-9806-B988122BEEEA}" type="slidenum">
              <a:rPr lang="en-GB"/>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7A7D3D0-EBB0-455B-AE31-C19EBB86F7C2}" type="datetimeFigureOut">
              <a:rPr lang="en-GB" smtClean="0"/>
              <a:pPr/>
              <a:t>13/09/2012</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25B511BE-1760-42E6-B213-18A7E5087AAD}"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B511BE-1760-42E6-B213-18A7E5087AAD}" type="slidenum">
              <a:rPr lang="en-GB" smtClean="0"/>
              <a:pPr/>
              <a:t>1</a:t>
            </a:fld>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p:spPr>
        <p:txBody>
          <a:bodyPr/>
          <a:lstStyle/>
          <a:p>
            <a:r>
              <a:rPr lang="en-GB" dirty="0" smtClean="0">
                <a:latin typeface="Arial" pitchFamily="34" charset="0"/>
                <a:ea typeface="ＭＳ Ｐゴシック" pitchFamily="34" charset="-128"/>
              </a:rPr>
              <a:t>It is a highly centralised, collective decision making process, delivered and documented through the College and institutional REF Steering Groups.</a:t>
            </a:r>
          </a:p>
        </p:txBody>
      </p:sp>
      <p:sp>
        <p:nvSpPr>
          <p:cNvPr id="44036" name="Slide Number Placeholder 3"/>
          <p:cNvSpPr>
            <a:spLocks noGrp="1"/>
          </p:cNvSpPr>
          <p:nvPr>
            <p:ph type="sldNum" sz="quarter" idx="5"/>
          </p:nvPr>
        </p:nvSpPr>
        <p:spPr>
          <a:noFill/>
          <a:ln>
            <a:miter lim="800000"/>
            <a:headEnd/>
            <a:tailEnd/>
          </a:ln>
        </p:spPr>
        <p:txBody>
          <a:bodyPr/>
          <a:lstStyle/>
          <a:p>
            <a:fld id="{BC0042B1-87CA-4D05-B6E3-9B11A1EE7B8D}" type="slidenum">
              <a:rPr lang="en-GB" smtClean="0">
                <a:latin typeface="Arial" pitchFamily="34" charset="0"/>
                <a:ea typeface="ＭＳ Ｐゴシック" pitchFamily="34" charset="-128"/>
              </a:rPr>
              <a:pPr/>
              <a:t>14</a:t>
            </a:fld>
            <a:endParaRPr lang="en-GB" dirty="0" smtClean="0">
              <a:latin typeface="Arial"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r>
              <a:rPr lang="en-GB" dirty="0" smtClean="0">
                <a:latin typeface="Arial" pitchFamily="34" charset="0"/>
                <a:ea typeface="ＭＳ Ｐゴシック" pitchFamily="34" charset="-128"/>
              </a:rPr>
              <a:t>In brief, there are three main elements to the inclusion decision.  They should be kept separate and each of them needs to be clearly documented.</a:t>
            </a:r>
          </a:p>
        </p:txBody>
      </p:sp>
      <p:sp>
        <p:nvSpPr>
          <p:cNvPr id="45060" name="Slide Number Placeholder 3"/>
          <p:cNvSpPr>
            <a:spLocks noGrp="1"/>
          </p:cNvSpPr>
          <p:nvPr>
            <p:ph type="sldNum" sz="quarter" idx="5"/>
          </p:nvPr>
        </p:nvSpPr>
        <p:spPr>
          <a:noFill/>
          <a:ln>
            <a:miter lim="800000"/>
            <a:headEnd/>
            <a:tailEnd/>
          </a:ln>
        </p:spPr>
        <p:txBody>
          <a:bodyPr/>
          <a:lstStyle/>
          <a:p>
            <a:fld id="{9C721956-DD28-4FA2-9F5F-7C1FE7A47068}" type="slidenum">
              <a:rPr lang="en-GB" smtClean="0">
                <a:latin typeface="Arial" pitchFamily="34" charset="0"/>
                <a:ea typeface="ＭＳ Ｐゴシック" pitchFamily="34" charset="-128"/>
              </a:rPr>
              <a:pPr/>
              <a:t>15</a:t>
            </a:fld>
            <a:endParaRPr lang="en-GB" dirty="0" smtClean="0">
              <a:latin typeface="Arial"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p:spPr>
        <p:txBody>
          <a:bodyPr/>
          <a:lstStyle/>
          <a:p>
            <a:r>
              <a:rPr lang="en-GB" dirty="0" smtClean="0">
                <a:latin typeface="Arial" pitchFamily="34" charset="0"/>
                <a:ea typeface="ＭＳ Ｐゴシック" pitchFamily="34" charset="-128"/>
              </a:rPr>
              <a:t>At this point, all academic staff with an FTE value of 0.2 or higher have been assigned to a Unit of Assessment.  </a:t>
            </a:r>
          </a:p>
        </p:txBody>
      </p:sp>
      <p:sp>
        <p:nvSpPr>
          <p:cNvPr id="46084" name="Slide Number Placeholder 3"/>
          <p:cNvSpPr>
            <a:spLocks noGrp="1"/>
          </p:cNvSpPr>
          <p:nvPr>
            <p:ph type="sldNum" sz="quarter" idx="5"/>
          </p:nvPr>
        </p:nvSpPr>
        <p:spPr>
          <a:noFill/>
          <a:ln>
            <a:miter lim="800000"/>
            <a:headEnd/>
            <a:tailEnd/>
          </a:ln>
        </p:spPr>
        <p:txBody>
          <a:bodyPr/>
          <a:lstStyle/>
          <a:p>
            <a:fld id="{34A84F07-5806-45AA-A164-FE9D625829D9}" type="slidenum">
              <a:rPr lang="en-GB" smtClean="0">
                <a:latin typeface="Arial" pitchFamily="34" charset="0"/>
                <a:ea typeface="ＭＳ Ｐゴシック" pitchFamily="34" charset="-128"/>
              </a:rPr>
              <a:pPr/>
              <a:t>16</a:t>
            </a:fld>
            <a:endParaRPr lang="en-GB" dirty="0" smtClean="0">
              <a:latin typeface="Arial" pitchFamily="34"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p:spPr>
        <p:txBody>
          <a:bodyPr/>
          <a:lstStyle/>
          <a:p>
            <a:r>
              <a:rPr lang="en-GB" dirty="0" smtClean="0">
                <a:latin typeface="Arial" pitchFamily="34" charset="0"/>
                <a:ea typeface="ＭＳ Ｐゴシック" pitchFamily="34" charset="-128"/>
              </a:rPr>
              <a:t>We need to know about all staff whose employment status is described in the subparagraphs of 78 – examples are on the slides – so we can made a judgement about their eligibility and document it.</a:t>
            </a:r>
          </a:p>
        </p:txBody>
      </p:sp>
      <p:sp>
        <p:nvSpPr>
          <p:cNvPr id="47108" name="Slide Number Placeholder 3"/>
          <p:cNvSpPr>
            <a:spLocks noGrp="1"/>
          </p:cNvSpPr>
          <p:nvPr>
            <p:ph type="sldNum" sz="quarter" idx="5"/>
          </p:nvPr>
        </p:nvSpPr>
        <p:spPr>
          <a:noFill/>
          <a:ln>
            <a:miter lim="800000"/>
            <a:headEnd/>
            <a:tailEnd/>
          </a:ln>
        </p:spPr>
        <p:txBody>
          <a:bodyPr/>
          <a:lstStyle/>
          <a:p>
            <a:fld id="{8DD79CF5-7C3A-4EF0-AAD0-100361AA1666}" type="slidenum">
              <a:rPr lang="en-GB" smtClean="0">
                <a:latin typeface="Arial" pitchFamily="34" charset="0"/>
                <a:ea typeface="ＭＳ Ｐゴシック" pitchFamily="34" charset="-128"/>
              </a:rPr>
              <a:pPr/>
              <a:t>17</a:t>
            </a:fld>
            <a:endParaRPr lang="en-GB" dirty="0" smtClean="0">
              <a:latin typeface="Arial"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p:spPr>
        <p:txBody>
          <a:bodyPr/>
          <a:lstStyle/>
          <a:p>
            <a:r>
              <a:rPr lang="en-GB" dirty="0" smtClean="0">
                <a:latin typeface="Arial" pitchFamily="34" charset="0"/>
                <a:ea typeface="ＭＳ Ｐゴシック" pitchFamily="34" charset="-128"/>
              </a:rPr>
              <a:t>These are categories of staff not currently assigned to any unit of assessment.  If we have teaching fellows who could be submitted we will have to look at their contracts and change them if necessary to enable inclusion.  For research assistants and research fellows we need to make a judgement who may be eligible as an ‘independent researcher’</a:t>
            </a:r>
          </a:p>
        </p:txBody>
      </p:sp>
      <p:sp>
        <p:nvSpPr>
          <p:cNvPr id="48132" name="Slide Number Placeholder 3"/>
          <p:cNvSpPr>
            <a:spLocks noGrp="1"/>
          </p:cNvSpPr>
          <p:nvPr>
            <p:ph type="sldNum" sz="quarter" idx="5"/>
          </p:nvPr>
        </p:nvSpPr>
        <p:spPr>
          <a:noFill/>
          <a:ln>
            <a:miter lim="800000"/>
            <a:headEnd/>
            <a:tailEnd/>
          </a:ln>
        </p:spPr>
        <p:txBody>
          <a:bodyPr/>
          <a:lstStyle/>
          <a:p>
            <a:fld id="{431038BC-8DE1-4F0B-B6B3-80A04945EC1B}" type="slidenum">
              <a:rPr lang="en-GB" smtClean="0">
                <a:latin typeface="Arial" pitchFamily="34" charset="0"/>
                <a:ea typeface="ＭＳ Ｐゴシック" pitchFamily="34" charset="-128"/>
              </a:rPr>
              <a:pPr/>
              <a:t>18</a:t>
            </a:fld>
            <a:endParaRPr lang="en-GB" dirty="0" smtClean="0">
              <a:latin typeface="Arial"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p:spPr>
        <p:txBody>
          <a:bodyPr/>
          <a:lstStyle/>
          <a:p>
            <a:endParaRPr lang="en-GB" dirty="0" smtClean="0">
              <a:latin typeface="Arial" pitchFamily="34" charset="0"/>
              <a:ea typeface="ＭＳ Ｐゴシック" pitchFamily="34" charset="-128"/>
            </a:endParaRPr>
          </a:p>
        </p:txBody>
      </p:sp>
      <p:sp>
        <p:nvSpPr>
          <p:cNvPr id="50180" name="Slide Number Placeholder 3"/>
          <p:cNvSpPr>
            <a:spLocks noGrp="1"/>
          </p:cNvSpPr>
          <p:nvPr>
            <p:ph type="sldNum" sz="quarter" idx="5"/>
          </p:nvPr>
        </p:nvSpPr>
        <p:spPr>
          <a:noFill/>
          <a:ln>
            <a:miter lim="800000"/>
            <a:headEnd/>
            <a:tailEnd/>
          </a:ln>
        </p:spPr>
        <p:txBody>
          <a:bodyPr/>
          <a:lstStyle/>
          <a:p>
            <a:fld id="{2F7472FC-E88E-4E18-BA3F-43435A060A42}" type="slidenum">
              <a:rPr lang="en-GB" smtClean="0">
                <a:latin typeface="Arial" pitchFamily="34" charset="0"/>
                <a:ea typeface="ＭＳ Ｐゴシック" pitchFamily="34" charset="-128"/>
              </a:rPr>
              <a:pPr/>
              <a:t>19</a:t>
            </a:fld>
            <a:endParaRPr lang="en-GB" dirty="0" smtClean="0">
              <a:latin typeface="Arial"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p:spPr>
        <p:txBody>
          <a:bodyPr/>
          <a:lstStyle/>
          <a:p>
            <a:r>
              <a:rPr lang="en-GB" dirty="0" smtClean="0">
                <a:latin typeface="Arial" pitchFamily="34" charset="0"/>
                <a:ea typeface="ＭＳ Ｐゴシック" pitchFamily="34" charset="-128"/>
              </a:rPr>
              <a:t>Point out that there may be circumstances that may not lead to a reduction in outputs:  fractional appointments for example, are part time to the University of Aberdeen, but their ability to carry out research is not constrained if they spend the remainder of their time working part time for another higher education institution here or abroad.</a:t>
            </a:r>
          </a:p>
        </p:txBody>
      </p:sp>
      <p:sp>
        <p:nvSpPr>
          <p:cNvPr id="51204" name="Slide Number Placeholder 3"/>
          <p:cNvSpPr>
            <a:spLocks noGrp="1"/>
          </p:cNvSpPr>
          <p:nvPr>
            <p:ph type="sldNum" sz="quarter" idx="5"/>
          </p:nvPr>
        </p:nvSpPr>
        <p:spPr>
          <a:noFill/>
          <a:ln>
            <a:miter lim="800000"/>
            <a:headEnd/>
            <a:tailEnd/>
          </a:ln>
        </p:spPr>
        <p:txBody>
          <a:bodyPr/>
          <a:lstStyle/>
          <a:p>
            <a:fld id="{09D080AF-DB50-45FF-8CE9-18E1AB9DB767}" type="slidenum">
              <a:rPr lang="en-GB" smtClean="0">
                <a:latin typeface="Arial" pitchFamily="34" charset="0"/>
                <a:ea typeface="ＭＳ Ｐゴシック" pitchFamily="34" charset="-128"/>
              </a:rPr>
              <a:pPr/>
              <a:t>20</a:t>
            </a:fld>
            <a:endParaRPr lang="en-GB" dirty="0" smtClean="0">
              <a:latin typeface="Arial"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B511BE-1760-42E6-B213-18A7E5087AAD}" type="slidenum">
              <a:rPr lang="en-GB" smtClean="0"/>
              <a:pPr/>
              <a:t>26</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No</a:t>
            </a:r>
            <a:r>
              <a:rPr lang="en-GB" baseline="0" dirty="0" smtClean="0"/>
              <a:t> assumptions about prior knowledge – apologies to those who are already REF literate.  It  is important to remember that the REF, and the subsequent allocation of research funds, is a selective methodology, based on assessment of quality, and not purely quantitative, like teaching allocations.  As such it does not assess all research, but selected outputs and impacts of the best selected researchers.  Submission rates vary greatly across institutions and between exercises, as institutions make strategic decisions whether they should aim for high submission rates with a likely lower quality rating or select a smaller number of researchers for a higher quality rating – whatever is likely to produce more research funding from the SFC or HEFCE.</a:t>
            </a:r>
            <a:endParaRPr lang="en-GB" dirty="0"/>
          </a:p>
        </p:txBody>
      </p:sp>
      <p:sp>
        <p:nvSpPr>
          <p:cNvPr id="4" name="Slide Number Placeholder 3"/>
          <p:cNvSpPr>
            <a:spLocks noGrp="1"/>
          </p:cNvSpPr>
          <p:nvPr>
            <p:ph type="sldNum" sz="quarter" idx="10"/>
          </p:nvPr>
        </p:nvSpPr>
        <p:spPr/>
        <p:txBody>
          <a:bodyPr/>
          <a:lstStyle/>
          <a:p>
            <a:fld id="{25B511BE-1760-42E6-B213-18A7E5087AAD}" type="slidenum">
              <a:rPr lang="en-GB" smtClean="0"/>
              <a:pPr/>
              <a:t>2</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B511BE-1760-42E6-B213-18A7E5087AAD}" type="slidenum">
              <a:rPr lang="en-GB" smtClean="0"/>
              <a:pPr/>
              <a:t>4</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research</a:t>
            </a:r>
            <a:r>
              <a:rPr lang="en-GB" baseline="0" dirty="0" smtClean="0"/>
              <a:t> environment includes the ‘impact statement’ in which institutions have to set out how the unit of assessment facilitates and supports research impact.  The overall quality profile we will receive for each unit of assessment will be made up of the three elements, weighted as shown.  The original HEFCE proposal was to assign 25% to impact alone – this has been reduced in recognition of the fact that impact assessment is still in a developmental stage.</a:t>
            </a:r>
            <a:endParaRPr lang="en-GB" dirty="0"/>
          </a:p>
        </p:txBody>
      </p:sp>
      <p:sp>
        <p:nvSpPr>
          <p:cNvPr id="4" name="Slide Number Placeholder 3"/>
          <p:cNvSpPr>
            <a:spLocks noGrp="1"/>
          </p:cNvSpPr>
          <p:nvPr>
            <p:ph type="sldNum" sz="quarter" idx="10"/>
          </p:nvPr>
        </p:nvSpPr>
        <p:spPr/>
        <p:txBody>
          <a:bodyPr/>
          <a:lstStyle/>
          <a:p>
            <a:fld id="{25B511BE-1760-42E6-B213-18A7E5087AAD}" type="slidenum">
              <a:rPr lang="en-GB" smtClean="0"/>
              <a:pPr/>
              <a:t>5</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B511BE-1760-42E6-B213-18A7E5087AAD}" type="slidenum">
              <a:rPr lang="en-GB" smtClean="0"/>
              <a:pPr/>
              <a:t>6</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B511BE-1760-42E6-B213-18A7E5087AAD}" type="slidenum">
              <a:rPr lang="en-GB" smtClean="0"/>
              <a:pPr/>
              <a:t>7</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REF impact definition</a:t>
            </a:r>
            <a:r>
              <a:rPr lang="en-GB" baseline="0" dirty="0" smtClean="0"/>
              <a:t> – differs slightly, but not significantly, from that used by RCUK.</a:t>
            </a:r>
            <a:endParaRPr lang="en-GB" dirty="0"/>
          </a:p>
        </p:txBody>
      </p:sp>
      <p:sp>
        <p:nvSpPr>
          <p:cNvPr id="4" name="Slide Number Placeholder 3"/>
          <p:cNvSpPr>
            <a:spLocks noGrp="1"/>
          </p:cNvSpPr>
          <p:nvPr>
            <p:ph type="sldNum" sz="quarter" idx="10"/>
          </p:nvPr>
        </p:nvSpPr>
        <p:spPr/>
        <p:txBody>
          <a:bodyPr/>
          <a:lstStyle/>
          <a:p>
            <a:fld id="{25B511BE-1760-42E6-B213-18A7E5087AAD}" type="slidenum">
              <a:rPr lang="en-GB" smtClean="0"/>
              <a:pPr/>
              <a:t>8</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Main difference</a:t>
            </a:r>
            <a:r>
              <a:rPr lang="en-GB" baseline="0" dirty="0" smtClean="0"/>
              <a:t> is the fact that REF is only concerned with actual impact  - change that has come about as a result of the research and the engagement with research user and that can be demonstrated – </a:t>
            </a:r>
            <a:r>
              <a:rPr lang="en-GB" baseline="0" dirty="0" err="1" smtClean="0"/>
              <a:t>ie</a:t>
            </a:r>
            <a:r>
              <a:rPr lang="en-GB" baseline="0" dirty="0" smtClean="0"/>
              <a:t> a new product or procedure, change in practice, guidance or policy, demonstrable changes in attitudes and knowledge.  Evidence is hugely important in this, and the advice is that research should be designed with a view to be able to demonstrate impact – this is what the pathways to impact statements required by RCUK are for. </a:t>
            </a:r>
            <a:endParaRPr lang="en-GB" dirty="0"/>
          </a:p>
        </p:txBody>
      </p:sp>
      <p:sp>
        <p:nvSpPr>
          <p:cNvPr id="4" name="Slide Number Placeholder 3"/>
          <p:cNvSpPr>
            <a:spLocks noGrp="1"/>
          </p:cNvSpPr>
          <p:nvPr>
            <p:ph type="sldNum" sz="quarter" idx="10"/>
          </p:nvPr>
        </p:nvSpPr>
        <p:spPr/>
        <p:txBody>
          <a:bodyPr/>
          <a:lstStyle/>
          <a:p>
            <a:fld id="{25B511BE-1760-42E6-B213-18A7E5087AAD}" type="slidenum">
              <a:rPr lang="en-GB" smtClean="0"/>
              <a:pPr/>
              <a:t>9</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p:spPr>
        <p:txBody>
          <a:bodyPr/>
          <a:lstStyle/>
          <a:p>
            <a:r>
              <a:rPr lang="en-GB" dirty="0" smtClean="0">
                <a:latin typeface="Arial" pitchFamily="34" charset="0"/>
                <a:ea typeface="ＭＳ Ｐゴシック" pitchFamily="34" charset="-128"/>
              </a:rPr>
              <a:t>The institutional code of practice sets out the way in which we intend to select staff for the REF.  It is an updated version of the 2008 RAE code, using similar centralised decision making processes and appeals procedures.  While in 2008 we were required to have a code of practice in place, the REF 2014 rules require us to submit our code of practice to the REF team and the Equality Challenge Unit for approval.  We have submitted out code of practice, along with about half of all HEIs in the UK, in April this year and expect to hear back from the REF team at the beginning of July.</a:t>
            </a:r>
          </a:p>
        </p:txBody>
      </p:sp>
      <p:sp>
        <p:nvSpPr>
          <p:cNvPr id="43012" name="Slide Number Placeholder 3"/>
          <p:cNvSpPr>
            <a:spLocks noGrp="1"/>
          </p:cNvSpPr>
          <p:nvPr>
            <p:ph type="sldNum" sz="quarter" idx="5"/>
          </p:nvPr>
        </p:nvSpPr>
        <p:spPr>
          <a:noFill/>
          <a:ln>
            <a:miter lim="800000"/>
            <a:headEnd/>
            <a:tailEnd/>
          </a:ln>
        </p:spPr>
        <p:txBody>
          <a:bodyPr/>
          <a:lstStyle/>
          <a:p>
            <a:fld id="{B23D7C46-76C0-4BFB-A1DF-D790DA456679}" type="slidenum">
              <a:rPr lang="en-GB" smtClean="0">
                <a:latin typeface="Arial" pitchFamily="34" charset="0"/>
                <a:ea typeface="ＭＳ Ｐゴシック" pitchFamily="34" charset="-128"/>
              </a:rPr>
              <a:pPr/>
              <a:t>13</a:t>
            </a:fld>
            <a:endParaRPr lang="en-GB" dirty="0"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5ADBAFE3-CF0A-4FA7-BC6E-6D127B2F8C76}" type="slidenum">
              <a:rPr lang="en-GB"/>
              <a:pPr/>
              <a:t>‹#›</a:t>
            </a:fld>
            <a:endParaRPr lang="en-GB"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A87AEDFC-EAF2-44A1-AED9-7D753B1C5F06}" type="slidenum">
              <a:rPr lang="en-GB"/>
              <a:pPr/>
              <a:t>‹#›</a:t>
            </a:fld>
            <a:endParaRPr lang="en-GB" dirty="0"/>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97CBA464-AE57-4DAE-A82D-5ADDA7AA1FE6}" type="slidenum">
              <a:rPr lang="en-GB"/>
              <a:pPr/>
              <a:t>‹#›</a:t>
            </a:fld>
            <a:endParaRPr lang="en-GB" dirty="0"/>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UoA 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6948264" cy="692696"/>
          </a:xfrm>
          <a:prstGeom prst="rect">
            <a:avLst/>
          </a:prstGeom>
        </p:spPr>
        <p:txBody>
          <a:bodyPr>
            <a:normAutofit/>
          </a:bodyPr>
          <a:lstStyle>
            <a:lvl1pPr algn="l" defTabSz="914400" rtl="0" eaLnBrk="1" fontAlgn="base" latinLnBrk="0" hangingPunct="1">
              <a:spcBef>
                <a:spcPct val="0"/>
              </a:spcBef>
              <a:spcAft>
                <a:spcPct val="0"/>
              </a:spcAft>
              <a:buNone/>
              <a:defRPr lang="en-GB" sz="3600" b="1" kern="1200" baseline="0" dirty="0" smtClean="0">
                <a:solidFill>
                  <a:srgbClr val="FFFFFF"/>
                </a:solidFill>
                <a:latin typeface="Arial" charset="0"/>
                <a:ea typeface="ヒラギノ角ゴ Pro W3" charset="-128"/>
                <a:cs typeface="Arial" charset="0"/>
                <a:sym typeface="Arial" charset="0"/>
              </a:defRPr>
            </a:lvl1pPr>
          </a:lstStyle>
          <a:p>
            <a:r>
              <a:rPr lang="en-US" dirty="0" smtClean="0"/>
              <a:t>Slide Subject</a:t>
            </a:r>
            <a:endParaRPr lang="en-GB" dirty="0"/>
          </a:p>
        </p:txBody>
      </p:sp>
      <p:sp>
        <p:nvSpPr>
          <p:cNvPr id="3" name="Content Placeholder 2"/>
          <p:cNvSpPr>
            <a:spLocks noGrp="1"/>
          </p:cNvSpPr>
          <p:nvPr>
            <p:ph idx="1" hasCustomPrompt="1"/>
          </p:nvPr>
        </p:nvSpPr>
        <p:spPr/>
        <p:txBody>
          <a:bodyPr/>
          <a:lstStyle>
            <a:lvl1pPr>
              <a:buFont typeface="Arial" pitchFamily="34" charset="0"/>
              <a:buChar char="•"/>
              <a:defRPr/>
            </a:lvl1pPr>
            <a:lvl2pPr>
              <a:buFont typeface="Arial" pitchFamily="34" charset="0"/>
              <a:buChar char="•"/>
              <a:defRPr/>
            </a:lvl2pPr>
            <a:lvl3pPr>
              <a:buFont typeface="Arial" pitchFamily="34" charset="0"/>
              <a:buChar char="•"/>
              <a:defRPr/>
            </a:lvl3pPr>
          </a:lstStyle>
          <a:p>
            <a:r>
              <a:rPr lang="en-US" dirty="0" smtClean="0"/>
              <a:t>Subtitle</a:t>
            </a:r>
          </a:p>
          <a:p>
            <a:pPr lvl="1"/>
            <a:r>
              <a:rPr lang="en-US" dirty="0" smtClean="0"/>
              <a:t>Bullet Point</a:t>
            </a:r>
          </a:p>
          <a:p>
            <a:pPr lvl="1"/>
            <a:r>
              <a:rPr lang="en-US" dirty="0" smtClean="0"/>
              <a:t>Bullet Point</a:t>
            </a:r>
          </a:p>
          <a:p>
            <a:pPr lvl="1"/>
            <a:r>
              <a:rPr lang="en-US" dirty="0" smtClean="0"/>
              <a:t>Bullet Point</a:t>
            </a:r>
          </a:p>
          <a:p>
            <a:pPr lvl="2"/>
            <a:r>
              <a:rPr lang="en-US" dirty="0" smtClean="0"/>
              <a:t>Sub-bullet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B2EBA2FB-89DE-4E52-A512-1265D8258077}" type="slidenum">
              <a:rPr lang="en-GB"/>
              <a:pPr/>
              <a:t>‹#›</a:t>
            </a:fld>
            <a:endParaRPr lang="en-GB"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A2A8BBF2-19E0-4EFC-994E-29BC14D35846}" type="slidenum">
              <a:rPr lang="en-GB"/>
              <a:pPr/>
              <a:t>‹#›</a:t>
            </a:fld>
            <a:endParaRPr lang="en-GB"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136365AB-2DBD-4B16-B6F6-52A69D0B9B76}" type="slidenum">
              <a:rPr lang="en-GB"/>
              <a:pPr/>
              <a:t>‹#›</a:t>
            </a:fld>
            <a:endParaRPr lang="en-GB"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dirty="0"/>
          </a:p>
        </p:txBody>
      </p:sp>
      <p:sp>
        <p:nvSpPr>
          <p:cNvPr id="8" name="Footer Placeholder 7"/>
          <p:cNvSpPr>
            <a:spLocks noGrp="1"/>
          </p:cNvSpPr>
          <p:nvPr>
            <p:ph type="ftr" sz="quarter" idx="11"/>
          </p:nvPr>
        </p:nvSpPr>
        <p:spPr/>
        <p:txBody>
          <a:bodyPr/>
          <a:lstStyle>
            <a:lvl1pPr>
              <a:defRPr/>
            </a:lvl1pPr>
          </a:lstStyle>
          <a:p>
            <a:endParaRPr lang="en-GB" dirty="0"/>
          </a:p>
        </p:txBody>
      </p:sp>
      <p:sp>
        <p:nvSpPr>
          <p:cNvPr id="9" name="Slide Number Placeholder 8"/>
          <p:cNvSpPr>
            <a:spLocks noGrp="1"/>
          </p:cNvSpPr>
          <p:nvPr>
            <p:ph type="sldNum" sz="quarter" idx="12"/>
          </p:nvPr>
        </p:nvSpPr>
        <p:spPr/>
        <p:txBody>
          <a:bodyPr/>
          <a:lstStyle>
            <a:lvl1pPr>
              <a:defRPr/>
            </a:lvl1pPr>
          </a:lstStyle>
          <a:p>
            <a:fld id="{EBFB1536-D213-432F-8C9E-3B1C33B10AA4}" type="slidenum">
              <a:rPr lang="en-GB"/>
              <a:pPr/>
              <a:t>‹#›</a:t>
            </a:fld>
            <a:endParaRPr lang="en-GB"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dirty="0"/>
          </a:p>
        </p:txBody>
      </p:sp>
      <p:sp>
        <p:nvSpPr>
          <p:cNvPr id="4" name="Footer Placeholder 3"/>
          <p:cNvSpPr>
            <a:spLocks noGrp="1"/>
          </p:cNvSpPr>
          <p:nvPr>
            <p:ph type="ftr" sz="quarter" idx="11"/>
          </p:nvPr>
        </p:nvSpPr>
        <p:spPr/>
        <p:txBody>
          <a:bodyPr/>
          <a:lstStyle>
            <a:lvl1pPr>
              <a:defRPr/>
            </a:lvl1pPr>
          </a:lstStyle>
          <a:p>
            <a:endParaRPr lang="en-GB" dirty="0"/>
          </a:p>
        </p:txBody>
      </p:sp>
      <p:sp>
        <p:nvSpPr>
          <p:cNvPr id="5" name="Slide Number Placeholder 4"/>
          <p:cNvSpPr>
            <a:spLocks noGrp="1"/>
          </p:cNvSpPr>
          <p:nvPr>
            <p:ph type="sldNum" sz="quarter" idx="12"/>
          </p:nvPr>
        </p:nvSpPr>
        <p:spPr/>
        <p:txBody>
          <a:bodyPr/>
          <a:lstStyle>
            <a:lvl1pPr>
              <a:defRPr/>
            </a:lvl1pPr>
          </a:lstStyle>
          <a:p>
            <a:fld id="{4B16C05C-C2E1-4FD5-9D15-9B595F729433}" type="slidenum">
              <a:rPr lang="en-GB"/>
              <a:pPr/>
              <a:t>‹#›</a:t>
            </a:fld>
            <a:endParaRPr lang="en-GB"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dirty="0"/>
          </a:p>
        </p:txBody>
      </p:sp>
      <p:sp>
        <p:nvSpPr>
          <p:cNvPr id="3" name="Footer Placeholder 2"/>
          <p:cNvSpPr>
            <a:spLocks noGrp="1"/>
          </p:cNvSpPr>
          <p:nvPr>
            <p:ph type="ftr" sz="quarter" idx="11"/>
          </p:nvPr>
        </p:nvSpPr>
        <p:spPr/>
        <p:txBody>
          <a:bodyPr/>
          <a:lstStyle>
            <a:lvl1pPr>
              <a:defRPr/>
            </a:lvl1pPr>
          </a:lstStyle>
          <a:p>
            <a:endParaRPr lang="en-GB" dirty="0"/>
          </a:p>
        </p:txBody>
      </p:sp>
      <p:sp>
        <p:nvSpPr>
          <p:cNvPr id="4" name="Slide Number Placeholder 3"/>
          <p:cNvSpPr>
            <a:spLocks noGrp="1"/>
          </p:cNvSpPr>
          <p:nvPr>
            <p:ph type="sldNum" sz="quarter" idx="12"/>
          </p:nvPr>
        </p:nvSpPr>
        <p:spPr/>
        <p:txBody>
          <a:bodyPr/>
          <a:lstStyle>
            <a:lvl1pPr>
              <a:defRPr/>
            </a:lvl1pPr>
          </a:lstStyle>
          <a:p>
            <a:fld id="{2055D0E3-6B04-4168-AE59-DBB3B0DBC51E}" type="slidenum">
              <a:rPr lang="en-GB"/>
              <a:pPr/>
              <a:t>‹#›</a:t>
            </a:fld>
            <a:endParaRPr lang="en-GB"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B6399B7A-E930-4DC5-AF2F-8C2A0F56AD6D}" type="slidenum">
              <a:rPr lang="en-GB"/>
              <a:pPr/>
              <a:t>‹#›</a:t>
            </a:fld>
            <a:endParaRPr lang="en-GB"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91E38750-2487-4A17-B01C-B29E4A8F824D}" type="slidenum">
              <a:rPr lang="en-GB"/>
              <a:pPr/>
              <a:t>‹#›</a:t>
            </a:fld>
            <a:endParaRPr lang="en-GB"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2531" name="Rectangle 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GB" dirty="0"/>
          </a:p>
        </p:txBody>
      </p:sp>
      <p:sp>
        <p:nvSpPr>
          <p:cNvPr id="22532" name="Rectangle 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GB" dirty="0"/>
          </a:p>
        </p:txBody>
      </p:sp>
      <p:sp>
        <p:nvSpPr>
          <p:cNvPr id="22533" name="Rectangle 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7004A265-B495-4A2D-AFB4-3B13A213C2F4}" type="slidenum">
              <a:rPr lang="en-GB"/>
              <a:pPr/>
              <a:t>‹#›</a:t>
            </a:fld>
            <a:endParaRPr lang="en-GB" dirty="0"/>
          </a:p>
        </p:txBody>
      </p:sp>
      <p:sp>
        <p:nvSpPr>
          <p:cNvPr id="22534" name="Rectangle 6"/>
          <p:cNvSpPr>
            <a:spLocks noChangeArrowheads="1"/>
          </p:cNvSpPr>
          <p:nvPr/>
        </p:nvSpPr>
        <p:spPr bwMode="auto">
          <a:xfrm>
            <a:off x="0" y="1600200"/>
            <a:ext cx="9144000" cy="5257800"/>
          </a:xfrm>
          <a:prstGeom prst="rect">
            <a:avLst/>
          </a:prstGeom>
          <a:solidFill>
            <a:srgbClr val="7D142B"/>
          </a:solidFill>
          <a:ln w="9525">
            <a:noFill/>
            <a:miter lim="800000"/>
            <a:headEnd/>
            <a:tailEnd/>
          </a:ln>
          <a:effectLst/>
        </p:spPr>
        <p:txBody>
          <a:bodyPr wrap="none" anchor="ctr"/>
          <a:lstStyle/>
          <a:p>
            <a:pPr algn="ctr"/>
            <a:endParaRPr lang="en-US" sz="2400" dirty="0">
              <a:solidFill>
                <a:srgbClr val="7D142B"/>
              </a:solidFill>
              <a:latin typeface="Times New Roman" pitchFamily="18" charset="0"/>
            </a:endParaRPr>
          </a:p>
        </p:txBody>
      </p:sp>
      <p:pic>
        <p:nvPicPr>
          <p:cNvPr id="22535" name="Picture 7" descr="unilogo"/>
          <p:cNvPicPr>
            <a:picLocks noChangeAspect="1" noChangeArrowheads="1"/>
          </p:cNvPicPr>
          <p:nvPr/>
        </p:nvPicPr>
        <p:blipFill>
          <a:blip r:embed="rId14" cstate="print"/>
          <a:srcRect/>
          <a:stretch>
            <a:fillRect/>
          </a:stretch>
        </p:blipFill>
        <p:spPr bwMode="auto">
          <a:xfrm>
            <a:off x="6248400" y="304800"/>
            <a:ext cx="2590800" cy="1028700"/>
          </a:xfrm>
          <a:prstGeom prst="rect">
            <a:avLst/>
          </a:prstGeom>
          <a:noFill/>
        </p:spPr>
      </p:pic>
      <p:sp>
        <p:nvSpPr>
          <p:cNvPr id="22536" name="Text Box 8"/>
          <p:cNvSpPr txBox="1">
            <a:spLocks noChangeArrowheads="1"/>
          </p:cNvSpPr>
          <p:nvPr/>
        </p:nvSpPr>
        <p:spPr bwMode="auto">
          <a:xfrm>
            <a:off x="685800" y="457200"/>
            <a:ext cx="3429000" cy="457200"/>
          </a:xfrm>
          <a:prstGeom prst="rect">
            <a:avLst/>
          </a:prstGeom>
          <a:noFill/>
          <a:ln w="9525">
            <a:noFill/>
            <a:miter lim="800000"/>
            <a:headEnd/>
            <a:tailEnd/>
          </a:ln>
          <a:effectLst/>
        </p:spPr>
        <p:txBody>
          <a:bodyPr>
            <a:spAutoFit/>
          </a:bodyPr>
          <a:lstStyle/>
          <a:p>
            <a:pPr>
              <a:spcBef>
                <a:spcPct val="50000"/>
              </a:spcBef>
            </a:pPr>
            <a:endParaRPr lang="en-US" sz="2400" dirty="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spd="med"/>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bwMode="auto">
          <a:xfrm>
            <a:off x="468313" y="260350"/>
            <a:ext cx="5543550" cy="1008063"/>
          </a:xfrm>
          <a:noFill/>
          <a:ln>
            <a:miter lim="800000"/>
            <a:headEnd/>
            <a:tailEnd/>
          </a:ln>
        </p:spPr>
        <p:txBody>
          <a:bodyPr vert="horz" wrap="square" lIns="91440" tIns="45720" rIns="91440" bIns="45720" numCol="1" anchor="t" anchorCtr="0" compatLnSpc="1">
            <a:prstTxWarp prst="textNoShape">
              <a:avLst/>
            </a:prstTxWarp>
          </a:bodyPr>
          <a:lstStyle/>
          <a:p>
            <a:r>
              <a:rPr lang="en-GB" sz="3600" b="1" dirty="0" smtClean="0">
                <a:latin typeface="Arial" pitchFamily="34" charset="0"/>
                <a:cs typeface="Arial" pitchFamily="34" charset="0"/>
              </a:rPr>
              <a:t>REF Information Session August 2012</a:t>
            </a:r>
            <a:endParaRPr lang="en-GB" sz="3600" b="1" dirty="0">
              <a:latin typeface="Arial" pitchFamily="34" charset="0"/>
              <a:cs typeface="Arial" pitchFamily="34" charset="0"/>
            </a:endParaRPr>
          </a:p>
        </p:txBody>
      </p:sp>
      <p:sp>
        <p:nvSpPr>
          <p:cNvPr id="36867" name="Rectangle 3"/>
          <p:cNvSpPr>
            <a:spLocks noGrp="1" noChangeArrowheads="1"/>
          </p:cNvSpPr>
          <p:nvPr>
            <p:ph idx="1"/>
          </p:nvPr>
        </p:nvSpPr>
        <p:spPr/>
        <p:txBody>
          <a:bodyPr/>
          <a:lstStyle/>
          <a:p>
            <a:pPr>
              <a:buFontTx/>
              <a:buNone/>
            </a:pPr>
            <a:endParaRPr lang="en-GB" dirty="0">
              <a:solidFill>
                <a:schemeClr val="bg1"/>
              </a:solidFill>
              <a:latin typeface="Arial" charset="0"/>
            </a:endParaRPr>
          </a:p>
          <a:p>
            <a:pPr>
              <a:buFontTx/>
              <a:buNone/>
            </a:pPr>
            <a:endParaRPr lang="en-GB" dirty="0">
              <a:solidFill>
                <a:schemeClr val="bg1"/>
              </a:solidFill>
            </a:endParaRPr>
          </a:p>
        </p:txBody>
      </p:sp>
      <p:sp>
        <p:nvSpPr>
          <p:cNvPr id="4" name="Slide Number Placeholder 3"/>
          <p:cNvSpPr>
            <a:spLocks noGrp="1"/>
          </p:cNvSpPr>
          <p:nvPr>
            <p:ph type="sldNum" sz="quarter" idx="12"/>
          </p:nvPr>
        </p:nvSpPr>
        <p:spPr/>
        <p:txBody>
          <a:bodyPr/>
          <a:lstStyle/>
          <a:p>
            <a:fld id="{B2EBA2FB-89DE-4E52-A512-1265D8258077}" type="slidenum">
              <a:rPr lang="en-GB" smtClean="0"/>
              <a:pPr/>
              <a:t>1</a:t>
            </a:fld>
            <a:endParaRPr lang="en-GB" dirty="0"/>
          </a:p>
        </p:txBody>
      </p:sp>
      <p:sp>
        <p:nvSpPr>
          <p:cNvPr id="6" name="TextBox 5"/>
          <p:cNvSpPr txBox="1"/>
          <p:nvPr/>
        </p:nvSpPr>
        <p:spPr>
          <a:xfrm>
            <a:off x="1475656" y="2242755"/>
            <a:ext cx="6408712" cy="2246769"/>
          </a:xfrm>
          <a:prstGeom prst="rect">
            <a:avLst/>
          </a:prstGeom>
          <a:noFill/>
        </p:spPr>
        <p:txBody>
          <a:bodyPr wrap="square" rtlCol="0" anchor="ctr">
            <a:spAutoFit/>
          </a:bodyPr>
          <a:lstStyle/>
          <a:p>
            <a:pPr algn="ctr"/>
            <a:endParaRPr lang="en-GB" sz="3600" dirty="0" smtClean="0">
              <a:solidFill>
                <a:schemeClr val="bg1"/>
              </a:solidFill>
            </a:endParaRPr>
          </a:p>
          <a:p>
            <a:pPr algn="ctr"/>
            <a:r>
              <a:rPr lang="en-GB" sz="3600" b="1" dirty="0" smtClean="0">
                <a:solidFill>
                  <a:schemeClr val="bg1"/>
                </a:solidFill>
              </a:rPr>
              <a:t>Research Excellence Framework (REF)</a:t>
            </a:r>
          </a:p>
          <a:p>
            <a:pPr algn="ctr"/>
            <a:endParaRPr lang="en-GB" dirty="0">
              <a:solidFill>
                <a:schemeClr val="bg1"/>
              </a:solidFill>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600" dirty="0" smtClean="0"/>
              <a:t/>
            </a:r>
            <a:br>
              <a:rPr lang="en-GB" sz="3600" dirty="0" smtClean="0"/>
            </a:br>
            <a:r>
              <a:rPr lang="en-GB" sz="3600" b="1" dirty="0" smtClean="0">
                <a:latin typeface="Arial" pitchFamily="34" charset="0"/>
                <a:cs typeface="Arial" pitchFamily="34" charset="0"/>
              </a:rPr>
              <a:t>REF 2014: Impact</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lstStyle/>
          <a:p>
            <a:pPr>
              <a:buNone/>
            </a:pPr>
            <a:r>
              <a:rPr lang="en-GB" dirty="0" smtClean="0">
                <a:solidFill>
                  <a:schemeClr val="bg1"/>
                </a:solidFill>
                <a:latin typeface="Arial" pitchFamily="34" charset="0"/>
                <a:cs typeface="Arial" pitchFamily="34" charset="0"/>
              </a:rPr>
              <a:t>Impact assessed in terms of:</a:t>
            </a:r>
          </a:p>
          <a:p>
            <a:r>
              <a:rPr lang="en-GB" dirty="0" smtClean="0">
                <a:solidFill>
                  <a:schemeClr val="bg1"/>
                </a:solidFill>
                <a:latin typeface="Arial" pitchFamily="34" charset="0"/>
                <a:cs typeface="Arial" pitchFamily="34" charset="0"/>
              </a:rPr>
              <a:t>Significance – how much difference the research made to the beneficiaries</a:t>
            </a:r>
          </a:p>
          <a:p>
            <a:r>
              <a:rPr lang="en-GB" dirty="0" smtClean="0">
                <a:solidFill>
                  <a:schemeClr val="bg1"/>
                </a:solidFill>
                <a:latin typeface="Arial" pitchFamily="34" charset="0"/>
                <a:cs typeface="Arial" pitchFamily="34" charset="0"/>
              </a:rPr>
              <a:t>Reach – how widely felt the impact was (not necessarily in terms of geographic spread)</a:t>
            </a:r>
          </a:p>
          <a:p>
            <a:endParaRPr lang="en-GB" dirty="0" smtClean="0">
              <a:solidFill>
                <a:schemeClr val="bg1"/>
              </a:solidFill>
              <a:latin typeface="Arial" pitchFamily="34" charset="0"/>
              <a:cs typeface="Arial" pitchFamily="34" charset="0"/>
            </a:endParaRPr>
          </a:p>
          <a:p>
            <a:r>
              <a:rPr lang="en-GB" dirty="0" smtClean="0">
                <a:solidFill>
                  <a:schemeClr val="bg1"/>
                </a:solidFill>
                <a:latin typeface="Arial" pitchFamily="34" charset="0"/>
                <a:cs typeface="Arial" pitchFamily="34" charset="0"/>
              </a:rPr>
              <a:t>Must be able to provide evidence</a:t>
            </a:r>
          </a:p>
        </p:txBody>
      </p:sp>
      <p:sp>
        <p:nvSpPr>
          <p:cNvPr id="4" name="Slide Number Placeholder 3"/>
          <p:cNvSpPr>
            <a:spLocks noGrp="1"/>
          </p:cNvSpPr>
          <p:nvPr>
            <p:ph type="sldNum" sz="quarter" idx="12"/>
          </p:nvPr>
        </p:nvSpPr>
        <p:spPr/>
        <p:txBody>
          <a:bodyPr/>
          <a:lstStyle/>
          <a:p>
            <a:fld id="{B2EBA2FB-89DE-4E52-A512-1265D8258077}" type="slidenum">
              <a:rPr lang="en-GB" smtClean="0"/>
              <a:pPr/>
              <a:t>10</a:t>
            </a:fld>
            <a:endParaRPr lang="en-GB"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600" b="1" dirty="0" smtClean="0">
                <a:latin typeface="Arial" pitchFamily="34" charset="0"/>
                <a:cs typeface="Arial" pitchFamily="34" charset="0"/>
              </a:rPr>
              <a:t>REF 2014</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lstStyle/>
          <a:p>
            <a:endParaRPr lang="en-GB" dirty="0" smtClean="0">
              <a:solidFill>
                <a:schemeClr val="bg1"/>
              </a:solidFill>
              <a:latin typeface="Arial" pitchFamily="34" charset="0"/>
              <a:cs typeface="Arial" pitchFamily="34" charset="0"/>
            </a:endParaRPr>
          </a:p>
          <a:p>
            <a:endParaRPr lang="en-GB" dirty="0" smtClean="0">
              <a:solidFill>
                <a:schemeClr val="bg1"/>
              </a:solidFill>
              <a:latin typeface="Arial" pitchFamily="34" charset="0"/>
              <a:cs typeface="Arial" pitchFamily="34" charset="0"/>
            </a:endParaRPr>
          </a:p>
          <a:p>
            <a:r>
              <a:rPr lang="en-GB" dirty="0" smtClean="0">
                <a:solidFill>
                  <a:schemeClr val="bg1"/>
                </a:solidFill>
                <a:latin typeface="Arial" pitchFamily="34" charset="0"/>
                <a:cs typeface="Arial" pitchFamily="34" charset="0"/>
              </a:rPr>
              <a:t>A </a:t>
            </a:r>
            <a:r>
              <a:rPr lang="en-GB" i="1" dirty="0" smtClean="0">
                <a:solidFill>
                  <a:schemeClr val="bg1"/>
                </a:solidFill>
                <a:latin typeface="Arial" pitchFamily="34" charset="0"/>
                <a:cs typeface="Arial" pitchFamily="34" charset="0"/>
              </a:rPr>
              <a:t>selective </a:t>
            </a:r>
            <a:r>
              <a:rPr lang="en-GB" dirty="0" smtClean="0">
                <a:solidFill>
                  <a:schemeClr val="bg1"/>
                </a:solidFill>
                <a:latin typeface="Arial" pitchFamily="34" charset="0"/>
                <a:cs typeface="Arial" pitchFamily="34" charset="0"/>
              </a:rPr>
              <a:t>exercise:  institutions are invited to present their </a:t>
            </a:r>
            <a:r>
              <a:rPr lang="en-GB" i="1" dirty="0" smtClean="0">
                <a:solidFill>
                  <a:schemeClr val="bg1"/>
                </a:solidFill>
                <a:latin typeface="Arial" pitchFamily="34" charset="0"/>
                <a:cs typeface="Arial" pitchFamily="34" charset="0"/>
              </a:rPr>
              <a:t>best</a:t>
            </a:r>
            <a:r>
              <a:rPr lang="en-GB" dirty="0" smtClean="0">
                <a:solidFill>
                  <a:schemeClr val="bg1"/>
                </a:solidFill>
                <a:latin typeface="Arial" pitchFamily="34" charset="0"/>
                <a:cs typeface="Arial" pitchFamily="34" charset="0"/>
              </a:rPr>
              <a:t> research, not </a:t>
            </a:r>
            <a:r>
              <a:rPr lang="en-GB" i="1" dirty="0" smtClean="0">
                <a:solidFill>
                  <a:schemeClr val="bg1"/>
                </a:solidFill>
                <a:latin typeface="Arial" pitchFamily="34" charset="0"/>
                <a:cs typeface="Arial" pitchFamily="34" charset="0"/>
              </a:rPr>
              <a:t>all</a:t>
            </a:r>
            <a:r>
              <a:rPr lang="en-GB" dirty="0" smtClean="0">
                <a:solidFill>
                  <a:schemeClr val="bg1"/>
                </a:solidFill>
                <a:latin typeface="Arial" pitchFamily="34" charset="0"/>
                <a:cs typeface="Arial" pitchFamily="34" charset="0"/>
              </a:rPr>
              <a:t> of their research</a:t>
            </a:r>
            <a:endParaRPr lang="en-GB"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2EBA2FB-89DE-4E52-A512-1265D8258077}" type="slidenum">
              <a:rPr lang="en-GB" smtClean="0"/>
              <a:pPr/>
              <a:t>11</a:t>
            </a:fld>
            <a:endParaRPr lang="en-GB"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600" b="1" dirty="0" smtClean="0">
                <a:latin typeface="Arial" pitchFamily="34" charset="0"/>
                <a:cs typeface="Arial" pitchFamily="34" charset="0"/>
              </a:rPr>
              <a:t>REF 2014</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lstStyle/>
          <a:p>
            <a:pPr>
              <a:buNone/>
            </a:pPr>
            <a:r>
              <a:rPr lang="en-GB" dirty="0" smtClean="0">
                <a:solidFill>
                  <a:schemeClr val="bg1"/>
                </a:solidFill>
                <a:latin typeface="Arial" pitchFamily="34" charset="0"/>
                <a:cs typeface="Arial" pitchFamily="34" charset="0"/>
              </a:rPr>
              <a:t>How will we select staff for submission?</a:t>
            </a:r>
          </a:p>
          <a:p>
            <a:pPr>
              <a:buNone/>
            </a:pPr>
            <a:endParaRPr lang="en-GB" dirty="0" smtClean="0">
              <a:solidFill>
                <a:schemeClr val="bg1"/>
              </a:solidFill>
              <a:latin typeface="Arial" pitchFamily="34" charset="0"/>
              <a:cs typeface="Arial" pitchFamily="34" charset="0"/>
            </a:endParaRPr>
          </a:p>
          <a:p>
            <a:pPr>
              <a:buNone/>
            </a:pPr>
            <a:r>
              <a:rPr lang="en-GB" dirty="0" smtClean="0">
                <a:solidFill>
                  <a:schemeClr val="bg1"/>
                </a:solidFill>
                <a:latin typeface="Arial" pitchFamily="34" charset="0"/>
                <a:cs typeface="Arial" pitchFamily="34" charset="0"/>
              </a:rPr>
              <a:t>Key principles of selection process:</a:t>
            </a:r>
          </a:p>
          <a:p>
            <a:r>
              <a:rPr lang="en-GB" dirty="0" smtClean="0">
                <a:solidFill>
                  <a:schemeClr val="bg1"/>
                </a:solidFill>
                <a:latin typeface="Arial" pitchFamily="34" charset="0"/>
                <a:cs typeface="Arial" pitchFamily="34" charset="0"/>
              </a:rPr>
              <a:t>Transparency</a:t>
            </a:r>
          </a:p>
          <a:p>
            <a:r>
              <a:rPr lang="en-GB" dirty="0" smtClean="0">
                <a:solidFill>
                  <a:schemeClr val="bg1"/>
                </a:solidFill>
                <a:latin typeface="Arial" pitchFamily="34" charset="0"/>
                <a:cs typeface="Arial" pitchFamily="34" charset="0"/>
              </a:rPr>
              <a:t>Consistency</a:t>
            </a:r>
          </a:p>
          <a:p>
            <a:r>
              <a:rPr lang="en-GB" dirty="0" smtClean="0">
                <a:solidFill>
                  <a:schemeClr val="bg1"/>
                </a:solidFill>
                <a:latin typeface="Arial" pitchFamily="34" charset="0"/>
                <a:cs typeface="Arial" pitchFamily="34" charset="0"/>
              </a:rPr>
              <a:t>Accountability</a:t>
            </a:r>
          </a:p>
          <a:p>
            <a:r>
              <a:rPr lang="en-GB" dirty="0" smtClean="0">
                <a:solidFill>
                  <a:schemeClr val="bg1"/>
                </a:solidFill>
                <a:latin typeface="Arial" pitchFamily="34" charset="0"/>
                <a:cs typeface="Arial" pitchFamily="34" charset="0"/>
              </a:rPr>
              <a:t>Inclusivity</a:t>
            </a:r>
          </a:p>
          <a:p>
            <a:pPr>
              <a:buNone/>
            </a:pPr>
            <a:endParaRPr lang="en-GB" dirty="0" smtClean="0"/>
          </a:p>
          <a:p>
            <a:pPr>
              <a:buNone/>
            </a:pPr>
            <a:endParaRPr lang="en-GB" dirty="0"/>
          </a:p>
        </p:txBody>
      </p:sp>
      <p:sp>
        <p:nvSpPr>
          <p:cNvPr id="4" name="Slide Number Placeholder 3"/>
          <p:cNvSpPr>
            <a:spLocks noGrp="1"/>
          </p:cNvSpPr>
          <p:nvPr>
            <p:ph type="sldNum" sz="quarter" idx="12"/>
          </p:nvPr>
        </p:nvSpPr>
        <p:spPr/>
        <p:txBody>
          <a:bodyPr/>
          <a:lstStyle/>
          <a:p>
            <a:fld id="{B2EBA2FB-89DE-4E52-A512-1265D8258077}" type="slidenum">
              <a:rPr lang="en-GB" smtClean="0"/>
              <a:pPr/>
              <a:t>12</a:t>
            </a:fld>
            <a:endParaRPr lang="en-GB" dirty="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188640"/>
            <a:ext cx="6948264" cy="548680"/>
          </a:xfrm>
        </p:spPr>
        <p:txBody>
          <a:bodyPr>
            <a:normAutofit fontScale="90000"/>
          </a:bodyPr>
          <a:lstStyle/>
          <a:p>
            <a:r>
              <a:rPr lang="en-GB" dirty="0" smtClean="0"/>
              <a:t> </a:t>
            </a:r>
            <a:r>
              <a:rPr lang="en-GB" sz="3200" dirty="0">
                <a:solidFill>
                  <a:schemeClr val="tx1"/>
                </a:solidFill>
              </a:rPr>
              <a:t>Institutional Code of Practice</a:t>
            </a:r>
            <a:endParaRPr lang="en-GB" dirty="0" smtClean="0">
              <a:solidFill>
                <a:schemeClr val="tx1"/>
              </a:solidFill>
            </a:endParaRPr>
          </a:p>
        </p:txBody>
      </p:sp>
      <p:sp>
        <p:nvSpPr>
          <p:cNvPr id="11267" name="Content Placeholder 2"/>
          <p:cNvSpPr>
            <a:spLocks noGrp="1"/>
          </p:cNvSpPr>
          <p:nvPr>
            <p:ph idx="1"/>
          </p:nvPr>
        </p:nvSpPr>
        <p:spPr/>
        <p:txBody>
          <a:bodyPr>
            <a:normAutofit fontScale="77500" lnSpcReduction="20000"/>
          </a:bodyPr>
          <a:lstStyle/>
          <a:p>
            <a:pPr eaLnBrk="1" hangingPunct="1"/>
            <a:endParaRPr lang="en-GB" sz="3000" dirty="0" smtClean="0"/>
          </a:p>
          <a:p>
            <a:pPr eaLnBrk="1" hangingPunct="1"/>
            <a:endParaRPr lang="en-GB" sz="2000" dirty="0" smtClean="0"/>
          </a:p>
          <a:p>
            <a:r>
              <a:rPr lang="en-GB" sz="3500" dirty="0" smtClean="0">
                <a:solidFill>
                  <a:schemeClr val="bg1"/>
                </a:solidFill>
                <a:latin typeface="Arial" pitchFamily="34" charset="0"/>
                <a:cs typeface="Arial" pitchFamily="34" charset="0"/>
              </a:rPr>
              <a:t>Approved through the formal committee structure</a:t>
            </a:r>
          </a:p>
          <a:p>
            <a:endParaRPr lang="en-GB" sz="3500" dirty="0" smtClean="0">
              <a:solidFill>
                <a:schemeClr val="bg1"/>
              </a:solidFill>
              <a:latin typeface="Arial" pitchFamily="34" charset="0"/>
              <a:cs typeface="Arial" pitchFamily="34" charset="0"/>
            </a:endParaRPr>
          </a:p>
          <a:p>
            <a:r>
              <a:rPr lang="en-GB" sz="3500" dirty="0" smtClean="0">
                <a:solidFill>
                  <a:schemeClr val="bg1"/>
                </a:solidFill>
                <a:latin typeface="Arial" pitchFamily="34" charset="0"/>
                <a:cs typeface="Arial" pitchFamily="34" charset="0"/>
              </a:rPr>
              <a:t>Received approval by Court on 5 December 2011</a:t>
            </a:r>
          </a:p>
          <a:p>
            <a:pPr eaLnBrk="1" hangingPunct="1"/>
            <a:endParaRPr lang="en-GB" sz="3500" dirty="0" smtClean="0">
              <a:solidFill>
                <a:schemeClr val="bg1"/>
              </a:solidFill>
              <a:latin typeface="Arial" pitchFamily="34" charset="0"/>
              <a:cs typeface="Arial" pitchFamily="34" charset="0"/>
            </a:endParaRPr>
          </a:p>
          <a:p>
            <a:r>
              <a:rPr lang="en-GB" sz="3500" dirty="0" smtClean="0">
                <a:solidFill>
                  <a:schemeClr val="bg1"/>
                </a:solidFill>
                <a:latin typeface="Arial" pitchFamily="34" charset="0"/>
                <a:cs typeface="Arial" pitchFamily="34" charset="0"/>
              </a:rPr>
              <a:t>Approved by the Equality and Diversity Advisory Panel (EDAP) and the Scottish Funding Council in July 2012</a:t>
            </a:r>
          </a:p>
          <a:p>
            <a:pPr eaLnBrk="1" hangingPunct="1"/>
            <a:endParaRPr lang="en-GB" sz="3500" dirty="0" smtClean="0">
              <a:solidFill>
                <a:schemeClr val="bg1"/>
              </a:solidFill>
              <a:latin typeface="Arial" pitchFamily="34" charset="0"/>
              <a:cs typeface="Arial" pitchFamily="34" charset="0"/>
            </a:endParaRPr>
          </a:p>
          <a:p>
            <a:pPr eaLnBrk="1" hangingPunct="1"/>
            <a:endParaRPr lang="en-GB" sz="35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Autofit/>
          </a:bodyPr>
          <a:lstStyle/>
          <a:p>
            <a:r>
              <a:rPr lang="en-GB" sz="2400" dirty="0" smtClean="0">
                <a:solidFill>
                  <a:schemeClr val="tx1"/>
                </a:solidFill>
              </a:rPr>
              <a:t/>
            </a:r>
            <a:br>
              <a:rPr lang="en-GB" sz="2400" dirty="0" smtClean="0">
                <a:solidFill>
                  <a:schemeClr val="tx1"/>
                </a:solidFill>
              </a:rPr>
            </a:br>
            <a:r>
              <a:rPr lang="en-GB" sz="2400" dirty="0" smtClean="0">
                <a:solidFill>
                  <a:schemeClr val="tx1"/>
                </a:solidFill>
              </a:rPr>
              <a:t>Collective </a:t>
            </a:r>
            <a:r>
              <a:rPr lang="en-GB" sz="2400" dirty="0">
                <a:solidFill>
                  <a:schemeClr val="tx1"/>
                </a:solidFill>
              </a:rPr>
              <a:t>decision making </a:t>
            </a:r>
            <a:r>
              <a:rPr lang="en-GB" sz="2400" dirty="0" smtClean="0">
                <a:solidFill>
                  <a:schemeClr val="tx1"/>
                </a:solidFill>
              </a:rPr>
              <a:t>– REF </a:t>
            </a:r>
            <a:r>
              <a:rPr lang="en-GB" sz="2400" dirty="0">
                <a:solidFill>
                  <a:schemeClr val="tx1"/>
                </a:solidFill>
              </a:rPr>
              <a:t>Steering Group</a:t>
            </a:r>
            <a:endParaRPr lang="en-GB" sz="2400" dirty="0" smtClean="0">
              <a:solidFill>
                <a:schemeClr val="tx1"/>
              </a:solidFill>
            </a:endParaRPr>
          </a:p>
        </p:txBody>
      </p:sp>
      <p:sp>
        <p:nvSpPr>
          <p:cNvPr id="3" name="Content Placeholder 2"/>
          <p:cNvSpPr>
            <a:spLocks noGrp="1"/>
          </p:cNvSpPr>
          <p:nvPr>
            <p:ph idx="1"/>
          </p:nvPr>
        </p:nvSpPr>
        <p:spPr/>
        <p:txBody>
          <a:bodyPr>
            <a:normAutofit/>
          </a:bodyPr>
          <a:lstStyle/>
          <a:p>
            <a:pPr eaLnBrk="1" hangingPunct="1">
              <a:defRPr/>
            </a:pPr>
            <a:endParaRPr lang="en-GB" sz="2200" dirty="0" smtClean="0"/>
          </a:p>
          <a:p>
            <a:pPr eaLnBrk="1" hangingPunct="1">
              <a:defRPr/>
            </a:pPr>
            <a:r>
              <a:rPr lang="en-GB" sz="2800" dirty="0" smtClean="0">
                <a:solidFill>
                  <a:schemeClr val="bg1"/>
                </a:solidFill>
                <a:latin typeface="Arial" pitchFamily="34" charset="0"/>
                <a:cs typeface="Arial" pitchFamily="34" charset="0"/>
              </a:rPr>
              <a:t>All inclusion decisions will be made by the REF Steering Group, on recommendations by the College REF Groups</a:t>
            </a:r>
          </a:p>
          <a:p>
            <a:pPr eaLnBrk="1" hangingPunct="1">
              <a:defRPr/>
            </a:pPr>
            <a:endParaRPr lang="en-GB" sz="2800" dirty="0" smtClean="0">
              <a:solidFill>
                <a:schemeClr val="bg1"/>
              </a:solidFill>
              <a:latin typeface="Arial" pitchFamily="34" charset="0"/>
              <a:cs typeface="Arial" pitchFamily="34" charset="0"/>
            </a:endParaRPr>
          </a:p>
          <a:p>
            <a:pPr eaLnBrk="1" hangingPunct="1">
              <a:defRPr/>
            </a:pPr>
            <a:r>
              <a:rPr lang="en-GB" sz="2800" dirty="0" smtClean="0">
                <a:solidFill>
                  <a:schemeClr val="bg1"/>
                </a:solidFill>
                <a:latin typeface="Arial" pitchFamily="34" charset="0"/>
                <a:cs typeface="Arial" pitchFamily="34" charset="0"/>
              </a:rPr>
              <a:t>All decisions on individual circumstances will be made by the REF Steering Group following consideration of </a:t>
            </a:r>
            <a:r>
              <a:rPr lang="en-GB" sz="2800" i="1" dirty="0" err="1" smtClean="0">
                <a:solidFill>
                  <a:schemeClr val="bg1"/>
                </a:solidFill>
                <a:latin typeface="Arial" pitchFamily="34" charset="0"/>
                <a:cs typeface="Arial" pitchFamily="34" charset="0"/>
              </a:rPr>
              <a:t>anonymised</a:t>
            </a:r>
            <a:r>
              <a:rPr lang="en-GB" sz="2800" i="1" dirty="0" smtClean="0">
                <a:solidFill>
                  <a:schemeClr val="bg1"/>
                </a:solidFill>
                <a:latin typeface="Arial" pitchFamily="34" charset="0"/>
                <a:cs typeface="Arial" pitchFamily="34" charset="0"/>
              </a:rPr>
              <a:t> </a:t>
            </a:r>
            <a:r>
              <a:rPr lang="en-GB" sz="2800" dirty="0" smtClean="0">
                <a:solidFill>
                  <a:schemeClr val="bg1"/>
                </a:solidFill>
                <a:latin typeface="Arial" pitchFamily="34" charset="0"/>
                <a:cs typeface="Arial" pitchFamily="34" charset="0"/>
              </a:rPr>
              <a:t>applications (for complex circumstances)</a:t>
            </a:r>
          </a:p>
          <a:p>
            <a:pPr eaLnBrk="1" hangingPunct="1">
              <a:buFont typeface="Arial" pitchFamily="34" charset="0"/>
              <a:buNone/>
              <a:defRPr/>
            </a:pPr>
            <a:endParaRPr lang="en-GB" dirty="0" smtClean="0"/>
          </a:p>
          <a:p>
            <a:pPr eaLnBrk="1" hangingPunct="1">
              <a:defRPr/>
            </a:pPr>
            <a:endParaRPr lang="en-GB" dirty="0" smtClean="0"/>
          </a:p>
          <a:p>
            <a:pPr eaLnBrk="1" hangingPunct="1">
              <a:defRPr/>
            </a:pP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0" y="404664"/>
            <a:ext cx="6948264" cy="692696"/>
          </a:xfrm>
        </p:spPr>
        <p:txBody>
          <a:bodyPr>
            <a:normAutofit fontScale="90000"/>
          </a:bodyPr>
          <a:lstStyle/>
          <a:p>
            <a:r>
              <a:rPr lang="en-GB" dirty="0" smtClean="0"/>
              <a:t> </a:t>
            </a:r>
            <a:r>
              <a:rPr lang="en-GB" dirty="0">
                <a:solidFill>
                  <a:schemeClr val="tx1"/>
                </a:solidFill>
              </a:rPr>
              <a:t>Inclusion decisions</a:t>
            </a:r>
            <a:br>
              <a:rPr lang="en-GB" dirty="0">
                <a:solidFill>
                  <a:schemeClr val="tx1"/>
                </a:solidFill>
              </a:rPr>
            </a:br>
            <a:endParaRPr lang="en-GB" dirty="0" smtClean="0">
              <a:solidFill>
                <a:schemeClr val="tx1"/>
              </a:solidFill>
            </a:endParaRPr>
          </a:p>
        </p:txBody>
      </p:sp>
      <p:sp>
        <p:nvSpPr>
          <p:cNvPr id="13315" name="Content Placeholder 2"/>
          <p:cNvSpPr>
            <a:spLocks noGrp="1"/>
          </p:cNvSpPr>
          <p:nvPr>
            <p:ph idx="1"/>
          </p:nvPr>
        </p:nvSpPr>
        <p:spPr/>
        <p:txBody>
          <a:bodyPr/>
          <a:lstStyle/>
          <a:p>
            <a:pPr eaLnBrk="1" hangingPunct="1"/>
            <a:endParaRPr lang="en-GB" dirty="0" smtClean="0"/>
          </a:p>
          <a:p>
            <a:pPr eaLnBrk="1" hangingPunct="1"/>
            <a:r>
              <a:rPr lang="en-GB" dirty="0" smtClean="0">
                <a:solidFill>
                  <a:schemeClr val="bg1"/>
                </a:solidFill>
                <a:latin typeface="Arial" pitchFamily="34" charset="0"/>
                <a:cs typeface="Arial" pitchFamily="34" charset="0"/>
              </a:rPr>
              <a:t>Eligibility</a:t>
            </a:r>
          </a:p>
          <a:p>
            <a:pPr eaLnBrk="1" hangingPunct="1"/>
            <a:endParaRPr lang="en-GB" dirty="0" smtClean="0">
              <a:solidFill>
                <a:schemeClr val="bg1"/>
              </a:solidFill>
              <a:latin typeface="Arial" pitchFamily="34" charset="0"/>
              <a:cs typeface="Arial" pitchFamily="34" charset="0"/>
            </a:endParaRPr>
          </a:p>
          <a:p>
            <a:pPr eaLnBrk="1" hangingPunct="1"/>
            <a:r>
              <a:rPr lang="en-GB" dirty="0" smtClean="0">
                <a:solidFill>
                  <a:schemeClr val="bg1"/>
                </a:solidFill>
                <a:latin typeface="Arial" pitchFamily="34" charset="0"/>
                <a:cs typeface="Arial" pitchFamily="34" charset="0"/>
              </a:rPr>
              <a:t>Number of outputs</a:t>
            </a:r>
          </a:p>
          <a:p>
            <a:pPr eaLnBrk="1" hangingPunct="1"/>
            <a:endParaRPr lang="en-GB" dirty="0" smtClean="0">
              <a:solidFill>
                <a:schemeClr val="bg1"/>
              </a:solidFill>
              <a:latin typeface="Arial" pitchFamily="34" charset="0"/>
              <a:cs typeface="Arial" pitchFamily="34" charset="0"/>
            </a:endParaRPr>
          </a:p>
          <a:p>
            <a:pPr eaLnBrk="1" hangingPunct="1"/>
            <a:r>
              <a:rPr lang="en-GB" dirty="0" smtClean="0">
                <a:solidFill>
                  <a:schemeClr val="bg1"/>
                </a:solidFill>
                <a:latin typeface="Arial" pitchFamily="34" charset="0"/>
                <a:cs typeface="Arial" pitchFamily="34" charset="0"/>
              </a:rPr>
              <a:t>Quality of outputs</a:t>
            </a:r>
          </a:p>
          <a:p>
            <a:pPr eaLnBrk="1" hangingPunct="1"/>
            <a:endParaRPr lang="en-GB"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fontScale="90000"/>
          </a:bodyPr>
          <a:lstStyle/>
          <a:p>
            <a:r>
              <a:rPr lang="en-GB" dirty="0" smtClean="0"/>
              <a:t> </a:t>
            </a:r>
            <a:br>
              <a:rPr lang="en-GB" dirty="0" smtClean="0"/>
            </a:br>
            <a:r>
              <a:rPr lang="en-GB" dirty="0" smtClean="0">
                <a:solidFill>
                  <a:schemeClr val="tx1"/>
                </a:solidFill>
              </a:rPr>
              <a:t>Eligibility </a:t>
            </a:r>
            <a:r>
              <a:rPr lang="en-GB" dirty="0">
                <a:solidFill>
                  <a:schemeClr val="tx1"/>
                </a:solidFill>
              </a:rPr>
              <a:t>for inclusion</a:t>
            </a:r>
            <a:br>
              <a:rPr lang="en-GB" dirty="0">
                <a:solidFill>
                  <a:schemeClr val="tx1"/>
                </a:solidFill>
              </a:rPr>
            </a:br>
            <a:endParaRPr lang="en-GB" dirty="0" smtClean="0">
              <a:solidFill>
                <a:schemeClr val="tx1"/>
              </a:solidFill>
            </a:endParaRPr>
          </a:p>
        </p:txBody>
      </p:sp>
      <p:sp>
        <p:nvSpPr>
          <p:cNvPr id="14339" name="Content Placeholder 2"/>
          <p:cNvSpPr>
            <a:spLocks noGrp="1"/>
          </p:cNvSpPr>
          <p:nvPr>
            <p:ph idx="1"/>
          </p:nvPr>
        </p:nvSpPr>
        <p:spPr/>
        <p:txBody>
          <a:bodyPr>
            <a:normAutofit lnSpcReduction="10000"/>
          </a:bodyPr>
          <a:lstStyle/>
          <a:p>
            <a:endParaRPr lang="en-GB" sz="2200" dirty="0" smtClean="0"/>
          </a:p>
          <a:p>
            <a:r>
              <a:rPr lang="en-GB" sz="3000" dirty="0" smtClean="0">
                <a:solidFill>
                  <a:schemeClr val="bg1"/>
                </a:solidFill>
                <a:latin typeface="Arial" pitchFamily="34" charset="0"/>
                <a:cs typeface="Arial" pitchFamily="34" charset="0"/>
              </a:rPr>
              <a:t>Academic staff with a contract of employment of 0.2 FTE or greater and on the payroll of the submitting HEI on the census date (31 October 2013)</a:t>
            </a:r>
          </a:p>
          <a:p>
            <a:endParaRPr lang="en-GB" sz="3000" dirty="0" smtClean="0">
              <a:solidFill>
                <a:schemeClr val="bg1"/>
              </a:solidFill>
              <a:latin typeface="Arial" pitchFamily="34" charset="0"/>
              <a:cs typeface="Arial" pitchFamily="34" charset="0"/>
            </a:endParaRPr>
          </a:p>
          <a:p>
            <a:r>
              <a:rPr lang="en-GB" sz="3000" dirty="0" smtClean="0">
                <a:solidFill>
                  <a:schemeClr val="bg1"/>
                </a:solidFill>
                <a:latin typeface="Arial" pitchFamily="34" charset="0"/>
                <a:cs typeface="Arial" pitchFamily="34" charset="0"/>
              </a:rPr>
              <a:t>Primary employment function is to undertake either ‘research only’ or ‘teaching and research</a:t>
            </a:r>
            <a:r>
              <a:rPr lang="en-GB" sz="2400" dirty="0" smtClean="0"/>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0" y="332656"/>
            <a:ext cx="6948264" cy="692696"/>
          </a:xfrm>
        </p:spPr>
        <p:txBody>
          <a:bodyPr>
            <a:normAutofit fontScale="90000"/>
          </a:bodyPr>
          <a:lstStyle/>
          <a:p>
            <a:r>
              <a:rPr lang="en-GB" dirty="0" smtClean="0"/>
              <a:t> </a:t>
            </a:r>
            <a:r>
              <a:rPr lang="en-GB" dirty="0" smtClean="0">
                <a:solidFill>
                  <a:schemeClr val="tx1"/>
                </a:solidFill>
              </a:rPr>
              <a:t>Who does this include</a:t>
            </a:r>
            <a:r>
              <a:rPr lang="en-GB" dirty="0" smtClean="0"/>
              <a:t>?</a:t>
            </a:r>
            <a:r>
              <a:rPr lang="en-GB" dirty="0"/>
              <a:t/>
            </a:r>
            <a:br>
              <a:rPr lang="en-GB" dirty="0"/>
            </a:br>
            <a:endParaRPr lang="en-GB" dirty="0" smtClean="0"/>
          </a:p>
        </p:txBody>
      </p:sp>
      <p:sp>
        <p:nvSpPr>
          <p:cNvPr id="3" name="Content Placeholder 2"/>
          <p:cNvSpPr>
            <a:spLocks noGrp="1"/>
          </p:cNvSpPr>
          <p:nvPr>
            <p:ph idx="1"/>
          </p:nvPr>
        </p:nvSpPr>
        <p:spPr/>
        <p:txBody>
          <a:bodyPr>
            <a:normAutofit fontScale="32500" lnSpcReduction="20000"/>
          </a:bodyPr>
          <a:lstStyle/>
          <a:p>
            <a:pPr eaLnBrk="1" hangingPunct="1">
              <a:defRPr/>
            </a:pPr>
            <a:endParaRPr lang="en-GB" sz="6000" dirty="0" smtClean="0"/>
          </a:p>
          <a:p>
            <a:pPr eaLnBrk="1" hangingPunct="1">
              <a:defRPr/>
            </a:pPr>
            <a:r>
              <a:rPr lang="en-GB" sz="7000" dirty="0" smtClean="0">
                <a:solidFill>
                  <a:schemeClr val="bg1"/>
                </a:solidFill>
                <a:latin typeface="Arial" pitchFamily="34" charset="0"/>
                <a:cs typeface="Arial" pitchFamily="34" charset="0"/>
              </a:rPr>
              <a:t>Staff who hold joint institutional/NHS appointments (subject to general eligibility criteria)</a:t>
            </a:r>
          </a:p>
          <a:p>
            <a:pPr eaLnBrk="1" hangingPunct="1">
              <a:defRPr/>
            </a:pPr>
            <a:r>
              <a:rPr lang="en-GB" sz="7000" dirty="0" smtClean="0">
                <a:solidFill>
                  <a:schemeClr val="bg1"/>
                </a:solidFill>
                <a:latin typeface="Arial" pitchFamily="34" charset="0"/>
                <a:cs typeface="Arial" pitchFamily="34" charset="0"/>
              </a:rPr>
              <a:t>Pensioned staff (subject to general eligibility criteria)</a:t>
            </a:r>
          </a:p>
          <a:p>
            <a:pPr eaLnBrk="1" hangingPunct="1">
              <a:defRPr/>
            </a:pPr>
            <a:r>
              <a:rPr lang="en-GB" sz="7000" dirty="0" smtClean="0">
                <a:solidFill>
                  <a:schemeClr val="bg1"/>
                </a:solidFill>
                <a:latin typeface="Arial" pitchFamily="34" charset="0"/>
                <a:cs typeface="Arial" pitchFamily="34" charset="0"/>
              </a:rPr>
              <a:t>Staff on unpaid leave or secondment contracted to return to their posts within 2 years</a:t>
            </a:r>
          </a:p>
          <a:p>
            <a:pPr eaLnBrk="1" hangingPunct="1">
              <a:defRPr/>
            </a:pPr>
            <a:r>
              <a:rPr lang="en-GB" sz="7000" dirty="0" smtClean="0">
                <a:solidFill>
                  <a:schemeClr val="bg1"/>
                </a:solidFill>
                <a:latin typeface="Arial" pitchFamily="34" charset="0"/>
                <a:cs typeface="Arial" pitchFamily="34" charset="0"/>
              </a:rPr>
              <a:t>Staff based abroad as long as the submitting HEI can demonstrate that the primary focus of their research activity on the census date is clearly and directly  connected to the submitting unit based in the UK</a:t>
            </a:r>
          </a:p>
          <a:p>
            <a:pPr eaLnBrk="1" hangingPunct="1">
              <a:defRPr/>
            </a:pPr>
            <a:r>
              <a:rPr lang="en-GB" sz="7000" dirty="0" smtClean="0">
                <a:solidFill>
                  <a:schemeClr val="bg1"/>
                </a:solidFill>
                <a:latin typeface="Arial" pitchFamily="34" charset="0"/>
                <a:cs typeface="Arial" pitchFamily="34" charset="0"/>
              </a:rPr>
              <a:t>Plus some others (see para. 78 e – f of framework document)</a:t>
            </a:r>
            <a:endParaRPr lang="en-GB" sz="7000" dirty="0">
              <a:solidFill>
                <a:schemeClr val="bg1"/>
              </a:solidFill>
              <a:latin typeface="Arial" pitchFamily="34" charset="0"/>
              <a:cs typeface="Arial" pitchFamily="34" charset="0"/>
            </a:endParaRPr>
          </a:p>
          <a:p>
            <a:pPr eaLnBrk="1" hangingPunct="1">
              <a:buFont typeface="Arial" pitchFamily="34" charset="0"/>
              <a:buNone/>
              <a:defRPr/>
            </a:pPr>
            <a:endParaRPr lang="en-GB"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0" y="332656"/>
            <a:ext cx="6948264" cy="692696"/>
          </a:xfrm>
        </p:spPr>
        <p:txBody>
          <a:bodyPr>
            <a:normAutofit fontScale="90000"/>
          </a:bodyPr>
          <a:lstStyle/>
          <a:p>
            <a:r>
              <a:rPr lang="en-GB" dirty="0" smtClean="0"/>
              <a:t> </a:t>
            </a:r>
            <a:r>
              <a:rPr lang="en-GB" dirty="0">
                <a:solidFill>
                  <a:schemeClr val="tx1"/>
                </a:solidFill>
              </a:rPr>
              <a:t>Ineligible staff</a:t>
            </a:r>
            <a:br>
              <a:rPr lang="en-GB" dirty="0">
                <a:solidFill>
                  <a:schemeClr val="tx1"/>
                </a:solidFill>
              </a:rPr>
            </a:br>
            <a:endParaRPr lang="en-GB" dirty="0" smtClean="0">
              <a:solidFill>
                <a:schemeClr val="tx1"/>
              </a:solidFill>
            </a:endParaRPr>
          </a:p>
        </p:txBody>
      </p:sp>
      <p:sp>
        <p:nvSpPr>
          <p:cNvPr id="16387" name="Content Placeholder 2"/>
          <p:cNvSpPr>
            <a:spLocks noGrp="1"/>
          </p:cNvSpPr>
          <p:nvPr>
            <p:ph idx="1"/>
          </p:nvPr>
        </p:nvSpPr>
        <p:spPr/>
        <p:txBody>
          <a:bodyPr/>
          <a:lstStyle/>
          <a:p>
            <a:pPr eaLnBrk="1" hangingPunct="1"/>
            <a:endParaRPr lang="en-GB" sz="2200" dirty="0" smtClean="0"/>
          </a:p>
          <a:p>
            <a:pPr eaLnBrk="1" hangingPunct="1"/>
            <a:r>
              <a:rPr lang="en-GB" dirty="0" smtClean="0">
                <a:solidFill>
                  <a:schemeClr val="bg1"/>
                </a:solidFill>
                <a:latin typeface="Arial" pitchFamily="34" charset="0"/>
                <a:cs typeface="Arial" pitchFamily="34" charset="0"/>
              </a:rPr>
              <a:t>Staff on teaching only contracts (teaching fellows)</a:t>
            </a:r>
          </a:p>
          <a:p>
            <a:pPr eaLnBrk="1" hangingPunct="1"/>
            <a:endParaRPr lang="en-GB" dirty="0" smtClean="0">
              <a:solidFill>
                <a:schemeClr val="bg1"/>
              </a:solidFill>
              <a:latin typeface="Arial" pitchFamily="34" charset="0"/>
              <a:cs typeface="Arial" pitchFamily="34" charset="0"/>
            </a:endParaRPr>
          </a:p>
          <a:p>
            <a:pPr eaLnBrk="1" hangingPunct="1"/>
            <a:r>
              <a:rPr lang="en-GB" dirty="0" smtClean="0">
                <a:solidFill>
                  <a:schemeClr val="bg1"/>
                </a:solidFill>
                <a:latin typeface="Arial" pitchFamily="34" charset="0"/>
                <a:cs typeface="Arial" pitchFamily="34" charset="0"/>
              </a:rPr>
              <a:t>Research assistants and research fellows, unless they meet the criteria for independent researchers</a:t>
            </a:r>
          </a:p>
          <a:p>
            <a:pPr eaLnBrk="1" hangingPunct="1"/>
            <a:endParaRPr lang="en-GB"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0" y="188640"/>
            <a:ext cx="6948264" cy="576064"/>
          </a:xfrm>
        </p:spPr>
        <p:txBody>
          <a:bodyPr>
            <a:normAutofit fontScale="90000"/>
          </a:bodyPr>
          <a:lstStyle/>
          <a:p>
            <a:r>
              <a:rPr lang="en-GB" dirty="0" smtClean="0"/>
              <a:t> </a:t>
            </a:r>
            <a:br>
              <a:rPr lang="en-GB" dirty="0" smtClean="0"/>
            </a:br>
            <a:r>
              <a:rPr lang="en-GB" dirty="0" smtClean="0">
                <a:solidFill>
                  <a:schemeClr val="tx1"/>
                </a:solidFill>
              </a:rPr>
              <a:t>Quality </a:t>
            </a:r>
            <a:r>
              <a:rPr lang="en-GB" dirty="0">
                <a:solidFill>
                  <a:schemeClr val="tx1"/>
                </a:solidFill>
              </a:rPr>
              <a:t>of outputs</a:t>
            </a:r>
            <a:r>
              <a:rPr lang="en-GB" dirty="0"/>
              <a:t/>
            </a:r>
            <a:br>
              <a:rPr lang="en-GB" dirty="0"/>
            </a:br>
            <a:endParaRPr lang="en-GB" dirty="0" smtClean="0"/>
          </a:p>
        </p:txBody>
      </p:sp>
      <p:sp>
        <p:nvSpPr>
          <p:cNvPr id="3" name="Content Placeholder 2"/>
          <p:cNvSpPr>
            <a:spLocks noGrp="1"/>
          </p:cNvSpPr>
          <p:nvPr>
            <p:ph idx="1"/>
          </p:nvPr>
        </p:nvSpPr>
        <p:spPr/>
        <p:txBody>
          <a:bodyPr>
            <a:normAutofit/>
          </a:bodyPr>
          <a:lstStyle/>
          <a:p>
            <a:pPr eaLnBrk="1" hangingPunct="1">
              <a:defRPr/>
            </a:pPr>
            <a:r>
              <a:rPr lang="en-GB" sz="3000" dirty="0" smtClean="0">
                <a:solidFill>
                  <a:schemeClr val="bg1"/>
                </a:solidFill>
                <a:latin typeface="Arial" pitchFamily="34" charset="0"/>
                <a:cs typeface="Arial" pitchFamily="34" charset="0"/>
              </a:rPr>
              <a:t>Combined estimated quality profiles from internal and external reviews (where available)</a:t>
            </a:r>
          </a:p>
          <a:p>
            <a:pPr eaLnBrk="1" hangingPunct="1">
              <a:defRPr/>
            </a:pPr>
            <a:r>
              <a:rPr lang="en-GB" sz="3000" dirty="0" smtClean="0">
                <a:solidFill>
                  <a:schemeClr val="bg1"/>
                </a:solidFill>
                <a:latin typeface="Arial" pitchFamily="34" charset="0"/>
                <a:cs typeface="Arial" pitchFamily="34" charset="0"/>
              </a:rPr>
              <a:t>No minimum threshold defined in Code of Practice;  guidance for September reviews is minimum of 2,2,3,3 (with a view to submit better outputs on census date)</a:t>
            </a:r>
          </a:p>
          <a:p>
            <a:pPr eaLnBrk="1" hangingPunct="1">
              <a:buFont typeface="Arial" pitchFamily="34" charset="0"/>
              <a:buNone/>
              <a:defRPr/>
            </a:pP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764704"/>
            <a:ext cx="8229600" cy="1143000"/>
          </a:xfrm>
        </p:spPr>
        <p:txBody>
          <a:bodyPr/>
          <a:lstStyle/>
          <a:p>
            <a:pPr algn="l"/>
            <a:r>
              <a:rPr lang="en-GB" sz="3600" b="1" dirty="0" smtClean="0">
                <a:latin typeface="Arial" pitchFamily="34" charset="0"/>
                <a:cs typeface="Arial" pitchFamily="34" charset="0"/>
              </a:rPr>
              <a:t>REF 2014</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lstStyle/>
          <a:p>
            <a:r>
              <a:rPr lang="en-GB" dirty="0" smtClean="0">
                <a:solidFill>
                  <a:schemeClr val="bg1"/>
                </a:solidFill>
                <a:latin typeface="Arial" pitchFamily="34" charset="0"/>
                <a:cs typeface="Arial" pitchFamily="34" charset="0"/>
              </a:rPr>
              <a:t>A process to assess research excellence across higher education institutions (HEIs) in the UK</a:t>
            </a:r>
          </a:p>
          <a:p>
            <a:r>
              <a:rPr lang="en-GB" dirty="0" smtClean="0">
                <a:solidFill>
                  <a:schemeClr val="bg1"/>
                </a:solidFill>
                <a:latin typeface="Arial" pitchFamily="34" charset="0"/>
                <a:cs typeface="Arial" pitchFamily="34" charset="0"/>
              </a:rPr>
              <a:t>Previously known as Research Assessment Exercise: first took place in 1986, then at about 5-6 year intervals</a:t>
            </a:r>
          </a:p>
          <a:p>
            <a:r>
              <a:rPr lang="en-GB" dirty="0" smtClean="0">
                <a:solidFill>
                  <a:schemeClr val="bg1"/>
                </a:solidFill>
                <a:latin typeface="Arial" pitchFamily="34" charset="0"/>
                <a:cs typeface="Arial" pitchFamily="34" charset="0"/>
              </a:rPr>
              <a:t>Next submission due in late 2013; with results announced in 2014</a:t>
            </a:r>
            <a:endParaRPr lang="en-GB"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2EBA2FB-89DE-4E52-A512-1265D8258077}" type="slidenum">
              <a:rPr lang="en-GB" smtClean="0"/>
              <a:pPr/>
              <a:t>2</a:t>
            </a:fld>
            <a:endParaRPr lang="en-GB"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fontScale="90000"/>
          </a:bodyPr>
          <a:lstStyle/>
          <a:p>
            <a:r>
              <a:rPr lang="en-GB" dirty="0" smtClean="0"/>
              <a:t> </a:t>
            </a:r>
            <a:br>
              <a:rPr lang="en-GB" dirty="0" smtClean="0"/>
            </a:br>
            <a:r>
              <a:rPr lang="en-GB" dirty="0" smtClean="0">
                <a:solidFill>
                  <a:schemeClr val="tx1"/>
                </a:solidFill>
              </a:rPr>
              <a:t>Number </a:t>
            </a:r>
            <a:r>
              <a:rPr lang="en-GB" dirty="0">
                <a:solidFill>
                  <a:schemeClr val="tx1"/>
                </a:solidFill>
              </a:rPr>
              <a:t>of outputs</a:t>
            </a:r>
            <a:r>
              <a:rPr lang="en-GB" dirty="0"/>
              <a:t/>
            </a:r>
            <a:br>
              <a:rPr lang="en-GB" dirty="0"/>
            </a:br>
            <a:endParaRPr lang="en-GB" dirty="0" smtClean="0"/>
          </a:p>
        </p:txBody>
      </p:sp>
      <p:sp>
        <p:nvSpPr>
          <p:cNvPr id="19459" name="Content Placeholder 2"/>
          <p:cNvSpPr>
            <a:spLocks noGrp="1"/>
          </p:cNvSpPr>
          <p:nvPr>
            <p:ph idx="1"/>
          </p:nvPr>
        </p:nvSpPr>
        <p:spPr/>
        <p:txBody>
          <a:bodyPr>
            <a:normAutofit/>
          </a:bodyPr>
          <a:lstStyle/>
          <a:p>
            <a:pPr eaLnBrk="1" hangingPunct="1"/>
            <a:endParaRPr lang="en-GB" sz="2000" dirty="0" smtClean="0"/>
          </a:p>
          <a:p>
            <a:pPr eaLnBrk="1" hangingPunct="1"/>
            <a:r>
              <a:rPr lang="en-GB" sz="2800" dirty="0" smtClean="0">
                <a:solidFill>
                  <a:schemeClr val="bg1"/>
                </a:solidFill>
                <a:latin typeface="Arial" pitchFamily="34" charset="0"/>
                <a:cs typeface="Arial" pitchFamily="34" charset="0"/>
              </a:rPr>
              <a:t>Dependent on individual staff circumstances</a:t>
            </a:r>
          </a:p>
          <a:p>
            <a:pPr eaLnBrk="1" hangingPunct="1"/>
            <a:r>
              <a:rPr lang="en-GB" sz="2800" dirty="0" smtClean="0">
                <a:solidFill>
                  <a:schemeClr val="bg1"/>
                </a:solidFill>
                <a:latin typeface="Arial" pitchFamily="34" charset="0"/>
                <a:cs typeface="Arial" pitchFamily="34" charset="0"/>
              </a:rPr>
              <a:t> Defined as circumstances ‘</a:t>
            </a:r>
            <a:r>
              <a:rPr lang="en-GB" sz="2800" i="1" dirty="0" smtClean="0">
                <a:solidFill>
                  <a:schemeClr val="bg1"/>
                </a:solidFill>
                <a:latin typeface="Arial" pitchFamily="34" charset="0"/>
                <a:cs typeface="Arial" pitchFamily="34" charset="0"/>
              </a:rPr>
              <a:t>that have significantly constrained their ability to produce four outputs or to work productively throughout the assessment period’</a:t>
            </a:r>
          </a:p>
          <a:p>
            <a:pPr eaLnBrk="1" hangingPunct="1">
              <a:buFont typeface="Arial" pitchFamily="34" charset="0"/>
              <a:buNone/>
            </a:pPr>
            <a:r>
              <a:rPr lang="en-GB" sz="2800" i="1" dirty="0" smtClean="0">
                <a:solidFill>
                  <a:schemeClr val="bg1"/>
                </a:solidFill>
                <a:latin typeface="Arial" pitchFamily="34" charset="0"/>
                <a:cs typeface="Arial" pitchFamily="34" charset="0"/>
              </a:rPr>
              <a:t>(para. 88 of Guidance Framework</a:t>
            </a:r>
            <a:r>
              <a:rPr lang="en-GB" sz="2000" i="1" dirty="0" smtClean="0">
                <a:solidFill>
                  <a:schemeClr val="bg1"/>
                </a:solidFill>
                <a:latin typeface="Arial" pitchFamily="34" charset="0"/>
                <a:cs typeface="Arial" pitchFamily="34" charset="0"/>
              </a:rPr>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r>
              <a:rPr lang="en-GB" dirty="0" smtClean="0"/>
              <a:t> </a:t>
            </a:r>
            <a:r>
              <a:rPr lang="en-GB" sz="3200" dirty="0" smtClean="0">
                <a:solidFill>
                  <a:schemeClr val="tx1"/>
                </a:solidFill>
              </a:rPr>
              <a:t>Staff circumstances process</a:t>
            </a:r>
            <a:endParaRPr lang="en-GB" dirty="0" smtClean="0">
              <a:solidFill>
                <a:schemeClr val="tx1"/>
              </a:solidFill>
            </a:endParaRPr>
          </a:p>
        </p:txBody>
      </p:sp>
      <p:sp>
        <p:nvSpPr>
          <p:cNvPr id="3" name="Content Placeholder 2"/>
          <p:cNvSpPr>
            <a:spLocks noGrp="1"/>
          </p:cNvSpPr>
          <p:nvPr>
            <p:ph idx="1"/>
          </p:nvPr>
        </p:nvSpPr>
        <p:spPr/>
        <p:txBody>
          <a:bodyPr>
            <a:normAutofit/>
          </a:bodyPr>
          <a:lstStyle/>
          <a:p>
            <a:pPr eaLnBrk="1" hangingPunct="1">
              <a:defRPr/>
            </a:pPr>
            <a:endParaRPr lang="en-GB" dirty="0" smtClean="0"/>
          </a:p>
          <a:p>
            <a:pPr eaLnBrk="1" hangingPunct="1">
              <a:defRPr/>
            </a:pPr>
            <a:r>
              <a:rPr lang="en-GB" sz="2800" dirty="0" smtClean="0">
                <a:solidFill>
                  <a:schemeClr val="bg1"/>
                </a:solidFill>
                <a:latin typeface="Arial" pitchFamily="34" charset="0"/>
                <a:cs typeface="Arial" pitchFamily="34" charset="0"/>
              </a:rPr>
              <a:t>Invitation to staff to submit individual staff circumstances has been issued, and will be repeated at several points during the REF preparation period</a:t>
            </a:r>
          </a:p>
          <a:p>
            <a:pPr eaLnBrk="1" hangingPunct="1">
              <a:defRPr/>
            </a:pPr>
            <a:r>
              <a:rPr lang="en-GB" sz="2800" dirty="0" smtClean="0">
                <a:solidFill>
                  <a:schemeClr val="bg1"/>
                </a:solidFill>
                <a:latin typeface="Arial" pitchFamily="34" charset="0"/>
                <a:cs typeface="Arial" pitchFamily="34" charset="0"/>
              </a:rPr>
              <a:t>All applications will be handled centrally as indicated, and brought to the REF Steering Group for a final decision on the reductions</a:t>
            </a:r>
            <a:endParaRPr lang="en-GB" sz="28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rPr>
              <a:t>Early Career Researchers</a:t>
            </a:r>
            <a:endParaRPr lang="en-GB" dirty="0">
              <a:solidFill>
                <a:schemeClr val="tx1"/>
              </a:solidFill>
            </a:endParaRPr>
          </a:p>
        </p:txBody>
      </p:sp>
      <p:sp>
        <p:nvSpPr>
          <p:cNvPr id="3" name="Content Placeholder 2"/>
          <p:cNvSpPr>
            <a:spLocks noGrp="1"/>
          </p:cNvSpPr>
          <p:nvPr>
            <p:ph idx="1"/>
          </p:nvPr>
        </p:nvSpPr>
        <p:spPr/>
        <p:txBody>
          <a:bodyPr/>
          <a:lstStyle/>
          <a:p>
            <a:pPr indent="0">
              <a:buNone/>
            </a:pPr>
            <a:r>
              <a:rPr lang="en-GB" sz="2800" b="0" dirty="0" smtClean="0">
                <a:solidFill>
                  <a:schemeClr val="bg1"/>
                </a:solidFill>
                <a:latin typeface="Arial" pitchFamily="34" charset="0"/>
                <a:cs typeface="Arial" pitchFamily="34" charset="0"/>
              </a:rPr>
              <a:t>ECRs are defined as members of staff who meet the Category A or C definition on census date </a:t>
            </a:r>
            <a:r>
              <a:rPr lang="en-GB" sz="2800" dirty="0" smtClean="0">
                <a:solidFill>
                  <a:schemeClr val="bg1"/>
                </a:solidFill>
                <a:latin typeface="Arial" pitchFamily="34" charset="0"/>
                <a:cs typeface="Arial" pitchFamily="34" charset="0"/>
              </a:rPr>
              <a:t>and </a:t>
            </a:r>
            <a:r>
              <a:rPr lang="en-GB" sz="2800" b="0" dirty="0" smtClean="0">
                <a:solidFill>
                  <a:schemeClr val="bg1"/>
                </a:solidFill>
                <a:latin typeface="Arial" pitchFamily="34" charset="0"/>
                <a:cs typeface="Arial" pitchFamily="34" charset="0"/>
              </a:rPr>
              <a:t>who started their career as independent researchers on or after 1 August 2009</a:t>
            </a:r>
            <a:r>
              <a:rPr lang="en-GB" sz="2800" dirty="0" smtClean="0">
                <a:solidFill>
                  <a:schemeClr val="bg1"/>
                </a:solidFill>
                <a:latin typeface="Arial" pitchFamily="34" charset="0"/>
                <a:cs typeface="Arial" pitchFamily="34" charset="0"/>
              </a:rPr>
              <a:t>.</a:t>
            </a:r>
          </a:p>
          <a:p>
            <a:pPr indent="0">
              <a:buNone/>
            </a:pPr>
            <a:r>
              <a:rPr lang="en-GB" sz="2800" b="0" dirty="0" smtClean="0">
                <a:solidFill>
                  <a:schemeClr val="bg1"/>
                </a:solidFill>
                <a:latin typeface="Arial" pitchFamily="34" charset="0"/>
                <a:cs typeface="Arial" pitchFamily="34" charset="0"/>
              </a:rPr>
              <a:t>That means that they first undertook independent research, leading or acting as principal investigator or equivalent on a research grant or significant piece of research work on or after 1 August 2009.</a:t>
            </a:r>
          </a:p>
          <a:p>
            <a:pPr>
              <a:buNone/>
            </a:pP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rPr>
              <a:t>Early career researchers</a:t>
            </a:r>
            <a:endParaRPr lang="en-GB" dirty="0">
              <a:solidFill>
                <a:schemeClr val="tx1"/>
              </a:solidFill>
            </a:endParaRPr>
          </a:p>
        </p:txBody>
      </p:sp>
      <p:sp>
        <p:nvSpPr>
          <p:cNvPr id="3" name="Content Placeholder 2"/>
          <p:cNvSpPr>
            <a:spLocks noGrp="1"/>
          </p:cNvSpPr>
          <p:nvPr>
            <p:ph idx="1"/>
          </p:nvPr>
        </p:nvSpPr>
        <p:spPr/>
        <p:txBody>
          <a:bodyPr/>
          <a:lstStyle/>
          <a:p>
            <a:pPr>
              <a:buNone/>
            </a:pPr>
            <a:r>
              <a:rPr lang="en-GB" sz="2600" dirty="0" smtClean="0">
                <a:solidFill>
                  <a:schemeClr val="bg1"/>
                </a:solidFill>
                <a:latin typeface="Arial" pitchFamily="34" charset="0"/>
                <a:cs typeface="Arial" pitchFamily="34" charset="0"/>
              </a:rPr>
              <a:t>Not eligible to be returned as ECRs are:</a:t>
            </a:r>
          </a:p>
          <a:p>
            <a:r>
              <a:rPr lang="en-GB" sz="2600" dirty="0" smtClean="0">
                <a:solidFill>
                  <a:schemeClr val="bg1"/>
                </a:solidFill>
                <a:latin typeface="Arial" pitchFamily="34" charset="0"/>
                <a:cs typeface="Arial" pitchFamily="34" charset="0"/>
              </a:rPr>
              <a:t>Staff who acted as independent researchers in previous employment (HEI, business, or other organisation in UK or elsewhere) before 1 August 2009 with a contract of 0.2 FTE or more</a:t>
            </a:r>
          </a:p>
          <a:p>
            <a:r>
              <a:rPr lang="en-GB" sz="2600" dirty="0" smtClean="0">
                <a:solidFill>
                  <a:schemeClr val="bg1"/>
                </a:solidFill>
                <a:latin typeface="Arial" pitchFamily="34" charset="0"/>
                <a:cs typeface="Arial" pitchFamily="34" charset="0"/>
              </a:rPr>
              <a:t>Staff who met the ECR definition before 1 August 2009, and have since had a career outside HE or career break and have since returned to research</a:t>
            </a:r>
          </a:p>
          <a:p>
            <a:r>
              <a:rPr lang="en-GB" sz="2600" dirty="0" smtClean="0">
                <a:solidFill>
                  <a:schemeClr val="bg1"/>
                </a:solidFill>
                <a:latin typeface="Arial" pitchFamily="34" charset="0"/>
                <a:cs typeface="Arial" pitchFamily="34" charset="0"/>
              </a:rPr>
              <a:t>Research assistants</a:t>
            </a:r>
            <a:endParaRPr lang="en-GB" sz="2600" dirty="0">
              <a:solidFill>
                <a:schemeClr val="bg1"/>
              </a:solidFill>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0" y="332656"/>
            <a:ext cx="6948264" cy="692696"/>
          </a:xfrm>
        </p:spPr>
        <p:txBody>
          <a:bodyPr>
            <a:normAutofit fontScale="90000"/>
          </a:bodyPr>
          <a:lstStyle/>
          <a:p>
            <a:r>
              <a:rPr lang="en-GB" dirty="0" smtClean="0">
                <a:solidFill>
                  <a:schemeClr val="tx1"/>
                </a:solidFill>
              </a:rPr>
              <a:t>RAE </a:t>
            </a:r>
            <a:r>
              <a:rPr lang="en-GB" dirty="0">
                <a:solidFill>
                  <a:schemeClr val="tx1"/>
                </a:solidFill>
              </a:rPr>
              <a:t>2008 context</a:t>
            </a:r>
            <a:br>
              <a:rPr lang="en-GB" dirty="0">
                <a:solidFill>
                  <a:schemeClr val="tx1"/>
                </a:solidFill>
              </a:rPr>
            </a:br>
            <a:endParaRPr lang="en-GB" dirty="0" smtClean="0">
              <a:solidFill>
                <a:schemeClr val="tx1"/>
              </a:solidFill>
            </a:endParaRPr>
          </a:p>
        </p:txBody>
      </p:sp>
      <p:sp>
        <p:nvSpPr>
          <p:cNvPr id="3" name="Content Placeholder 2"/>
          <p:cNvSpPr>
            <a:spLocks noGrp="1"/>
          </p:cNvSpPr>
          <p:nvPr>
            <p:ph idx="1"/>
          </p:nvPr>
        </p:nvSpPr>
        <p:spPr/>
        <p:txBody>
          <a:bodyPr>
            <a:normAutofit/>
          </a:bodyPr>
          <a:lstStyle/>
          <a:p>
            <a:pPr eaLnBrk="1" hangingPunct="1">
              <a:buFont typeface="Arial" pitchFamily="34" charset="0"/>
              <a:buNone/>
              <a:defRPr/>
            </a:pPr>
            <a:endParaRPr lang="en-GB" sz="2400" dirty="0" smtClean="0"/>
          </a:p>
          <a:p>
            <a:pPr eaLnBrk="1" hangingPunct="1">
              <a:buFont typeface="Arial" pitchFamily="34" charset="0"/>
              <a:buNone/>
              <a:defRPr/>
            </a:pPr>
            <a:r>
              <a:rPr lang="en-GB" sz="2800" dirty="0" smtClean="0">
                <a:solidFill>
                  <a:schemeClr val="bg1"/>
                </a:solidFill>
                <a:latin typeface="Arial" pitchFamily="34" charset="0"/>
                <a:cs typeface="Arial" pitchFamily="34" charset="0"/>
              </a:rPr>
              <a:t>Total submitted:				584.5 FTE</a:t>
            </a:r>
          </a:p>
          <a:p>
            <a:pPr eaLnBrk="1" hangingPunct="1">
              <a:buFont typeface="Arial" pitchFamily="34" charset="0"/>
              <a:buNone/>
              <a:defRPr/>
            </a:pPr>
            <a:r>
              <a:rPr lang="en-GB" sz="2800" dirty="0" smtClean="0">
                <a:solidFill>
                  <a:schemeClr val="bg1"/>
                </a:solidFill>
                <a:latin typeface="Arial" pitchFamily="34" charset="0"/>
                <a:cs typeface="Arial" pitchFamily="34" charset="0"/>
              </a:rPr>
              <a:t>Research Fellows:			40 FTE</a:t>
            </a:r>
          </a:p>
          <a:p>
            <a:pPr eaLnBrk="1" hangingPunct="1">
              <a:buFont typeface="Arial" pitchFamily="34" charset="0"/>
              <a:buNone/>
              <a:defRPr/>
            </a:pPr>
            <a:r>
              <a:rPr lang="en-GB" sz="2800" dirty="0" smtClean="0">
                <a:solidFill>
                  <a:schemeClr val="bg1"/>
                </a:solidFill>
                <a:latin typeface="Arial" pitchFamily="34" charset="0"/>
                <a:cs typeface="Arial" pitchFamily="34" charset="0"/>
              </a:rPr>
              <a:t>Staff with individual staff circumstances:	130</a:t>
            </a:r>
          </a:p>
          <a:p>
            <a:pPr eaLnBrk="1" hangingPunct="1">
              <a:buFont typeface="Arial" pitchFamily="34" charset="0"/>
              <a:buNone/>
              <a:defRPr/>
            </a:pPr>
            <a:r>
              <a:rPr lang="en-GB" sz="2800" dirty="0" smtClean="0">
                <a:solidFill>
                  <a:schemeClr val="bg1"/>
                </a:solidFill>
                <a:latin typeface="Arial" pitchFamily="34" charset="0"/>
                <a:cs typeface="Arial" pitchFamily="34" charset="0"/>
              </a:rPr>
              <a:t>of which ECRs:					116</a:t>
            </a:r>
          </a:p>
          <a:p>
            <a:pPr eaLnBrk="1" hangingPunct="1">
              <a:buFont typeface="Arial" pitchFamily="34" charset="0"/>
              <a:buNone/>
              <a:defRPr/>
            </a:pPr>
            <a:r>
              <a:rPr lang="en-GB" sz="2800" dirty="0" smtClean="0">
                <a:solidFill>
                  <a:schemeClr val="bg1"/>
                </a:solidFill>
                <a:latin typeface="Arial" pitchFamily="34" charset="0"/>
                <a:cs typeface="Arial" pitchFamily="34" charset="0"/>
              </a:rPr>
              <a:t>Other:						14* </a:t>
            </a:r>
          </a:p>
          <a:p>
            <a:pPr eaLnBrk="1" hangingPunct="1">
              <a:buFont typeface="Arial" pitchFamily="34" charset="0"/>
              <a:buNone/>
              <a:defRPr/>
            </a:pPr>
            <a:r>
              <a:rPr lang="en-GB" sz="2800" dirty="0" smtClean="0">
                <a:solidFill>
                  <a:schemeClr val="bg1"/>
                </a:solidFill>
                <a:latin typeface="Arial" pitchFamily="34" charset="0"/>
                <a:cs typeface="Arial" pitchFamily="34" charset="0"/>
              </a:rPr>
              <a:t>*including maternity leave</a:t>
            </a:r>
            <a:endParaRPr lang="en-GB" sz="2800" dirty="0">
              <a:solidFill>
                <a:schemeClr val="bg1"/>
              </a:solidFill>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GB" dirty="0" smtClean="0"/>
              <a:t/>
            </a:r>
            <a:br>
              <a:rPr lang="en-GB" dirty="0" smtClean="0"/>
            </a:br>
            <a:r>
              <a:rPr lang="en-GB" dirty="0">
                <a:solidFill>
                  <a:schemeClr val="tx1"/>
                </a:solidFill>
              </a:rPr>
              <a:t>Appeals process</a:t>
            </a:r>
            <a:br>
              <a:rPr lang="en-GB" dirty="0">
                <a:solidFill>
                  <a:schemeClr val="tx1"/>
                </a:solidFill>
              </a:rPr>
            </a:br>
            <a:endParaRPr lang="en-GB" dirty="0">
              <a:solidFill>
                <a:schemeClr val="tx1"/>
              </a:solidFill>
            </a:endParaRPr>
          </a:p>
        </p:txBody>
      </p:sp>
      <p:sp>
        <p:nvSpPr>
          <p:cNvPr id="21507" name="Content Placeholder 2"/>
          <p:cNvSpPr>
            <a:spLocks noGrp="1"/>
          </p:cNvSpPr>
          <p:nvPr>
            <p:ph idx="1"/>
          </p:nvPr>
        </p:nvSpPr>
        <p:spPr/>
        <p:txBody>
          <a:bodyPr>
            <a:normAutofit/>
          </a:bodyPr>
          <a:lstStyle/>
          <a:p>
            <a:pPr eaLnBrk="1" hangingPunct="1"/>
            <a:endParaRPr lang="en-GB" sz="2200" dirty="0" smtClean="0"/>
          </a:p>
          <a:p>
            <a:pPr eaLnBrk="1" hangingPunct="1"/>
            <a:r>
              <a:rPr lang="en-GB" sz="2400" dirty="0" smtClean="0">
                <a:solidFill>
                  <a:schemeClr val="bg1"/>
                </a:solidFill>
                <a:latin typeface="Arial" pitchFamily="34" charset="0"/>
                <a:cs typeface="Arial" pitchFamily="34" charset="0"/>
              </a:rPr>
              <a:t>Expressly rules out any appeals based on disagreements on the grounds of the assessment made about the quality or excellence of the research outputs</a:t>
            </a:r>
          </a:p>
          <a:p>
            <a:pPr eaLnBrk="1" hangingPunct="1"/>
            <a:endParaRPr lang="en-GB" sz="2400" dirty="0" smtClean="0">
              <a:solidFill>
                <a:schemeClr val="bg1"/>
              </a:solidFill>
              <a:latin typeface="Arial" pitchFamily="34" charset="0"/>
              <a:cs typeface="Arial" pitchFamily="34" charset="0"/>
            </a:endParaRPr>
          </a:p>
          <a:p>
            <a:pPr eaLnBrk="1" hangingPunct="1"/>
            <a:r>
              <a:rPr lang="en-GB" sz="2400" dirty="0" smtClean="0">
                <a:solidFill>
                  <a:schemeClr val="bg1"/>
                </a:solidFill>
                <a:latin typeface="Arial" pitchFamily="34" charset="0"/>
                <a:cs typeface="Arial" pitchFamily="34" charset="0"/>
              </a:rPr>
              <a:t>Appeals on other grounds, such as process, or insufficient weight being given to individual staff circumstances may arise</a:t>
            </a:r>
          </a:p>
          <a:p>
            <a:pPr eaLnBrk="1" hangingPunct="1"/>
            <a:endParaRPr lang="en-GB" dirty="0" smtClean="0">
              <a:solidFill>
                <a:schemeClr val="bg1"/>
              </a:solidFill>
              <a:latin typeface="Arial" pitchFamily="34" charset="0"/>
              <a:cs typeface="Arial" pitchFamily="34" charset="0"/>
            </a:endParaRPr>
          </a:p>
          <a:p>
            <a:pPr eaLnBrk="1" hangingPunct="1"/>
            <a:endParaRPr lang="en-GB"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rPr>
              <a:t>REF 2014</a:t>
            </a:r>
            <a:endParaRPr lang="en-GB" dirty="0">
              <a:solidFill>
                <a:schemeClr val="tx1"/>
              </a:solidFill>
            </a:endParaRPr>
          </a:p>
        </p:txBody>
      </p:sp>
      <p:sp>
        <p:nvSpPr>
          <p:cNvPr id="3" name="Content Placeholder 2"/>
          <p:cNvSpPr>
            <a:spLocks noGrp="1"/>
          </p:cNvSpPr>
          <p:nvPr>
            <p:ph idx="1"/>
          </p:nvPr>
        </p:nvSpPr>
        <p:spPr>
          <a:xfrm>
            <a:off x="683568" y="1988840"/>
            <a:ext cx="7772400" cy="4114800"/>
          </a:xfrm>
        </p:spPr>
        <p:txBody>
          <a:bodyPr/>
          <a:lstStyle/>
          <a:p>
            <a:pPr>
              <a:buNone/>
            </a:pPr>
            <a:r>
              <a:rPr lang="en-GB" sz="2800" dirty="0" smtClean="0">
                <a:solidFill>
                  <a:schemeClr val="bg1"/>
                </a:solidFill>
                <a:latin typeface="Arial" pitchFamily="34" charset="0"/>
                <a:cs typeface="Arial" pitchFamily="34" charset="0"/>
              </a:rPr>
              <a:t>Further information available from:</a:t>
            </a:r>
          </a:p>
          <a:p>
            <a:pPr>
              <a:buNone/>
            </a:pPr>
            <a:r>
              <a:rPr lang="en-GB" sz="2800" dirty="0" smtClean="0">
                <a:solidFill>
                  <a:schemeClr val="bg1"/>
                </a:solidFill>
                <a:latin typeface="Arial" pitchFamily="34" charset="0"/>
                <a:cs typeface="Arial" pitchFamily="34" charset="0"/>
              </a:rPr>
              <a:t>www.abdn.ac.uk/research/ref2014.php</a:t>
            </a:r>
          </a:p>
          <a:p>
            <a:pPr>
              <a:buNone/>
            </a:pPr>
            <a:endParaRPr lang="en-GB" sz="2800" dirty="0" smtClean="0">
              <a:solidFill>
                <a:schemeClr val="bg1"/>
              </a:solidFill>
              <a:latin typeface="Arial" pitchFamily="34" charset="0"/>
              <a:cs typeface="Arial" pitchFamily="34" charset="0"/>
            </a:endParaRPr>
          </a:p>
          <a:p>
            <a:pPr>
              <a:buNone/>
            </a:pPr>
            <a:r>
              <a:rPr lang="en-GB" sz="2800" dirty="0" smtClean="0">
                <a:solidFill>
                  <a:schemeClr val="bg1"/>
                </a:solidFill>
                <a:latin typeface="Arial" pitchFamily="34" charset="0"/>
                <a:cs typeface="Arial" pitchFamily="34" charset="0"/>
              </a:rPr>
              <a:t>Professor Phil Hannaford</a:t>
            </a:r>
          </a:p>
          <a:p>
            <a:pPr>
              <a:buNone/>
            </a:pPr>
            <a:r>
              <a:rPr lang="en-GB" sz="2800" dirty="0" smtClean="0">
                <a:solidFill>
                  <a:schemeClr val="bg1"/>
                </a:solidFill>
                <a:latin typeface="Arial" pitchFamily="34" charset="0"/>
                <a:cs typeface="Arial" pitchFamily="34" charset="0"/>
              </a:rPr>
              <a:t>p.hannaford@abdn.ac.uk</a:t>
            </a:r>
          </a:p>
          <a:p>
            <a:pPr>
              <a:buNone/>
            </a:pPr>
            <a:endParaRPr lang="en-GB" sz="2800" dirty="0" smtClean="0">
              <a:solidFill>
                <a:schemeClr val="bg1"/>
              </a:solidFill>
              <a:latin typeface="Arial" pitchFamily="34" charset="0"/>
              <a:cs typeface="Arial" pitchFamily="34" charset="0"/>
            </a:endParaRPr>
          </a:p>
          <a:p>
            <a:pPr>
              <a:buNone/>
            </a:pPr>
            <a:r>
              <a:rPr lang="en-GB" sz="2800" dirty="0" smtClean="0">
                <a:solidFill>
                  <a:schemeClr val="bg1"/>
                </a:solidFill>
                <a:latin typeface="Arial" pitchFamily="34" charset="0"/>
                <a:cs typeface="Arial" pitchFamily="34" charset="0"/>
              </a:rPr>
              <a:t>Marlis Barraclough</a:t>
            </a:r>
          </a:p>
          <a:p>
            <a:pPr>
              <a:buNone/>
            </a:pPr>
            <a:r>
              <a:rPr lang="en-GB" sz="2800" dirty="0" smtClean="0">
                <a:solidFill>
                  <a:schemeClr val="bg1"/>
                </a:solidFill>
                <a:latin typeface="Arial" pitchFamily="34" charset="0"/>
                <a:cs typeface="Arial" pitchFamily="34" charset="0"/>
              </a:rPr>
              <a:t>m.barraclough@abdn.ac.uk </a:t>
            </a:r>
          </a:p>
          <a:p>
            <a:pPr>
              <a:buNone/>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81200"/>
            <a:ext cx="8062664" cy="4114800"/>
          </a:xfrm>
        </p:spPr>
        <p:txBody>
          <a:bodyPr/>
          <a:lstStyle/>
          <a:p>
            <a:r>
              <a:rPr lang="en-GB" dirty="0" smtClean="0">
                <a:solidFill>
                  <a:schemeClr val="bg1"/>
                </a:solidFill>
                <a:latin typeface="Arial" pitchFamily="34" charset="0"/>
                <a:cs typeface="Arial" pitchFamily="34" charset="0"/>
              </a:rPr>
              <a:t>Used to inform funding allocations for research (QR grant)</a:t>
            </a:r>
          </a:p>
          <a:p>
            <a:r>
              <a:rPr lang="en-GB" dirty="0" smtClean="0">
                <a:solidFill>
                  <a:schemeClr val="bg1"/>
                </a:solidFill>
                <a:latin typeface="Arial" pitchFamily="34" charset="0"/>
                <a:cs typeface="Arial" pitchFamily="34" charset="0"/>
              </a:rPr>
              <a:t>2012-13 main grant from SFC, University of Aberdeen: £23.6M research (30.6% of £77M total grant)</a:t>
            </a:r>
          </a:p>
          <a:p>
            <a:r>
              <a:rPr lang="en-GB" dirty="0" smtClean="0">
                <a:solidFill>
                  <a:schemeClr val="bg1"/>
                </a:solidFill>
                <a:latin typeface="Arial" pitchFamily="34" charset="0"/>
                <a:cs typeface="Arial" pitchFamily="34" charset="0"/>
              </a:rPr>
              <a:t>Also- reputational value</a:t>
            </a:r>
          </a:p>
        </p:txBody>
      </p:sp>
      <p:sp>
        <p:nvSpPr>
          <p:cNvPr id="4" name="Slide Number Placeholder 3"/>
          <p:cNvSpPr>
            <a:spLocks noGrp="1"/>
          </p:cNvSpPr>
          <p:nvPr>
            <p:ph type="sldNum" sz="quarter" idx="12"/>
          </p:nvPr>
        </p:nvSpPr>
        <p:spPr/>
        <p:txBody>
          <a:bodyPr/>
          <a:lstStyle/>
          <a:p>
            <a:fld id="{B2EBA2FB-89DE-4E52-A512-1265D8258077}" type="slidenum">
              <a:rPr lang="en-GB" smtClean="0"/>
              <a:pPr/>
              <a:t>3</a:t>
            </a:fld>
            <a:endParaRPr lang="en-GB" dirty="0"/>
          </a:p>
        </p:txBody>
      </p:sp>
      <p:sp>
        <p:nvSpPr>
          <p:cNvPr id="5" name="TextBox 4"/>
          <p:cNvSpPr txBox="1"/>
          <p:nvPr/>
        </p:nvSpPr>
        <p:spPr>
          <a:xfrm>
            <a:off x="434583" y="764704"/>
            <a:ext cx="5827236" cy="646331"/>
          </a:xfrm>
          <a:prstGeom prst="rect">
            <a:avLst/>
          </a:prstGeom>
          <a:noFill/>
        </p:spPr>
        <p:txBody>
          <a:bodyPr wrap="none" rtlCol="0">
            <a:spAutoFit/>
          </a:bodyPr>
          <a:lstStyle/>
          <a:p>
            <a:r>
              <a:rPr lang="en-GB" sz="3600" b="1" dirty="0" smtClean="0">
                <a:latin typeface="Arial" pitchFamily="34" charset="0"/>
                <a:cs typeface="Arial" pitchFamily="34" charset="0"/>
              </a:rPr>
              <a:t>REF- Why is it important?</a:t>
            </a:r>
            <a:endParaRPr lang="en-GB" sz="3600" b="1" dirty="0">
              <a:latin typeface="Arial" pitchFamily="34" charset="0"/>
              <a:cs typeface="Arial" pitchFamily="34" charset="0"/>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916832"/>
            <a:ext cx="8132440" cy="4968552"/>
          </a:xfrm>
        </p:spPr>
        <p:txBody>
          <a:bodyPr/>
          <a:lstStyle/>
          <a:p>
            <a:r>
              <a:rPr lang="en-GB" dirty="0" smtClean="0">
                <a:solidFill>
                  <a:schemeClr val="bg1"/>
                </a:solidFill>
                <a:latin typeface="Arial" pitchFamily="34" charset="0"/>
                <a:cs typeface="Arial" pitchFamily="34" charset="0"/>
              </a:rPr>
              <a:t>Peer reviewed exercise (researchers and</a:t>
            </a:r>
          </a:p>
          <a:p>
            <a:pPr>
              <a:buNone/>
            </a:pPr>
            <a:r>
              <a:rPr lang="en-GB" dirty="0" smtClean="0">
                <a:solidFill>
                  <a:schemeClr val="bg1"/>
                </a:solidFill>
                <a:latin typeface="Arial" pitchFamily="34" charset="0"/>
                <a:cs typeface="Arial" pitchFamily="34" charset="0"/>
              </a:rPr>
              <a:t>    research users)</a:t>
            </a:r>
          </a:p>
          <a:p>
            <a:r>
              <a:rPr lang="en-GB" dirty="0" smtClean="0">
                <a:solidFill>
                  <a:schemeClr val="bg1"/>
                </a:solidFill>
                <a:latin typeface="Arial" pitchFamily="34" charset="0"/>
                <a:cs typeface="Arial" pitchFamily="34" charset="0"/>
              </a:rPr>
              <a:t>4 main panels covering 36 units of assessment (broad research areas), assessing:</a:t>
            </a:r>
          </a:p>
          <a:p>
            <a:pPr lvl="1"/>
            <a:r>
              <a:rPr lang="en-GB" sz="3200" dirty="0" smtClean="0">
                <a:solidFill>
                  <a:schemeClr val="bg1"/>
                </a:solidFill>
                <a:latin typeface="Arial" pitchFamily="34" charset="0"/>
                <a:cs typeface="Arial" pitchFamily="34" charset="0"/>
              </a:rPr>
              <a:t> Outputs</a:t>
            </a:r>
          </a:p>
          <a:p>
            <a:pPr lvl="1"/>
            <a:r>
              <a:rPr lang="en-GB" sz="3200" dirty="0" smtClean="0">
                <a:solidFill>
                  <a:schemeClr val="bg1"/>
                </a:solidFill>
                <a:latin typeface="Arial" pitchFamily="34" charset="0"/>
                <a:cs typeface="Arial" pitchFamily="34" charset="0"/>
              </a:rPr>
              <a:t> Environment</a:t>
            </a:r>
          </a:p>
          <a:p>
            <a:pPr lvl="1"/>
            <a:r>
              <a:rPr lang="en-GB" sz="3200" dirty="0" smtClean="0">
                <a:solidFill>
                  <a:schemeClr val="bg1"/>
                </a:solidFill>
                <a:latin typeface="Arial" pitchFamily="34" charset="0"/>
                <a:cs typeface="Arial" pitchFamily="34" charset="0"/>
              </a:rPr>
              <a:t>Impact</a:t>
            </a:r>
          </a:p>
        </p:txBody>
      </p:sp>
      <p:sp>
        <p:nvSpPr>
          <p:cNvPr id="4" name="Slide Number Placeholder 3"/>
          <p:cNvSpPr>
            <a:spLocks noGrp="1"/>
          </p:cNvSpPr>
          <p:nvPr>
            <p:ph type="sldNum" sz="quarter" idx="12"/>
          </p:nvPr>
        </p:nvSpPr>
        <p:spPr/>
        <p:txBody>
          <a:bodyPr/>
          <a:lstStyle/>
          <a:p>
            <a:fld id="{B2EBA2FB-89DE-4E52-A512-1265D8258077}" type="slidenum">
              <a:rPr lang="en-GB" smtClean="0"/>
              <a:pPr/>
              <a:t>4</a:t>
            </a:fld>
            <a:endParaRPr lang="en-GB" dirty="0"/>
          </a:p>
        </p:txBody>
      </p:sp>
      <p:sp>
        <p:nvSpPr>
          <p:cNvPr id="5" name="TextBox 4"/>
          <p:cNvSpPr txBox="1"/>
          <p:nvPr/>
        </p:nvSpPr>
        <p:spPr>
          <a:xfrm>
            <a:off x="467544" y="692696"/>
            <a:ext cx="4878259" cy="646331"/>
          </a:xfrm>
          <a:prstGeom prst="rect">
            <a:avLst/>
          </a:prstGeom>
          <a:noFill/>
        </p:spPr>
        <p:txBody>
          <a:bodyPr wrap="none" rtlCol="0">
            <a:spAutoFit/>
          </a:bodyPr>
          <a:lstStyle/>
          <a:p>
            <a:r>
              <a:rPr lang="en-GB" sz="3600" b="1" dirty="0" smtClean="0">
                <a:latin typeface="Arial" pitchFamily="34" charset="0"/>
                <a:cs typeface="Arial" pitchFamily="34" charset="0"/>
              </a:rPr>
              <a:t>REF 2014- What is it?</a:t>
            </a:r>
            <a:endParaRPr lang="en-GB" sz="3600" b="1" dirty="0">
              <a:latin typeface="Arial" pitchFamily="34" charset="0"/>
              <a:cs typeface="Arial" pitchFamily="34" charset="0"/>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000" dirty="0" smtClean="0"/>
              <a:t/>
            </a:r>
            <a:br>
              <a:rPr lang="en-GB" sz="3000" dirty="0" smtClean="0"/>
            </a:br>
            <a:r>
              <a:rPr lang="en-GB" sz="3600" b="1" dirty="0" smtClean="0">
                <a:latin typeface="Arial" pitchFamily="34" charset="0"/>
                <a:cs typeface="Arial" pitchFamily="34" charset="0"/>
              </a:rPr>
              <a:t>Quality Profile</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lstStyle/>
          <a:p>
            <a:pPr>
              <a:buNone/>
            </a:pPr>
            <a:r>
              <a:rPr lang="en-GB" dirty="0" smtClean="0">
                <a:solidFill>
                  <a:schemeClr val="bg1"/>
                </a:solidFill>
                <a:latin typeface="Arial" pitchFamily="34" charset="0"/>
                <a:cs typeface="Arial" pitchFamily="34" charset="0"/>
              </a:rPr>
              <a:t>Weightings applied to the three elements:</a:t>
            </a:r>
          </a:p>
          <a:p>
            <a:endParaRPr lang="en-GB" dirty="0" smtClean="0">
              <a:solidFill>
                <a:schemeClr val="bg1"/>
              </a:solidFill>
              <a:latin typeface="Arial" pitchFamily="34" charset="0"/>
              <a:cs typeface="Arial" pitchFamily="34" charset="0"/>
            </a:endParaRPr>
          </a:p>
          <a:p>
            <a:r>
              <a:rPr lang="en-GB" dirty="0" smtClean="0">
                <a:solidFill>
                  <a:schemeClr val="bg1"/>
                </a:solidFill>
                <a:latin typeface="Arial" pitchFamily="34" charset="0"/>
                <a:cs typeface="Arial" pitchFamily="34" charset="0"/>
              </a:rPr>
              <a:t>Outputs:		65%</a:t>
            </a:r>
          </a:p>
          <a:p>
            <a:r>
              <a:rPr lang="en-GB" dirty="0" smtClean="0">
                <a:solidFill>
                  <a:schemeClr val="bg1"/>
                </a:solidFill>
                <a:latin typeface="Arial" pitchFamily="34" charset="0"/>
                <a:cs typeface="Arial" pitchFamily="34" charset="0"/>
              </a:rPr>
              <a:t>Environment:		15%</a:t>
            </a:r>
          </a:p>
          <a:p>
            <a:r>
              <a:rPr lang="en-GB" dirty="0" smtClean="0">
                <a:solidFill>
                  <a:schemeClr val="bg1"/>
                </a:solidFill>
                <a:latin typeface="Arial" pitchFamily="34" charset="0"/>
                <a:cs typeface="Arial" pitchFamily="34" charset="0"/>
              </a:rPr>
              <a:t>Impact:			20%</a:t>
            </a:r>
          </a:p>
        </p:txBody>
      </p:sp>
      <p:sp>
        <p:nvSpPr>
          <p:cNvPr id="4" name="Slide Number Placeholder 3"/>
          <p:cNvSpPr>
            <a:spLocks noGrp="1"/>
          </p:cNvSpPr>
          <p:nvPr>
            <p:ph type="sldNum" sz="quarter" idx="12"/>
          </p:nvPr>
        </p:nvSpPr>
        <p:spPr/>
        <p:txBody>
          <a:bodyPr/>
          <a:lstStyle/>
          <a:p>
            <a:fld id="{B2EBA2FB-89DE-4E52-A512-1265D8258077}" type="slidenum">
              <a:rPr lang="en-GB" smtClean="0"/>
              <a:pPr/>
              <a:t>5</a:t>
            </a:fld>
            <a:endParaRPr lang="en-GB"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000" dirty="0" smtClean="0">
                <a:latin typeface="Arial" pitchFamily="34" charset="0"/>
                <a:cs typeface="Arial" pitchFamily="34" charset="0"/>
              </a:rPr>
              <a:t/>
            </a:r>
            <a:br>
              <a:rPr lang="en-GB" sz="3000" dirty="0" smtClean="0">
                <a:latin typeface="Arial" pitchFamily="34" charset="0"/>
                <a:cs typeface="Arial" pitchFamily="34" charset="0"/>
              </a:rPr>
            </a:br>
            <a:r>
              <a:rPr lang="en-GB" sz="3600" b="1" dirty="0" smtClean="0">
                <a:latin typeface="Arial" pitchFamily="34" charset="0"/>
                <a:cs typeface="Arial" pitchFamily="34" charset="0"/>
              </a:rPr>
              <a:t>Outputs</a:t>
            </a:r>
            <a:endParaRPr lang="en-GB" sz="36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2EBA2FB-89DE-4E52-A512-1265D8258077}" type="slidenum">
              <a:rPr lang="en-GB" smtClean="0"/>
              <a:pPr/>
              <a:t>6</a:t>
            </a:fld>
            <a:endParaRPr lang="en-GB" dirty="0"/>
          </a:p>
        </p:txBody>
      </p:sp>
      <p:sp>
        <p:nvSpPr>
          <p:cNvPr id="6" name="TextBox 5"/>
          <p:cNvSpPr txBox="1"/>
          <p:nvPr/>
        </p:nvSpPr>
        <p:spPr>
          <a:xfrm>
            <a:off x="251520" y="1736224"/>
            <a:ext cx="8678979" cy="5016758"/>
          </a:xfrm>
          <a:prstGeom prst="rect">
            <a:avLst/>
          </a:prstGeom>
          <a:noFill/>
        </p:spPr>
        <p:txBody>
          <a:bodyPr wrap="none" rtlCol="0">
            <a:spAutoFit/>
          </a:bodyPr>
          <a:lstStyle/>
          <a:p>
            <a:pPr>
              <a:buFont typeface="Arial" pitchFamily="34" charset="0"/>
              <a:buChar char="•"/>
            </a:pPr>
            <a:r>
              <a:rPr lang="en-GB" dirty="0" smtClean="0">
                <a:solidFill>
                  <a:schemeClr val="bg1"/>
                </a:solidFill>
              </a:rPr>
              <a:t> Wide variety of types of selected outputs</a:t>
            </a:r>
          </a:p>
          <a:p>
            <a:pPr>
              <a:buFont typeface="Arial" pitchFamily="34" charset="0"/>
              <a:buChar char="•"/>
            </a:pPr>
            <a:endParaRPr lang="en-GB" dirty="0" smtClean="0">
              <a:solidFill>
                <a:schemeClr val="bg1"/>
              </a:solidFill>
            </a:endParaRPr>
          </a:p>
          <a:p>
            <a:pPr>
              <a:buFont typeface="Arial" pitchFamily="34" charset="0"/>
              <a:buChar char="•"/>
            </a:pPr>
            <a:r>
              <a:rPr lang="en-GB" dirty="0" smtClean="0">
                <a:solidFill>
                  <a:schemeClr val="bg1"/>
                </a:solidFill>
              </a:rPr>
              <a:t> Normally 4 per researcher </a:t>
            </a:r>
          </a:p>
          <a:p>
            <a:pPr>
              <a:buFont typeface="Arial" pitchFamily="34" charset="0"/>
              <a:buChar char="•"/>
            </a:pPr>
            <a:endParaRPr lang="en-GB" dirty="0" smtClean="0">
              <a:solidFill>
                <a:schemeClr val="bg1"/>
              </a:solidFill>
            </a:endParaRPr>
          </a:p>
          <a:p>
            <a:pPr>
              <a:buFont typeface="Arial" pitchFamily="34" charset="0"/>
              <a:buChar char="•"/>
            </a:pPr>
            <a:r>
              <a:rPr lang="en-GB" dirty="0" smtClean="0">
                <a:solidFill>
                  <a:schemeClr val="bg1"/>
                </a:solidFill>
              </a:rPr>
              <a:t> Tariff of reductions for special </a:t>
            </a:r>
          </a:p>
          <a:p>
            <a:r>
              <a:rPr lang="en-GB" dirty="0" smtClean="0">
                <a:solidFill>
                  <a:schemeClr val="bg1"/>
                </a:solidFill>
              </a:rPr>
              <a:t>  circumstances and Early Career Researchers</a:t>
            </a:r>
          </a:p>
          <a:p>
            <a:pPr>
              <a:buFont typeface="Arial" pitchFamily="34" charset="0"/>
              <a:buChar char="•"/>
            </a:pPr>
            <a:endParaRPr lang="en-GB" dirty="0" smtClean="0">
              <a:solidFill>
                <a:schemeClr val="bg1"/>
              </a:solidFill>
            </a:endParaRPr>
          </a:p>
          <a:p>
            <a:pPr>
              <a:buFont typeface="Arial" pitchFamily="34" charset="0"/>
              <a:buChar char="•"/>
            </a:pPr>
            <a:r>
              <a:rPr lang="en-GB" dirty="0" smtClean="0">
                <a:solidFill>
                  <a:schemeClr val="bg1"/>
                </a:solidFill>
              </a:rPr>
              <a:t>In public domain between </a:t>
            </a:r>
          </a:p>
          <a:p>
            <a:r>
              <a:rPr lang="en-GB" dirty="0" smtClean="0">
                <a:solidFill>
                  <a:schemeClr val="bg1"/>
                </a:solidFill>
              </a:rPr>
              <a:t>  1.1.2008  and 31.12 2013</a:t>
            </a:r>
          </a:p>
          <a:p>
            <a:pPr>
              <a:buFont typeface="Arial" pitchFamily="34" charset="0"/>
              <a:buChar char="•"/>
            </a:pPr>
            <a:r>
              <a:rPr lang="en-GB" dirty="0" smtClean="0">
                <a:solidFill>
                  <a:schemeClr val="bg1"/>
                </a:solidFill>
              </a:rPr>
              <a:t> </a:t>
            </a:r>
            <a:endParaRPr lang="en-GB"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000" dirty="0" smtClean="0">
                <a:latin typeface="Arial" pitchFamily="34" charset="0"/>
                <a:cs typeface="Arial" pitchFamily="34" charset="0"/>
              </a:rPr>
              <a:t/>
            </a:r>
            <a:br>
              <a:rPr lang="en-GB" sz="3000" dirty="0" smtClean="0">
                <a:latin typeface="Arial" pitchFamily="34" charset="0"/>
                <a:cs typeface="Arial" pitchFamily="34" charset="0"/>
              </a:rPr>
            </a:br>
            <a:r>
              <a:rPr lang="en-GB" sz="3600" b="1" dirty="0" smtClean="0">
                <a:latin typeface="Arial" pitchFamily="34" charset="0"/>
                <a:cs typeface="Arial" pitchFamily="34" charset="0"/>
              </a:rPr>
              <a:t>Outputs</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lstStyle/>
          <a:p>
            <a:endParaRPr lang="en-GB" sz="3000" dirty="0" smtClean="0">
              <a:latin typeface="Arial" pitchFamily="34" charset="0"/>
              <a:cs typeface="Arial" pitchFamily="34" charset="0"/>
            </a:endParaRPr>
          </a:p>
          <a:p>
            <a:endParaRPr lang="en-GB" sz="30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2EBA2FB-89DE-4E52-A512-1265D8258077}" type="slidenum">
              <a:rPr lang="en-GB" smtClean="0"/>
              <a:pPr/>
              <a:t>7</a:t>
            </a:fld>
            <a:endParaRPr lang="en-GB" dirty="0"/>
          </a:p>
        </p:txBody>
      </p:sp>
      <p:graphicFrame>
        <p:nvGraphicFramePr>
          <p:cNvPr id="5" name="Table 4"/>
          <p:cNvGraphicFramePr>
            <a:graphicFrameLocks noGrp="1"/>
          </p:cNvGraphicFramePr>
          <p:nvPr/>
        </p:nvGraphicFramePr>
        <p:xfrm>
          <a:off x="251520" y="2060848"/>
          <a:ext cx="8568952" cy="3566160"/>
        </p:xfrm>
        <a:graphic>
          <a:graphicData uri="http://schemas.openxmlformats.org/drawingml/2006/table">
            <a:tbl>
              <a:tblPr firstRow="1" bandRow="1">
                <a:tableStyleId>{5C22544A-7EE6-4342-B048-85BDC9FD1C3A}</a:tableStyleId>
              </a:tblPr>
              <a:tblGrid>
                <a:gridCol w="1713790"/>
                <a:gridCol w="1713790"/>
                <a:gridCol w="1713790"/>
                <a:gridCol w="1713790"/>
                <a:gridCol w="1713792"/>
              </a:tblGrid>
              <a:tr h="317449">
                <a:tc>
                  <a:txBody>
                    <a:bodyPr/>
                    <a:lstStyle/>
                    <a:p>
                      <a:pPr algn="ctr"/>
                      <a:r>
                        <a:rPr lang="en-GB" dirty="0" smtClean="0">
                          <a:solidFill>
                            <a:schemeClr val="tx1"/>
                          </a:solidFill>
                          <a:latin typeface="Arial" pitchFamily="34" charset="0"/>
                          <a:cs typeface="Arial" pitchFamily="34" charset="0"/>
                        </a:rPr>
                        <a:t>4*</a:t>
                      </a:r>
                      <a:endParaRPr lang="en-GB" dirty="0">
                        <a:solidFill>
                          <a:schemeClr val="tx1"/>
                        </a:solidFill>
                        <a:latin typeface="Arial" pitchFamily="34" charset="0"/>
                        <a:cs typeface="Arial" pitchFamily="34" charset="0"/>
                      </a:endParaRPr>
                    </a:p>
                  </a:txBody>
                  <a:tcPr/>
                </a:tc>
                <a:tc>
                  <a:txBody>
                    <a:bodyPr/>
                    <a:lstStyle/>
                    <a:p>
                      <a:pPr algn="ctr"/>
                      <a:r>
                        <a:rPr lang="en-GB" dirty="0" smtClean="0">
                          <a:solidFill>
                            <a:schemeClr val="tx1"/>
                          </a:solidFill>
                          <a:latin typeface="Arial" pitchFamily="34" charset="0"/>
                          <a:cs typeface="Arial" pitchFamily="34" charset="0"/>
                        </a:rPr>
                        <a:t>3*</a:t>
                      </a:r>
                      <a:endParaRPr lang="en-GB" dirty="0">
                        <a:solidFill>
                          <a:schemeClr val="tx1"/>
                        </a:solidFill>
                        <a:latin typeface="Arial" pitchFamily="34" charset="0"/>
                        <a:cs typeface="Arial" pitchFamily="34" charset="0"/>
                      </a:endParaRPr>
                    </a:p>
                  </a:txBody>
                  <a:tcPr/>
                </a:tc>
                <a:tc>
                  <a:txBody>
                    <a:bodyPr/>
                    <a:lstStyle/>
                    <a:p>
                      <a:pPr algn="ctr"/>
                      <a:r>
                        <a:rPr lang="en-GB" dirty="0" smtClean="0">
                          <a:solidFill>
                            <a:schemeClr val="tx1"/>
                          </a:solidFill>
                          <a:latin typeface="Arial" pitchFamily="34" charset="0"/>
                          <a:cs typeface="Arial" pitchFamily="34" charset="0"/>
                        </a:rPr>
                        <a:t>2*</a:t>
                      </a:r>
                      <a:endParaRPr lang="en-GB" dirty="0">
                        <a:solidFill>
                          <a:schemeClr val="tx1"/>
                        </a:solidFill>
                        <a:latin typeface="Arial" pitchFamily="34" charset="0"/>
                        <a:cs typeface="Arial" pitchFamily="34" charset="0"/>
                      </a:endParaRPr>
                    </a:p>
                  </a:txBody>
                  <a:tcPr/>
                </a:tc>
                <a:tc>
                  <a:txBody>
                    <a:bodyPr/>
                    <a:lstStyle/>
                    <a:p>
                      <a:pPr algn="ctr"/>
                      <a:r>
                        <a:rPr lang="en-GB" dirty="0" smtClean="0">
                          <a:solidFill>
                            <a:schemeClr val="tx1"/>
                          </a:solidFill>
                          <a:latin typeface="Arial" pitchFamily="34" charset="0"/>
                          <a:cs typeface="Arial" pitchFamily="34" charset="0"/>
                        </a:rPr>
                        <a:t>1*</a:t>
                      </a:r>
                      <a:endParaRPr lang="en-GB" dirty="0">
                        <a:solidFill>
                          <a:schemeClr val="tx1"/>
                        </a:solidFill>
                        <a:latin typeface="Arial" pitchFamily="34" charset="0"/>
                        <a:cs typeface="Arial" pitchFamily="34" charset="0"/>
                      </a:endParaRPr>
                    </a:p>
                  </a:txBody>
                  <a:tcPr/>
                </a:tc>
                <a:tc>
                  <a:txBody>
                    <a:bodyPr/>
                    <a:lstStyle/>
                    <a:p>
                      <a:r>
                        <a:rPr lang="en-GB" dirty="0" smtClean="0">
                          <a:solidFill>
                            <a:schemeClr val="tx1"/>
                          </a:solidFill>
                          <a:latin typeface="Arial" pitchFamily="34" charset="0"/>
                          <a:cs typeface="Arial" pitchFamily="34" charset="0"/>
                        </a:rPr>
                        <a:t>Unclassified</a:t>
                      </a:r>
                      <a:endParaRPr lang="en-GB" dirty="0">
                        <a:solidFill>
                          <a:schemeClr val="tx1"/>
                        </a:solidFill>
                        <a:latin typeface="Arial" pitchFamily="34" charset="0"/>
                        <a:cs typeface="Arial" pitchFamily="34" charset="0"/>
                      </a:endParaRPr>
                    </a:p>
                  </a:txBody>
                  <a:tcPr/>
                </a:tc>
              </a:tr>
              <a:tr h="2460227">
                <a:tc>
                  <a:txBody>
                    <a:bodyPr/>
                    <a:lstStyle/>
                    <a:p>
                      <a:r>
                        <a:rPr lang="en-GB" dirty="0" smtClean="0">
                          <a:solidFill>
                            <a:schemeClr val="tx1"/>
                          </a:solidFill>
                          <a:latin typeface="Arial" pitchFamily="34" charset="0"/>
                          <a:cs typeface="Arial" pitchFamily="34" charset="0"/>
                        </a:rPr>
                        <a:t>World leading in terms of originality,</a:t>
                      </a:r>
                      <a:r>
                        <a:rPr lang="en-GB" baseline="0" dirty="0" smtClean="0">
                          <a:solidFill>
                            <a:schemeClr val="tx1"/>
                          </a:solidFill>
                          <a:latin typeface="Arial" pitchFamily="34" charset="0"/>
                          <a:cs typeface="Arial" pitchFamily="34" charset="0"/>
                        </a:rPr>
                        <a:t> significance and rigour</a:t>
                      </a:r>
                      <a:endParaRPr lang="en-GB" dirty="0">
                        <a:solidFill>
                          <a:schemeClr val="tx1"/>
                        </a:solidFill>
                        <a:latin typeface="Arial" pitchFamily="34" charset="0"/>
                        <a:cs typeface="Arial" pitchFamily="34" charset="0"/>
                      </a:endParaRPr>
                    </a:p>
                  </a:txBody>
                  <a:tcPr/>
                </a:tc>
                <a:tc>
                  <a:txBody>
                    <a:bodyPr/>
                    <a:lstStyle/>
                    <a:p>
                      <a:r>
                        <a:rPr lang="en-GB" dirty="0" smtClean="0">
                          <a:solidFill>
                            <a:schemeClr val="tx1"/>
                          </a:solidFill>
                          <a:latin typeface="Arial" pitchFamily="34" charset="0"/>
                          <a:cs typeface="Arial" pitchFamily="34" charset="0"/>
                        </a:rPr>
                        <a:t>Internationally excellent</a:t>
                      </a:r>
                      <a:r>
                        <a:rPr lang="en-GB" baseline="0" dirty="0" smtClean="0">
                          <a:solidFill>
                            <a:schemeClr val="tx1"/>
                          </a:solidFill>
                          <a:latin typeface="Arial" pitchFamily="34" charset="0"/>
                          <a:cs typeface="Arial" pitchFamily="34" charset="0"/>
                        </a:rPr>
                        <a:t> in terms of originality, significance and rigour but falls short of the highest standards of excellence</a:t>
                      </a:r>
                      <a:endParaRPr lang="en-GB" dirty="0">
                        <a:solidFill>
                          <a:schemeClr val="tx1"/>
                        </a:solidFill>
                        <a:latin typeface="Arial" pitchFamily="34" charset="0"/>
                        <a:cs typeface="Arial" pitchFamily="34" charset="0"/>
                      </a:endParaRPr>
                    </a:p>
                  </a:txBody>
                  <a:tcPr/>
                </a:tc>
                <a:tc>
                  <a:txBody>
                    <a:bodyPr/>
                    <a:lstStyle/>
                    <a:p>
                      <a:r>
                        <a:rPr lang="en-GB" dirty="0" smtClean="0">
                          <a:solidFill>
                            <a:schemeClr val="tx1"/>
                          </a:solidFill>
                          <a:latin typeface="Arial" pitchFamily="34" charset="0"/>
                          <a:cs typeface="Arial" pitchFamily="34" charset="0"/>
                        </a:rPr>
                        <a:t>Recognised</a:t>
                      </a:r>
                      <a:r>
                        <a:rPr lang="en-GB" baseline="0" dirty="0" smtClean="0">
                          <a:solidFill>
                            <a:schemeClr val="tx1"/>
                          </a:solidFill>
                          <a:latin typeface="Arial" pitchFamily="34" charset="0"/>
                          <a:cs typeface="Arial" pitchFamily="34" charset="0"/>
                        </a:rPr>
                        <a:t> internationally in terms of originality, significance and rigour</a:t>
                      </a:r>
                      <a:endParaRPr lang="en-GB" dirty="0">
                        <a:solidFill>
                          <a:schemeClr val="tx1"/>
                        </a:solidFill>
                        <a:latin typeface="Arial" pitchFamily="34" charset="0"/>
                        <a:cs typeface="Arial" pitchFamily="34" charset="0"/>
                      </a:endParaRPr>
                    </a:p>
                  </a:txBody>
                  <a:tcPr/>
                </a:tc>
                <a:tc>
                  <a:txBody>
                    <a:bodyPr/>
                    <a:lstStyle/>
                    <a:p>
                      <a:r>
                        <a:rPr lang="en-GB" dirty="0" smtClean="0">
                          <a:solidFill>
                            <a:schemeClr val="tx1"/>
                          </a:solidFill>
                          <a:latin typeface="Arial" pitchFamily="34" charset="0"/>
                          <a:cs typeface="Arial" pitchFamily="34" charset="0"/>
                        </a:rPr>
                        <a:t>Recognised</a:t>
                      </a:r>
                      <a:r>
                        <a:rPr lang="en-GB" baseline="0" dirty="0" smtClean="0">
                          <a:solidFill>
                            <a:schemeClr val="tx1"/>
                          </a:solidFill>
                          <a:latin typeface="Arial" pitchFamily="34" charset="0"/>
                          <a:cs typeface="Arial" pitchFamily="34" charset="0"/>
                        </a:rPr>
                        <a:t> nationally in terms of originality, significance and rigour</a:t>
                      </a:r>
                      <a:endParaRPr lang="en-GB" dirty="0">
                        <a:solidFill>
                          <a:schemeClr val="tx1"/>
                        </a:solidFill>
                        <a:latin typeface="Arial" pitchFamily="34" charset="0"/>
                        <a:cs typeface="Arial" pitchFamily="34" charset="0"/>
                      </a:endParaRPr>
                    </a:p>
                  </a:txBody>
                  <a:tcPr/>
                </a:tc>
                <a:tc>
                  <a:txBody>
                    <a:bodyPr/>
                    <a:lstStyle/>
                    <a:p>
                      <a:r>
                        <a:rPr lang="en-GB" dirty="0" smtClean="0">
                          <a:solidFill>
                            <a:schemeClr val="tx1"/>
                          </a:solidFill>
                          <a:latin typeface="Arial" pitchFamily="34" charset="0"/>
                          <a:cs typeface="Arial" pitchFamily="34" charset="0"/>
                        </a:rPr>
                        <a:t>Falls below</a:t>
                      </a:r>
                      <a:r>
                        <a:rPr lang="en-GB" baseline="0" dirty="0" smtClean="0">
                          <a:solidFill>
                            <a:schemeClr val="tx1"/>
                          </a:solidFill>
                          <a:latin typeface="Arial" pitchFamily="34" charset="0"/>
                          <a:cs typeface="Arial" pitchFamily="34" charset="0"/>
                        </a:rPr>
                        <a:t> standard of nationally recognised work or does not meet the definition of research</a:t>
                      </a:r>
                      <a:endParaRPr lang="en-GB" dirty="0">
                        <a:solidFill>
                          <a:schemeClr val="tx1"/>
                        </a:solidFill>
                        <a:latin typeface="Arial" pitchFamily="34" charset="0"/>
                        <a:cs typeface="Arial" pitchFamily="34" charset="0"/>
                      </a:endParaRPr>
                    </a:p>
                  </a:txBody>
                  <a:tcPr/>
                </a:tc>
              </a:tr>
              <a:tr h="318667">
                <a:tc>
                  <a:txBody>
                    <a:bodyPr/>
                    <a:lstStyle/>
                    <a:p>
                      <a:pPr algn="ctr"/>
                      <a:endParaRPr lang="en-GB" dirty="0">
                        <a:latin typeface="Arial" pitchFamily="34" charset="0"/>
                        <a:cs typeface="Arial" pitchFamily="34" charset="0"/>
                      </a:endParaRPr>
                    </a:p>
                  </a:txBody>
                  <a:tcPr/>
                </a:tc>
                <a:tc>
                  <a:txBody>
                    <a:bodyPr/>
                    <a:lstStyle/>
                    <a:p>
                      <a:pPr algn="ctr"/>
                      <a:endParaRPr lang="en-GB" dirty="0">
                        <a:latin typeface="Arial" pitchFamily="34" charset="0"/>
                        <a:cs typeface="Arial" pitchFamily="34" charset="0"/>
                      </a:endParaRPr>
                    </a:p>
                  </a:txBody>
                  <a:tcPr/>
                </a:tc>
                <a:tc>
                  <a:txBody>
                    <a:bodyPr/>
                    <a:lstStyle/>
                    <a:p>
                      <a:pPr algn="ctr"/>
                      <a:endParaRPr lang="en-GB" dirty="0">
                        <a:latin typeface="Arial" pitchFamily="34" charset="0"/>
                        <a:cs typeface="Arial" pitchFamily="34" charset="0"/>
                      </a:endParaRPr>
                    </a:p>
                  </a:txBody>
                  <a:tcPr/>
                </a:tc>
                <a:tc>
                  <a:txBody>
                    <a:bodyPr/>
                    <a:lstStyle/>
                    <a:p>
                      <a:pPr algn="ctr"/>
                      <a:endParaRPr lang="en-GB" dirty="0">
                        <a:latin typeface="Arial" pitchFamily="34" charset="0"/>
                        <a:cs typeface="Arial" pitchFamily="34" charset="0"/>
                      </a:endParaRPr>
                    </a:p>
                  </a:txBody>
                  <a:tcPr/>
                </a:tc>
                <a:tc>
                  <a:txBody>
                    <a:bodyPr/>
                    <a:lstStyle/>
                    <a:p>
                      <a:pPr algn="ctr"/>
                      <a:endParaRPr lang="en-GB" dirty="0">
                        <a:latin typeface="Arial" pitchFamily="34" charset="0"/>
                        <a:cs typeface="Arial" pitchFamily="34" charset="0"/>
                      </a:endParaRPr>
                    </a:p>
                  </a:txBody>
                  <a:tcPr/>
                </a:tc>
              </a:tr>
            </a:tbl>
          </a:graphicData>
        </a:graphic>
      </p:graphicFrame>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600" dirty="0" smtClean="0">
                <a:latin typeface="+mn-lt"/>
                <a:cs typeface="Arial" pitchFamily="34" charset="0"/>
              </a:rPr>
              <a:t/>
            </a:r>
            <a:br>
              <a:rPr lang="en-GB" sz="3600" dirty="0" smtClean="0">
                <a:latin typeface="+mn-lt"/>
                <a:cs typeface="Arial" pitchFamily="34" charset="0"/>
              </a:rPr>
            </a:br>
            <a:r>
              <a:rPr lang="en-GB" sz="3600" b="1" dirty="0" smtClean="0">
                <a:latin typeface="Arial" pitchFamily="34" charset="0"/>
                <a:cs typeface="Arial" pitchFamily="34" charset="0"/>
              </a:rPr>
              <a:t>REF 2014: Impact</a:t>
            </a:r>
            <a:endParaRPr lang="en-GB" sz="3600" b="1" dirty="0">
              <a:latin typeface="Arial" pitchFamily="34" charset="0"/>
              <a:cs typeface="Arial" pitchFamily="34" charset="0"/>
            </a:endParaRPr>
          </a:p>
        </p:txBody>
      </p:sp>
      <p:sp>
        <p:nvSpPr>
          <p:cNvPr id="3" name="Content Placeholder 2"/>
          <p:cNvSpPr>
            <a:spLocks noGrp="1"/>
          </p:cNvSpPr>
          <p:nvPr>
            <p:ph idx="1"/>
          </p:nvPr>
        </p:nvSpPr>
        <p:spPr>
          <a:xfrm>
            <a:off x="0" y="1906488"/>
            <a:ext cx="8458200" cy="4114800"/>
          </a:xfrm>
        </p:spPr>
        <p:txBody>
          <a:bodyPr/>
          <a:lstStyle/>
          <a:p>
            <a:pPr lvl="1"/>
            <a:r>
              <a:rPr lang="en-GB" dirty="0" smtClean="0">
                <a:solidFill>
                  <a:schemeClr val="bg1"/>
                </a:solidFill>
                <a:latin typeface="Arial" pitchFamily="34" charset="0"/>
                <a:cs typeface="Arial" pitchFamily="34" charset="0"/>
              </a:rPr>
              <a:t>All kinds of social, economic and cultural benefits and impacts beyond academia during the period 1 January 2008 to 31 July 2013, arising from excellent research 1993-2013</a:t>
            </a:r>
          </a:p>
          <a:p>
            <a:pPr lvl="1"/>
            <a:r>
              <a:rPr lang="en-GB" dirty="0" smtClean="0">
                <a:solidFill>
                  <a:schemeClr val="bg1"/>
                </a:solidFill>
                <a:latin typeface="Arial" pitchFamily="34" charset="0"/>
                <a:cs typeface="Arial" pitchFamily="34" charset="0"/>
              </a:rPr>
              <a:t>Submitted impacts may be at any stage of development or maturity, so long as some change or benefit beyond academia has taken place during the assessment period</a:t>
            </a:r>
          </a:p>
        </p:txBody>
      </p:sp>
      <p:sp>
        <p:nvSpPr>
          <p:cNvPr id="4" name="Slide Number Placeholder 3"/>
          <p:cNvSpPr>
            <a:spLocks noGrp="1"/>
          </p:cNvSpPr>
          <p:nvPr>
            <p:ph type="sldNum" sz="quarter" idx="12"/>
          </p:nvPr>
        </p:nvSpPr>
        <p:spPr/>
        <p:txBody>
          <a:bodyPr/>
          <a:lstStyle/>
          <a:p>
            <a:fld id="{B2EBA2FB-89DE-4E52-A512-1265D8258077}" type="slidenum">
              <a:rPr lang="en-GB" smtClean="0"/>
              <a:pPr/>
              <a:t>8</a:t>
            </a:fld>
            <a:endParaRPr lang="en-GB" dirty="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lstStyle/>
          <a:p>
            <a:pPr algn="l"/>
            <a:r>
              <a:rPr lang="en-GB" sz="3600" dirty="0" smtClean="0"/>
              <a:t/>
            </a:r>
            <a:br>
              <a:rPr lang="en-GB" sz="3600" dirty="0" smtClean="0"/>
            </a:br>
            <a:r>
              <a:rPr lang="en-GB" sz="3600" b="1" dirty="0" smtClean="0">
                <a:latin typeface="Arial" pitchFamily="34" charset="0"/>
                <a:cs typeface="Arial" pitchFamily="34" charset="0"/>
              </a:rPr>
              <a:t>Impact- what it is not !</a:t>
            </a:r>
            <a:endParaRPr lang="en-GB" sz="3600" b="1" dirty="0">
              <a:latin typeface="Arial" pitchFamily="34" charset="0"/>
              <a:cs typeface="Arial" pitchFamily="34" charset="0"/>
            </a:endParaRPr>
          </a:p>
        </p:txBody>
      </p:sp>
      <p:sp>
        <p:nvSpPr>
          <p:cNvPr id="3" name="Content Placeholder 2"/>
          <p:cNvSpPr>
            <a:spLocks noGrp="1"/>
          </p:cNvSpPr>
          <p:nvPr>
            <p:ph idx="1"/>
          </p:nvPr>
        </p:nvSpPr>
        <p:spPr>
          <a:xfrm>
            <a:off x="17929" y="1772816"/>
            <a:ext cx="8748464" cy="4114800"/>
          </a:xfrm>
        </p:spPr>
        <p:txBody>
          <a:bodyPr/>
          <a:lstStyle/>
          <a:p>
            <a:pPr lvl="1">
              <a:buFont typeface="Arial" pitchFamily="34" charset="0"/>
              <a:buChar char="•"/>
            </a:pPr>
            <a:r>
              <a:rPr lang="en-GB" sz="3200" dirty="0" smtClean="0">
                <a:solidFill>
                  <a:schemeClr val="bg1"/>
                </a:solidFill>
                <a:latin typeface="Arial" pitchFamily="34" charset="0"/>
                <a:cs typeface="Arial" pitchFamily="34" charset="0"/>
              </a:rPr>
              <a:t>Future or potential impact.</a:t>
            </a:r>
          </a:p>
          <a:p>
            <a:pPr lvl="1">
              <a:buFont typeface="Arial" pitchFamily="34" charset="0"/>
              <a:buChar char="•"/>
            </a:pPr>
            <a:r>
              <a:rPr lang="en-GB" sz="3200" dirty="0" smtClean="0">
                <a:solidFill>
                  <a:schemeClr val="bg1"/>
                </a:solidFill>
                <a:latin typeface="Arial" pitchFamily="34" charset="0"/>
                <a:cs typeface="Arial" pitchFamily="34" charset="0"/>
              </a:rPr>
              <a:t>Academic impact (</a:t>
            </a:r>
            <a:r>
              <a:rPr lang="en-GB" sz="3200" dirty="0" err="1" smtClean="0">
                <a:solidFill>
                  <a:schemeClr val="bg1"/>
                </a:solidFill>
                <a:latin typeface="Arial" pitchFamily="34" charset="0"/>
                <a:cs typeface="Arial" pitchFamily="34" charset="0"/>
              </a:rPr>
              <a:t>eg</a:t>
            </a:r>
            <a:r>
              <a:rPr lang="en-GB" sz="3200" dirty="0" smtClean="0">
                <a:solidFill>
                  <a:schemeClr val="bg1"/>
                </a:solidFill>
                <a:latin typeface="Arial" pitchFamily="34" charset="0"/>
                <a:cs typeface="Arial" pitchFamily="34" charset="0"/>
              </a:rPr>
              <a:t> citations etc)</a:t>
            </a:r>
          </a:p>
          <a:p>
            <a:pPr lvl="1">
              <a:buFont typeface="Arial" pitchFamily="34" charset="0"/>
              <a:buChar char="•"/>
            </a:pPr>
            <a:r>
              <a:rPr lang="en-GB" sz="3200" dirty="0" smtClean="0">
                <a:solidFill>
                  <a:schemeClr val="bg1"/>
                </a:solidFill>
                <a:latin typeface="Arial" pitchFamily="34" charset="0"/>
                <a:cs typeface="Arial" pitchFamily="34" charset="0"/>
              </a:rPr>
              <a:t>Public engagement or dissemination activities alone</a:t>
            </a:r>
          </a:p>
          <a:p>
            <a:pPr lvl="1">
              <a:buFont typeface="Arial" pitchFamily="34" charset="0"/>
              <a:buChar char="•"/>
            </a:pPr>
            <a:r>
              <a:rPr lang="en-GB" sz="3200" dirty="0" smtClean="0">
                <a:solidFill>
                  <a:schemeClr val="bg1"/>
                </a:solidFill>
                <a:latin typeface="Arial" pitchFamily="34" charset="0"/>
                <a:cs typeface="Arial" pitchFamily="34" charset="0"/>
              </a:rPr>
              <a:t>Related to an individual- it’s the research group</a:t>
            </a:r>
          </a:p>
          <a:p>
            <a:pPr lvl="1">
              <a:buFont typeface="Arial" pitchFamily="34" charset="0"/>
              <a:buChar char="•"/>
            </a:pPr>
            <a:r>
              <a:rPr lang="en-GB" sz="3200" dirty="0" smtClean="0">
                <a:solidFill>
                  <a:schemeClr val="bg1"/>
                </a:solidFill>
                <a:latin typeface="Arial" pitchFamily="34" charset="0"/>
                <a:cs typeface="Arial" pitchFamily="34" charset="0"/>
              </a:rPr>
              <a:t>Related purely to research done at previous employer-  some of the work must have been done at submitting institution</a:t>
            </a:r>
          </a:p>
          <a:p>
            <a:pPr lvl="1">
              <a:buFont typeface="Arial" pitchFamily="34" charset="0"/>
              <a:buChar char="•"/>
            </a:pPr>
            <a:endParaRPr lang="en-GB" sz="3200" dirty="0" smtClean="0">
              <a:latin typeface="Arial" pitchFamily="34" charset="0"/>
              <a:cs typeface="Arial" pitchFamily="34" charset="0"/>
            </a:endParaRPr>
          </a:p>
          <a:p>
            <a:endParaRPr lang="en-GB" dirty="0"/>
          </a:p>
        </p:txBody>
      </p:sp>
      <p:sp>
        <p:nvSpPr>
          <p:cNvPr id="4" name="Slide Number Placeholder 3"/>
          <p:cNvSpPr>
            <a:spLocks noGrp="1"/>
          </p:cNvSpPr>
          <p:nvPr>
            <p:ph type="sldNum" sz="quarter" idx="12"/>
          </p:nvPr>
        </p:nvSpPr>
        <p:spPr/>
        <p:txBody>
          <a:bodyPr/>
          <a:lstStyle/>
          <a:p>
            <a:fld id="{B2EBA2FB-89DE-4E52-A512-1265D8258077}" type="slidenum">
              <a:rPr lang="en-GB" smtClean="0"/>
              <a:pPr/>
              <a:t>9</a:t>
            </a:fld>
            <a:endParaRPr lang="en-GB" dirty="0"/>
          </a:p>
        </p:txBody>
      </p:sp>
    </p:spTree>
  </p:cSld>
  <p:clrMapOvr>
    <a:masterClrMapping/>
  </p:clrMapOvr>
  <p:transition spd="med"/>
</p:sld>
</file>

<file path=ppt/theme/theme1.xml><?xml version="1.0" encoding="utf-8"?>
<a:theme xmlns:a="http://schemas.openxmlformats.org/drawingml/2006/main" name="PPG">
  <a:themeElements>
    <a:clrScheme name="PPG 5">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PPG">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3200" b="0" i="0" u="none" strike="noStrike" cap="none" normalizeH="0" baseline="0" smtClean="0">
            <a:ln>
              <a:noFill/>
            </a:ln>
            <a:solidFill>
              <a:schemeClr val="tx1"/>
            </a:solidFill>
            <a:effectLst/>
            <a:latin typeface="Arial" charset="0"/>
          </a:defRPr>
        </a:defPPr>
      </a:lstStyle>
    </a:lnDef>
  </a:objectDefaults>
  <a:extraClrSchemeLst>
    <a:extraClrScheme>
      <a:clrScheme name="PP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PG 2">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P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PG 4">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PG 5">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PG 6">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E654E5318F50F49853ACF9E09CAD48C" ma:contentTypeVersion="0" ma:contentTypeDescription="Create a new document." ma:contentTypeScope="" ma:versionID="5e933893737b84c58f35535756097711">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EF66C1-ECD2-4F7D-B411-12BBB72E3D3A}">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E49E2999-0576-4728-AFC3-49885CCB50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26312296-44C4-4C30-97BB-5A9F8911C54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5370</TotalTime>
  <Words>1747</Words>
  <Application>Microsoft Office PowerPoint</Application>
  <PresentationFormat>On-screen Show (4:3)</PresentationFormat>
  <Paragraphs>193</Paragraphs>
  <Slides>26</Slides>
  <Notes>17</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PPG</vt:lpstr>
      <vt:lpstr>REF Information Session August 2012</vt:lpstr>
      <vt:lpstr>REF 2014</vt:lpstr>
      <vt:lpstr>Slide 3</vt:lpstr>
      <vt:lpstr>Slide 4</vt:lpstr>
      <vt:lpstr> Quality Profile</vt:lpstr>
      <vt:lpstr> Outputs</vt:lpstr>
      <vt:lpstr> Outputs</vt:lpstr>
      <vt:lpstr> REF 2014: Impact</vt:lpstr>
      <vt:lpstr> Impact- what it is not !</vt:lpstr>
      <vt:lpstr> REF 2014: Impact</vt:lpstr>
      <vt:lpstr>REF 2014</vt:lpstr>
      <vt:lpstr>REF 2014</vt:lpstr>
      <vt:lpstr> Institutional Code of Practice</vt:lpstr>
      <vt:lpstr> Collective decision making – REF Steering Group</vt:lpstr>
      <vt:lpstr> Inclusion decisions </vt:lpstr>
      <vt:lpstr>  Eligibility for inclusion </vt:lpstr>
      <vt:lpstr> Who does this include? </vt:lpstr>
      <vt:lpstr> Ineligible staff </vt:lpstr>
      <vt:lpstr>  Quality of outputs </vt:lpstr>
      <vt:lpstr>  Number of outputs </vt:lpstr>
      <vt:lpstr> Staff circumstances process</vt:lpstr>
      <vt:lpstr>Early Career Researchers</vt:lpstr>
      <vt:lpstr>Early career researchers</vt:lpstr>
      <vt:lpstr>RAE 2008 context </vt:lpstr>
      <vt:lpstr> Appeals process </vt:lpstr>
      <vt:lpstr>REF 2014</vt:lpstr>
    </vt:vector>
  </TitlesOfParts>
  <Company>University of Aberdeen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RAE 2008 Results Headline messages </dc:title>
  <dc:creator>adf065</dc:creator>
  <cp:lastModifiedBy>adf082</cp:lastModifiedBy>
  <cp:revision>418</cp:revision>
  <dcterms:created xsi:type="dcterms:W3CDTF">2009-01-16T08:19:32Z</dcterms:created>
  <dcterms:modified xsi:type="dcterms:W3CDTF">2012-09-13T12:59:39Z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0x0101001E654E5318F50F49853ACF9E09CAD48C</vt:lpwstr>
  </property>
</Properties>
</file>