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461" r:id="rId4"/>
    <p:sldId id="260" r:id="rId5"/>
    <p:sldId id="462" r:id="rId6"/>
    <p:sldId id="463" r:id="rId7"/>
    <p:sldId id="4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94BB-A87E-4FB5-A7C1-AA3B8DECC13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273F27E-ADD0-4E81-985E-7A5620EF687A}">
      <dgm:prSet phldrT="[Text]"/>
      <dgm:spPr/>
      <dgm:t>
        <a:bodyPr/>
        <a:lstStyle/>
        <a:p>
          <a:r>
            <a:rPr lang="en-GB" dirty="0"/>
            <a:t>Application</a:t>
          </a:r>
        </a:p>
      </dgm:t>
    </dgm:pt>
    <dgm:pt modelId="{79FB5FCB-7E4F-49E3-B784-E14A7FF32701}" type="parTrans" cxnId="{D918F4D8-91C8-4D58-8A21-8490279F5EE8}">
      <dgm:prSet/>
      <dgm:spPr/>
      <dgm:t>
        <a:bodyPr/>
        <a:lstStyle/>
        <a:p>
          <a:endParaRPr lang="en-GB"/>
        </a:p>
      </dgm:t>
    </dgm:pt>
    <dgm:pt modelId="{0FD92FDF-3542-4F89-AC4B-85756DF6F0E3}" type="sibTrans" cxnId="{D918F4D8-91C8-4D58-8A21-8490279F5EE8}">
      <dgm:prSet/>
      <dgm:spPr/>
      <dgm:t>
        <a:bodyPr/>
        <a:lstStyle/>
        <a:p>
          <a:endParaRPr lang="en-GB"/>
        </a:p>
      </dgm:t>
    </dgm:pt>
    <dgm:pt modelId="{100B01F2-A1DE-4161-B2E6-CE11524E124C}">
      <dgm:prSet phldrT="[Text]"/>
      <dgm:spPr/>
      <dgm:t>
        <a:bodyPr/>
        <a:lstStyle/>
        <a:p>
          <a:r>
            <a:rPr lang="en-GB" dirty="0"/>
            <a:t>Cruise plan</a:t>
          </a:r>
        </a:p>
      </dgm:t>
    </dgm:pt>
    <dgm:pt modelId="{F0D02E38-13B9-4DCB-84C4-7465DB263E4E}" type="parTrans" cxnId="{7710D7C9-3AC6-4AA3-82CC-7EDFBCD75F9F}">
      <dgm:prSet/>
      <dgm:spPr/>
      <dgm:t>
        <a:bodyPr/>
        <a:lstStyle/>
        <a:p>
          <a:endParaRPr lang="en-GB"/>
        </a:p>
      </dgm:t>
    </dgm:pt>
    <dgm:pt modelId="{D0BCCC3B-BE95-456D-8020-ED5F96E874DC}" type="sibTrans" cxnId="{7710D7C9-3AC6-4AA3-82CC-7EDFBCD75F9F}">
      <dgm:prSet/>
      <dgm:spPr/>
      <dgm:t>
        <a:bodyPr/>
        <a:lstStyle/>
        <a:p>
          <a:endParaRPr lang="en-GB"/>
        </a:p>
      </dgm:t>
    </dgm:pt>
    <dgm:pt modelId="{D9F87E1F-7E15-48DF-8FB9-2F32CA7D3B99}">
      <dgm:prSet phldrT="[Text]"/>
      <dgm:spPr/>
      <dgm:t>
        <a:bodyPr/>
        <a:lstStyle/>
        <a:p>
          <a:r>
            <a:rPr lang="en-GB" dirty="0"/>
            <a:t>Award</a:t>
          </a:r>
        </a:p>
      </dgm:t>
    </dgm:pt>
    <dgm:pt modelId="{40089811-0EBC-4300-A40A-E5698A8EB123}" type="parTrans" cxnId="{A74DA2A7-3F1A-41F1-A477-0897F73BBE95}">
      <dgm:prSet/>
      <dgm:spPr/>
      <dgm:t>
        <a:bodyPr/>
        <a:lstStyle/>
        <a:p>
          <a:endParaRPr lang="en-GB"/>
        </a:p>
      </dgm:t>
    </dgm:pt>
    <dgm:pt modelId="{9B978D09-0FA5-4615-9CCD-603CE00327FF}" type="sibTrans" cxnId="{A74DA2A7-3F1A-41F1-A477-0897F73BBE95}">
      <dgm:prSet/>
      <dgm:spPr/>
      <dgm:t>
        <a:bodyPr/>
        <a:lstStyle/>
        <a:p>
          <a:endParaRPr lang="en-GB"/>
        </a:p>
      </dgm:t>
    </dgm:pt>
    <dgm:pt modelId="{96FE088C-E778-4F90-A434-FBBB57A8C7EF}">
      <dgm:prSet phldrT="[Text]"/>
      <dgm:spPr/>
      <dgm:t>
        <a:bodyPr/>
        <a:lstStyle/>
        <a:p>
          <a:r>
            <a:rPr lang="en-GB" dirty="0"/>
            <a:t>Feasibility</a:t>
          </a:r>
        </a:p>
      </dgm:t>
    </dgm:pt>
    <dgm:pt modelId="{44D4C7BB-B472-4C15-B739-6905BBAA3E57}" type="parTrans" cxnId="{5A9DFE1A-4CA4-457A-847C-92DB776D23B5}">
      <dgm:prSet/>
      <dgm:spPr/>
      <dgm:t>
        <a:bodyPr/>
        <a:lstStyle/>
        <a:p>
          <a:endParaRPr lang="en-GB"/>
        </a:p>
      </dgm:t>
    </dgm:pt>
    <dgm:pt modelId="{486DDA8C-960E-4F49-A371-4A2D8CE89FCA}" type="sibTrans" cxnId="{5A9DFE1A-4CA4-457A-847C-92DB776D23B5}">
      <dgm:prSet/>
      <dgm:spPr/>
      <dgm:t>
        <a:bodyPr/>
        <a:lstStyle/>
        <a:p>
          <a:endParaRPr lang="en-GB"/>
        </a:p>
      </dgm:t>
    </dgm:pt>
    <dgm:pt modelId="{44A44E14-1287-45E4-9653-2015B1CFB50C}">
      <dgm:prSet phldrT="[Text]"/>
      <dgm:spPr/>
      <dgm:t>
        <a:bodyPr/>
        <a:lstStyle/>
        <a:p>
          <a:r>
            <a:rPr lang="en-GB" dirty="0"/>
            <a:t>After Cruise</a:t>
          </a:r>
        </a:p>
      </dgm:t>
    </dgm:pt>
    <dgm:pt modelId="{B4C0C533-1FA2-4655-B31C-6B115FC42C87}" type="parTrans" cxnId="{551F57E3-0787-4DD7-95F2-7EE7599994CE}">
      <dgm:prSet/>
      <dgm:spPr/>
      <dgm:t>
        <a:bodyPr/>
        <a:lstStyle/>
        <a:p>
          <a:endParaRPr lang="en-GB"/>
        </a:p>
      </dgm:t>
    </dgm:pt>
    <dgm:pt modelId="{CFCC4792-AF98-4E88-8B5B-29840E516F75}" type="sibTrans" cxnId="{551F57E3-0787-4DD7-95F2-7EE7599994CE}">
      <dgm:prSet/>
      <dgm:spPr/>
      <dgm:t>
        <a:bodyPr/>
        <a:lstStyle/>
        <a:p>
          <a:endParaRPr lang="en-GB"/>
        </a:p>
      </dgm:t>
    </dgm:pt>
    <dgm:pt modelId="{DC68CDDA-3CEC-470F-96C7-65627F96E994}">
      <dgm:prSet phldrT="[Text]"/>
      <dgm:spPr/>
      <dgm:t>
        <a:bodyPr/>
        <a:lstStyle/>
        <a:p>
          <a:r>
            <a:rPr lang="en-GB" dirty="0"/>
            <a:t>Cruise report</a:t>
          </a:r>
        </a:p>
      </dgm:t>
    </dgm:pt>
    <dgm:pt modelId="{FA4D9D0C-6BFB-4127-BD40-0ABF6713752A}" type="parTrans" cxnId="{60AF2A8E-D952-4CAE-B922-A63E8F577316}">
      <dgm:prSet/>
      <dgm:spPr/>
      <dgm:t>
        <a:bodyPr/>
        <a:lstStyle/>
        <a:p>
          <a:endParaRPr lang="en-GB"/>
        </a:p>
      </dgm:t>
    </dgm:pt>
    <dgm:pt modelId="{2022EDA0-4A34-4872-AD53-44C00EB0400D}" type="sibTrans" cxnId="{60AF2A8E-D952-4CAE-B922-A63E8F577316}">
      <dgm:prSet/>
      <dgm:spPr/>
      <dgm:t>
        <a:bodyPr/>
        <a:lstStyle/>
        <a:p>
          <a:endParaRPr lang="en-GB"/>
        </a:p>
      </dgm:t>
    </dgm:pt>
    <dgm:pt modelId="{B278F202-666D-4EDB-91FF-81357A926D74}">
      <dgm:prSet phldrT="[Text]"/>
      <dgm:spPr/>
      <dgm:t>
        <a:bodyPr/>
        <a:lstStyle/>
        <a:p>
          <a:r>
            <a:rPr lang="en-GB" dirty="0"/>
            <a:t>Checks</a:t>
          </a:r>
        </a:p>
      </dgm:t>
    </dgm:pt>
    <dgm:pt modelId="{EE75B805-3F2E-4A9A-B66B-62F1C0EAE0FF}" type="parTrans" cxnId="{5AB8A282-E064-499B-AB7F-EE5C954AE307}">
      <dgm:prSet/>
      <dgm:spPr/>
      <dgm:t>
        <a:bodyPr/>
        <a:lstStyle/>
        <a:p>
          <a:endParaRPr lang="en-GB"/>
        </a:p>
      </dgm:t>
    </dgm:pt>
    <dgm:pt modelId="{BAF3C35A-C768-482A-9D7E-F0A0309520E9}" type="sibTrans" cxnId="{5AB8A282-E064-499B-AB7F-EE5C954AE307}">
      <dgm:prSet/>
      <dgm:spPr/>
      <dgm:t>
        <a:bodyPr/>
        <a:lstStyle/>
        <a:p>
          <a:endParaRPr lang="en-GB"/>
        </a:p>
      </dgm:t>
    </dgm:pt>
    <dgm:pt modelId="{1D521FCB-79AE-473D-A0F8-A7E1A77AA73C}" type="pres">
      <dgm:prSet presAssocID="{02BA94BB-A87E-4FB5-A7C1-AA3B8DECC13A}" presName="linearFlow" presStyleCnt="0">
        <dgm:presLayoutVars>
          <dgm:dir/>
          <dgm:animLvl val="lvl"/>
          <dgm:resizeHandles val="exact"/>
        </dgm:presLayoutVars>
      </dgm:prSet>
      <dgm:spPr/>
    </dgm:pt>
    <dgm:pt modelId="{F3EF213B-56CE-4D69-BD35-3092DC80CC8D}" type="pres">
      <dgm:prSet presAssocID="{4273F27E-ADD0-4E81-985E-7A5620EF687A}" presName="composite" presStyleCnt="0"/>
      <dgm:spPr/>
    </dgm:pt>
    <dgm:pt modelId="{93E8322C-520C-49E0-9635-E43F3385E32C}" type="pres">
      <dgm:prSet presAssocID="{4273F27E-ADD0-4E81-985E-7A5620EF687A}" presName="parentText" presStyleLbl="alignNode1" presStyleIdx="0" presStyleCnt="3">
        <dgm:presLayoutVars>
          <dgm:chMax val="1"/>
          <dgm:bulletEnabled val="1"/>
        </dgm:presLayoutVars>
      </dgm:prSet>
      <dgm:spPr/>
    </dgm:pt>
    <dgm:pt modelId="{CD0CE2F2-C9B5-4ECE-83E0-6C28972C4560}" type="pres">
      <dgm:prSet presAssocID="{4273F27E-ADD0-4E81-985E-7A5620EF687A}" presName="descendantText" presStyleLbl="alignAcc1" presStyleIdx="0" presStyleCnt="3" custLinFactNeighborY="-18848">
        <dgm:presLayoutVars>
          <dgm:bulletEnabled val="1"/>
        </dgm:presLayoutVars>
      </dgm:prSet>
      <dgm:spPr/>
    </dgm:pt>
    <dgm:pt modelId="{17D8F091-3423-472B-8E2B-8F96CDFEBFCB}" type="pres">
      <dgm:prSet presAssocID="{0FD92FDF-3542-4F89-AC4B-85756DF6F0E3}" presName="sp" presStyleCnt="0"/>
      <dgm:spPr/>
    </dgm:pt>
    <dgm:pt modelId="{E29ADC1C-C3F0-415B-AB36-A5A483CAC067}" type="pres">
      <dgm:prSet presAssocID="{D9F87E1F-7E15-48DF-8FB9-2F32CA7D3B99}" presName="composite" presStyleCnt="0"/>
      <dgm:spPr/>
    </dgm:pt>
    <dgm:pt modelId="{6D0F2A53-6DA5-43A6-B2EB-5D8FA7975646}" type="pres">
      <dgm:prSet presAssocID="{D9F87E1F-7E15-48DF-8FB9-2F32CA7D3B99}" presName="parentText" presStyleLbl="alignNode1" presStyleIdx="1" presStyleCnt="3">
        <dgm:presLayoutVars>
          <dgm:chMax val="1"/>
          <dgm:bulletEnabled val="1"/>
        </dgm:presLayoutVars>
      </dgm:prSet>
      <dgm:spPr/>
    </dgm:pt>
    <dgm:pt modelId="{37A36E10-1542-4BB3-8A30-3423426F4065}" type="pres">
      <dgm:prSet presAssocID="{D9F87E1F-7E15-48DF-8FB9-2F32CA7D3B99}" presName="descendantText" presStyleLbl="alignAcc1" presStyleIdx="1" presStyleCnt="3">
        <dgm:presLayoutVars>
          <dgm:bulletEnabled val="1"/>
        </dgm:presLayoutVars>
      </dgm:prSet>
      <dgm:spPr/>
    </dgm:pt>
    <dgm:pt modelId="{9DE328E9-D22C-436D-8BE8-FEA180206E8A}" type="pres">
      <dgm:prSet presAssocID="{9B978D09-0FA5-4615-9CCD-603CE00327FF}" presName="sp" presStyleCnt="0"/>
      <dgm:spPr/>
    </dgm:pt>
    <dgm:pt modelId="{16C42AEC-1E51-4955-8C21-67260F4A9C77}" type="pres">
      <dgm:prSet presAssocID="{44A44E14-1287-45E4-9653-2015B1CFB50C}" presName="composite" presStyleCnt="0"/>
      <dgm:spPr/>
    </dgm:pt>
    <dgm:pt modelId="{51B696D7-7198-4EAE-8B0F-3DC602001434}" type="pres">
      <dgm:prSet presAssocID="{44A44E14-1287-45E4-9653-2015B1CFB50C}" presName="parentText" presStyleLbl="alignNode1" presStyleIdx="2" presStyleCnt="3">
        <dgm:presLayoutVars>
          <dgm:chMax val="1"/>
          <dgm:bulletEnabled val="1"/>
        </dgm:presLayoutVars>
      </dgm:prSet>
      <dgm:spPr/>
    </dgm:pt>
    <dgm:pt modelId="{6C03141A-A47E-44B5-BAB8-F8BAB867DA4D}" type="pres">
      <dgm:prSet presAssocID="{44A44E14-1287-45E4-9653-2015B1CFB50C}" presName="descendantText" presStyleLbl="alignAcc1" presStyleIdx="2" presStyleCnt="3">
        <dgm:presLayoutVars>
          <dgm:bulletEnabled val="1"/>
        </dgm:presLayoutVars>
      </dgm:prSet>
      <dgm:spPr/>
    </dgm:pt>
  </dgm:ptLst>
  <dgm:cxnLst>
    <dgm:cxn modelId="{F8EC4307-F9CA-4BAC-AEAD-33DDA1DF40A8}" type="presOf" srcId="{4273F27E-ADD0-4E81-985E-7A5620EF687A}" destId="{93E8322C-520C-49E0-9635-E43F3385E32C}" srcOrd="0" destOrd="0" presId="urn:microsoft.com/office/officeart/2005/8/layout/chevron2"/>
    <dgm:cxn modelId="{5A9DFE1A-4CA4-457A-847C-92DB776D23B5}" srcId="{D9F87E1F-7E15-48DF-8FB9-2F32CA7D3B99}" destId="{96FE088C-E778-4F90-A434-FBBB57A8C7EF}" srcOrd="0" destOrd="0" parTransId="{44D4C7BB-B472-4C15-B739-6905BBAA3E57}" sibTransId="{486DDA8C-960E-4F49-A371-4A2D8CE89FCA}"/>
    <dgm:cxn modelId="{B9F60132-A0AF-4D84-9F29-CDF18234A5BD}" type="presOf" srcId="{96FE088C-E778-4F90-A434-FBBB57A8C7EF}" destId="{37A36E10-1542-4BB3-8A30-3423426F4065}" srcOrd="0" destOrd="0" presId="urn:microsoft.com/office/officeart/2005/8/layout/chevron2"/>
    <dgm:cxn modelId="{BA792967-30A2-4B8A-A897-5CDBD149D09F}" type="presOf" srcId="{02BA94BB-A87E-4FB5-A7C1-AA3B8DECC13A}" destId="{1D521FCB-79AE-473D-A0F8-A7E1A77AA73C}" srcOrd="0" destOrd="0" presId="urn:microsoft.com/office/officeart/2005/8/layout/chevron2"/>
    <dgm:cxn modelId="{E0BD2A73-E6E6-4BEF-8E32-F10F625B5C0E}" type="presOf" srcId="{DC68CDDA-3CEC-470F-96C7-65627F96E994}" destId="{6C03141A-A47E-44B5-BAB8-F8BAB867DA4D}" srcOrd="0" destOrd="0" presId="urn:microsoft.com/office/officeart/2005/8/layout/chevron2"/>
    <dgm:cxn modelId="{5AB8A282-E064-499B-AB7F-EE5C954AE307}" srcId="{D9F87E1F-7E15-48DF-8FB9-2F32CA7D3B99}" destId="{B278F202-666D-4EDB-91FF-81357A926D74}" srcOrd="1" destOrd="0" parTransId="{EE75B805-3F2E-4A9A-B66B-62F1C0EAE0FF}" sibTransId="{BAF3C35A-C768-482A-9D7E-F0A0309520E9}"/>
    <dgm:cxn modelId="{60AF2A8E-D952-4CAE-B922-A63E8F577316}" srcId="{44A44E14-1287-45E4-9653-2015B1CFB50C}" destId="{DC68CDDA-3CEC-470F-96C7-65627F96E994}" srcOrd="0" destOrd="0" parTransId="{FA4D9D0C-6BFB-4127-BD40-0ABF6713752A}" sibTransId="{2022EDA0-4A34-4872-AD53-44C00EB0400D}"/>
    <dgm:cxn modelId="{A74DA2A7-3F1A-41F1-A477-0897F73BBE95}" srcId="{02BA94BB-A87E-4FB5-A7C1-AA3B8DECC13A}" destId="{D9F87E1F-7E15-48DF-8FB9-2F32CA7D3B99}" srcOrd="1" destOrd="0" parTransId="{40089811-0EBC-4300-A40A-E5698A8EB123}" sibTransId="{9B978D09-0FA5-4615-9CCD-603CE00327FF}"/>
    <dgm:cxn modelId="{EC52C0AD-E433-4DE8-BFCA-34F99B9C639C}" type="presOf" srcId="{100B01F2-A1DE-4161-B2E6-CE11524E124C}" destId="{CD0CE2F2-C9B5-4ECE-83E0-6C28972C4560}" srcOrd="0" destOrd="0" presId="urn:microsoft.com/office/officeart/2005/8/layout/chevron2"/>
    <dgm:cxn modelId="{7710D7C9-3AC6-4AA3-82CC-7EDFBCD75F9F}" srcId="{4273F27E-ADD0-4E81-985E-7A5620EF687A}" destId="{100B01F2-A1DE-4161-B2E6-CE11524E124C}" srcOrd="0" destOrd="0" parTransId="{F0D02E38-13B9-4DCB-84C4-7465DB263E4E}" sibTransId="{D0BCCC3B-BE95-456D-8020-ED5F96E874DC}"/>
    <dgm:cxn modelId="{D918F4D8-91C8-4D58-8A21-8490279F5EE8}" srcId="{02BA94BB-A87E-4FB5-A7C1-AA3B8DECC13A}" destId="{4273F27E-ADD0-4E81-985E-7A5620EF687A}" srcOrd="0" destOrd="0" parTransId="{79FB5FCB-7E4F-49E3-B784-E14A7FF32701}" sibTransId="{0FD92FDF-3542-4F89-AC4B-85756DF6F0E3}"/>
    <dgm:cxn modelId="{16D143E0-8187-497E-A3BC-62D164428A5E}" type="presOf" srcId="{44A44E14-1287-45E4-9653-2015B1CFB50C}" destId="{51B696D7-7198-4EAE-8B0F-3DC602001434}" srcOrd="0" destOrd="0" presId="urn:microsoft.com/office/officeart/2005/8/layout/chevron2"/>
    <dgm:cxn modelId="{551F57E3-0787-4DD7-95F2-7EE7599994CE}" srcId="{02BA94BB-A87E-4FB5-A7C1-AA3B8DECC13A}" destId="{44A44E14-1287-45E4-9653-2015B1CFB50C}" srcOrd="2" destOrd="0" parTransId="{B4C0C533-1FA2-4655-B31C-6B115FC42C87}" sibTransId="{CFCC4792-AF98-4E88-8B5B-29840E516F75}"/>
    <dgm:cxn modelId="{450B87EC-0630-40B3-A3D1-41E51A855B27}" type="presOf" srcId="{D9F87E1F-7E15-48DF-8FB9-2F32CA7D3B99}" destId="{6D0F2A53-6DA5-43A6-B2EB-5D8FA7975646}" srcOrd="0" destOrd="0" presId="urn:microsoft.com/office/officeart/2005/8/layout/chevron2"/>
    <dgm:cxn modelId="{22FDC3FA-A48D-4120-A246-DBAA7D65798F}" type="presOf" srcId="{B278F202-666D-4EDB-91FF-81357A926D74}" destId="{37A36E10-1542-4BB3-8A30-3423426F4065}" srcOrd="0" destOrd="1" presId="urn:microsoft.com/office/officeart/2005/8/layout/chevron2"/>
    <dgm:cxn modelId="{6C8FD904-0AFB-48B8-9B98-D2B55A1556FE}" type="presParOf" srcId="{1D521FCB-79AE-473D-A0F8-A7E1A77AA73C}" destId="{F3EF213B-56CE-4D69-BD35-3092DC80CC8D}" srcOrd="0" destOrd="0" presId="urn:microsoft.com/office/officeart/2005/8/layout/chevron2"/>
    <dgm:cxn modelId="{205B177B-E8A8-42F6-A3CD-9E0C28EFC52A}" type="presParOf" srcId="{F3EF213B-56CE-4D69-BD35-3092DC80CC8D}" destId="{93E8322C-520C-49E0-9635-E43F3385E32C}" srcOrd="0" destOrd="0" presId="urn:microsoft.com/office/officeart/2005/8/layout/chevron2"/>
    <dgm:cxn modelId="{B8AF8E02-46CA-4A08-A638-5672B6958A38}" type="presParOf" srcId="{F3EF213B-56CE-4D69-BD35-3092DC80CC8D}" destId="{CD0CE2F2-C9B5-4ECE-83E0-6C28972C4560}" srcOrd="1" destOrd="0" presId="urn:microsoft.com/office/officeart/2005/8/layout/chevron2"/>
    <dgm:cxn modelId="{39B9D2E5-9F86-4D0C-8AAD-4B089DD945AE}" type="presParOf" srcId="{1D521FCB-79AE-473D-A0F8-A7E1A77AA73C}" destId="{17D8F091-3423-472B-8E2B-8F96CDFEBFCB}" srcOrd="1" destOrd="0" presId="urn:microsoft.com/office/officeart/2005/8/layout/chevron2"/>
    <dgm:cxn modelId="{E7BEFDFC-E201-4D0D-9280-1D684010F50E}" type="presParOf" srcId="{1D521FCB-79AE-473D-A0F8-A7E1A77AA73C}" destId="{E29ADC1C-C3F0-415B-AB36-A5A483CAC067}" srcOrd="2" destOrd="0" presId="urn:microsoft.com/office/officeart/2005/8/layout/chevron2"/>
    <dgm:cxn modelId="{515079B4-826B-408D-B3B0-4B74DAA45110}" type="presParOf" srcId="{E29ADC1C-C3F0-415B-AB36-A5A483CAC067}" destId="{6D0F2A53-6DA5-43A6-B2EB-5D8FA7975646}" srcOrd="0" destOrd="0" presId="urn:microsoft.com/office/officeart/2005/8/layout/chevron2"/>
    <dgm:cxn modelId="{E8444610-A773-4399-BBD6-6DA9ED3A4576}" type="presParOf" srcId="{E29ADC1C-C3F0-415B-AB36-A5A483CAC067}" destId="{37A36E10-1542-4BB3-8A30-3423426F4065}" srcOrd="1" destOrd="0" presId="urn:microsoft.com/office/officeart/2005/8/layout/chevron2"/>
    <dgm:cxn modelId="{DB511B5D-47EF-4B9E-ABAB-A689F8CB2D36}" type="presParOf" srcId="{1D521FCB-79AE-473D-A0F8-A7E1A77AA73C}" destId="{9DE328E9-D22C-436D-8BE8-FEA180206E8A}" srcOrd="3" destOrd="0" presId="urn:microsoft.com/office/officeart/2005/8/layout/chevron2"/>
    <dgm:cxn modelId="{98623BE1-AB4C-4A53-BF3C-0C51AEAA8101}" type="presParOf" srcId="{1D521FCB-79AE-473D-A0F8-A7E1A77AA73C}" destId="{16C42AEC-1E51-4955-8C21-67260F4A9C77}" srcOrd="4" destOrd="0" presId="urn:microsoft.com/office/officeart/2005/8/layout/chevron2"/>
    <dgm:cxn modelId="{1E89B27B-5AF2-4D9B-98AB-D948ED924F4C}" type="presParOf" srcId="{16C42AEC-1E51-4955-8C21-67260F4A9C77}" destId="{51B696D7-7198-4EAE-8B0F-3DC602001434}" srcOrd="0" destOrd="0" presId="urn:microsoft.com/office/officeart/2005/8/layout/chevron2"/>
    <dgm:cxn modelId="{F417F61B-7117-49BF-81B9-8DD43226A635}" type="presParOf" srcId="{16C42AEC-1E51-4955-8C21-67260F4A9C77}" destId="{6C03141A-A47E-44B5-BAB8-F8BAB867DA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8322C-520C-49E0-9635-E43F3385E32C}">
      <dsp:nvSpPr>
        <dsp:cNvPr id="0" name=""/>
        <dsp:cNvSpPr/>
      </dsp:nvSpPr>
      <dsp:spPr>
        <a:xfrm rot="5400000">
          <a:off x="-295841" y="296763"/>
          <a:ext cx="1884924" cy="12932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Application</a:t>
          </a:r>
        </a:p>
      </dsp:txBody>
      <dsp:txXfrm rot="-5400000">
        <a:off x="1" y="647543"/>
        <a:ext cx="1293241" cy="591683"/>
      </dsp:txXfrm>
    </dsp:sp>
    <dsp:sp modelId="{CD0CE2F2-C9B5-4ECE-83E0-6C28972C4560}">
      <dsp:nvSpPr>
        <dsp:cNvPr id="0" name=""/>
        <dsp:cNvSpPr/>
      </dsp:nvSpPr>
      <dsp:spPr>
        <a:xfrm rot="5400000">
          <a:off x="1644020" y="-350779"/>
          <a:ext cx="1238304" cy="19398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Cruise plan</a:t>
          </a:r>
        </a:p>
      </dsp:txBody>
      <dsp:txXfrm rot="-5400000">
        <a:off x="1293242" y="60448"/>
        <a:ext cx="1879413" cy="1117406"/>
      </dsp:txXfrm>
    </dsp:sp>
    <dsp:sp modelId="{6D0F2A53-6DA5-43A6-B2EB-5D8FA7975646}">
      <dsp:nvSpPr>
        <dsp:cNvPr id="0" name=""/>
        <dsp:cNvSpPr/>
      </dsp:nvSpPr>
      <dsp:spPr>
        <a:xfrm rot="5400000">
          <a:off x="-295841" y="1921433"/>
          <a:ext cx="1884924" cy="12932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Award</a:t>
          </a:r>
        </a:p>
      </dsp:txBody>
      <dsp:txXfrm rot="-5400000">
        <a:off x="1" y="2272213"/>
        <a:ext cx="1293241" cy="591683"/>
      </dsp:txXfrm>
    </dsp:sp>
    <dsp:sp modelId="{37A36E10-1542-4BB3-8A30-3423426F4065}">
      <dsp:nvSpPr>
        <dsp:cNvPr id="0" name=""/>
        <dsp:cNvSpPr/>
      </dsp:nvSpPr>
      <dsp:spPr>
        <a:xfrm rot="5400000">
          <a:off x="1644020" y="1274812"/>
          <a:ext cx="1238304" cy="19398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Feasibility</a:t>
          </a:r>
        </a:p>
        <a:p>
          <a:pPr marL="228600" lvl="1" indent="-228600" algn="l" defTabSz="1200150">
            <a:lnSpc>
              <a:spcPct val="90000"/>
            </a:lnSpc>
            <a:spcBef>
              <a:spcPct val="0"/>
            </a:spcBef>
            <a:spcAft>
              <a:spcPct val="15000"/>
            </a:spcAft>
            <a:buChar char="•"/>
          </a:pPr>
          <a:r>
            <a:rPr lang="en-GB" sz="2700" kern="1200" dirty="0"/>
            <a:t>Checks</a:t>
          </a:r>
        </a:p>
      </dsp:txBody>
      <dsp:txXfrm rot="-5400000">
        <a:off x="1293242" y="1686040"/>
        <a:ext cx="1879413" cy="1117406"/>
      </dsp:txXfrm>
    </dsp:sp>
    <dsp:sp modelId="{51B696D7-7198-4EAE-8B0F-3DC602001434}">
      <dsp:nvSpPr>
        <dsp:cNvPr id="0" name=""/>
        <dsp:cNvSpPr/>
      </dsp:nvSpPr>
      <dsp:spPr>
        <a:xfrm rot="5400000">
          <a:off x="-295841" y="3546103"/>
          <a:ext cx="1884924" cy="12932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After Cruise</a:t>
          </a:r>
        </a:p>
      </dsp:txBody>
      <dsp:txXfrm rot="-5400000">
        <a:off x="1" y="3896883"/>
        <a:ext cx="1293241" cy="591683"/>
      </dsp:txXfrm>
    </dsp:sp>
    <dsp:sp modelId="{6C03141A-A47E-44B5-BAB8-F8BAB867DA4D}">
      <dsp:nvSpPr>
        <dsp:cNvPr id="0" name=""/>
        <dsp:cNvSpPr/>
      </dsp:nvSpPr>
      <dsp:spPr>
        <a:xfrm rot="5400000">
          <a:off x="1644020" y="2899483"/>
          <a:ext cx="1238304" cy="19398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Cruise report</a:t>
          </a:r>
        </a:p>
      </dsp:txBody>
      <dsp:txXfrm rot="-5400000">
        <a:off x="1293242" y="3310711"/>
        <a:ext cx="1879413" cy="11174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D8C2AB-1A3B-42E3-B417-A43F66584D95}" type="datetimeFigureOut">
              <a:rPr lang="en-GB" smtClean="0"/>
              <a:t>22/08/2019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393915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8C2AB-1A3B-42E3-B417-A43F66584D95}" type="datetimeFigureOut">
              <a:rPr lang="en-GB" smtClean="0"/>
              <a:t>22/08/2019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49554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8C2AB-1A3B-42E3-B417-A43F66584D95}" type="datetimeFigureOut">
              <a:rPr lang="en-GB" smtClean="0"/>
              <a:t>22/08/2019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242373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elfolie">
    <p:spTree>
      <p:nvGrpSpPr>
        <p:cNvPr id="1" name=""/>
        <p:cNvGrpSpPr/>
        <p:nvPr/>
      </p:nvGrpSpPr>
      <p:grpSpPr>
        <a:xfrm>
          <a:off x="0" y="0"/>
          <a:ext cx="0" cy="0"/>
          <a:chOff x="0" y="0"/>
          <a:chExt cx="0" cy="0"/>
        </a:xfrm>
      </p:grpSpPr>
      <p:pic>
        <p:nvPicPr>
          <p:cNvPr id="4" name="Bild 3" descr="PharmaSea_Balken_Powerpoin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968" y="0"/>
            <a:ext cx="110024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userDrawn="1"/>
        </p:nvCxnSpPr>
        <p:spPr>
          <a:xfrm>
            <a:off x="609600" y="6265864"/>
            <a:ext cx="8043333" cy="1587"/>
          </a:xfrm>
          <a:prstGeom prst="line">
            <a:avLst/>
          </a:prstGeom>
          <a:ln w="15875" cap="flat" cmpd="sng" algn="ctr">
            <a:solidFill>
              <a:srgbClr val="0971B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609600" y="6292851"/>
            <a:ext cx="2032000" cy="30797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EFA277D6-C764-4F44-9130-C74FD39390C7}" type="slidenum">
              <a:rPr lang="de-DE" sz="1400">
                <a:solidFill>
                  <a:srgbClr val="0C3082"/>
                </a:solidFill>
                <a:latin typeface="Arial" charset="0"/>
                <a:cs typeface="Arial" charset="0"/>
              </a:rPr>
              <a:pPr/>
              <a:t>‹#›</a:t>
            </a:fld>
            <a:endParaRPr lang="de-DE" sz="1400">
              <a:solidFill>
                <a:srgbClr val="0C3082"/>
              </a:solidFill>
              <a:latin typeface="Arial" charset="0"/>
              <a:cs typeface="Arial" charset="0"/>
            </a:endParaRPr>
          </a:p>
        </p:txBody>
      </p:sp>
      <p:pic>
        <p:nvPicPr>
          <p:cNvPr id="8" name="Bild 6" descr="Pharmasea_logo-RGB-k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2701" y="6111875"/>
            <a:ext cx="26797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platzhalter 1"/>
          <p:cNvSpPr>
            <a:spLocks noGrp="1"/>
          </p:cNvSpPr>
          <p:nvPr>
            <p:ph type="title"/>
          </p:nvPr>
        </p:nvSpPr>
        <p:spPr>
          <a:xfrm>
            <a:off x="609600" y="6604"/>
            <a:ext cx="10972800" cy="832975"/>
          </a:xfrm>
          <a:prstGeom prst="rect">
            <a:avLst/>
          </a:prstGeom>
        </p:spPr>
        <p:txBody>
          <a:bodyPr rtlCol="0">
            <a:normAutofit/>
          </a:bodyPr>
          <a:lstStyle>
            <a:lvl1pPr>
              <a:defRPr sz="2400">
                <a:solidFill>
                  <a:srgbClr val="0C3082"/>
                </a:solidFill>
                <a:latin typeface="Arial"/>
                <a:cs typeface="Arial"/>
              </a:defRPr>
            </a:lvl1pPr>
          </a:lstStyle>
          <a:p>
            <a:r>
              <a:rPr lang="de-DE" dirty="0"/>
              <a:t>Mastertitelformat bearbeiten</a:t>
            </a:r>
          </a:p>
        </p:txBody>
      </p:sp>
      <p:sp>
        <p:nvSpPr>
          <p:cNvPr id="22" name="Textplatzhalter 2"/>
          <p:cNvSpPr>
            <a:spLocks noGrp="1"/>
          </p:cNvSpPr>
          <p:nvPr>
            <p:ph idx="1"/>
          </p:nvPr>
        </p:nvSpPr>
        <p:spPr>
          <a:xfrm>
            <a:off x="609600" y="1288627"/>
            <a:ext cx="10972800" cy="4349128"/>
          </a:xfrm>
          <a:prstGeom prst="rect">
            <a:avLst/>
          </a:prstGeom>
        </p:spPr>
        <p:txBody>
          <a:bodyPr rtlCol="0">
            <a:normAutofit/>
          </a:bodyPr>
          <a:lstStyle>
            <a:lvl1pPr>
              <a:defRPr sz="1800">
                <a:solidFill>
                  <a:srgbClr val="0971B4"/>
                </a:solidFill>
                <a:latin typeface="Arial"/>
                <a:cs typeface="Arial"/>
              </a:defRPr>
            </a:lvl1pPr>
            <a:lvl2pPr>
              <a:defRPr sz="2600"/>
            </a:lvl2pPr>
            <a:lvl3pPr>
              <a:defRPr sz="2600"/>
            </a:lvl3pPr>
            <a:lvl4pPr>
              <a:defRPr sz="2600"/>
            </a:lvl4pPr>
            <a:lvl5pPr>
              <a:defRPr sz="2600"/>
            </a:lvl5pPr>
          </a:lstStyle>
          <a:p>
            <a:pPr lvl="0"/>
            <a:r>
              <a:rPr lang="de-DE" dirty="0"/>
              <a:t>Mastertextformat bearbeiten</a:t>
            </a:r>
          </a:p>
        </p:txBody>
      </p:sp>
    </p:spTree>
    <p:extLst>
      <p:ext uri="{BB962C8B-B14F-4D97-AF65-F5344CB8AC3E}">
        <p14:creationId xmlns:p14="http://schemas.microsoft.com/office/powerpoint/2010/main" val="18532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8C2AB-1A3B-42E3-B417-A43F66584D95}" type="datetimeFigureOut">
              <a:rPr lang="en-GB" smtClean="0"/>
              <a:t>22/08/2019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45227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8C2AB-1A3B-42E3-B417-A43F66584D95}" type="datetimeFigureOut">
              <a:rPr lang="en-GB" smtClean="0"/>
              <a:t>22/08/2019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237904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8C2AB-1A3B-42E3-B417-A43F66584D95}" type="datetimeFigureOut">
              <a:rPr lang="en-GB" smtClean="0"/>
              <a:t>22/08/2019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12471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D8C2AB-1A3B-42E3-B417-A43F66584D95}" type="datetimeFigureOut">
              <a:rPr lang="en-GB" smtClean="0"/>
              <a:t>22/08/2019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373577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8C2AB-1A3B-42E3-B417-A43F66584D95}" type="datetimeFigureOut">
              <a:rPr lang="en-GB" smtClean="0"/>
              <a:t>22/08/2019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209540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8C2AB-1A3B-42E3-B417-A43F66584D95}" type="datetimeFigureOut">
              <a:rPr lang="en-GB" smtClean="0"/>
              <a:t>22/08/2019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227046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D8C2AB-1A3B-42E3-B417-A43F66584D95}" type="datetimeFigureOut">
              <a:rPr lang="en-GB" smtClean="0"/>
              <a:t>22/08/2019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102701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D8C2AB-1A3B-42E3-B417-A43F66584D95}" type="datetimeFigureOut">
              <a:rPr lang="en-GB" smtClean="0"/>
              <a:t>22/08/2019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EB9E2-B5E6-49E3-A5D8-D5D472050F86}" type="slidenum">
              <a:rPr lang="en-GB" smtClean="0"/>
              <a:t>‹#›</a:t>
            </a:fld>
            <a:endParaRPr lang="en-GB"/>
          </a:p>
        </p:txBody>
      </p:sp>
    </p:spTree>
    <p:extLst>
      <p:ext uri="{BB962C8B-B14F-4D97-AF65-F5344CB8AC3E}">
        <p14:creationId xmlns:p14="http://schemas.microsoft.com/office/powerpoint/2010/main" val="46666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8C2AB-1A3B-42E3-B417-A43F66584D95}" type="datetimeFigureOut">
              <a:rPr lang="en-GB" smtClean="0"/>
              <a:t>22/08/2019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EB9E2-B5E6-49E3-A5D8-D5D472050F86}" type="slidenum">
              <a:rPr lang="en-GB" smtClean="0"/>
              <a:t>‹#›</a:t>
            </a:fld>
            <a:endParaRPr lang="en-GB"/>
          </a:p>
        </p:txBody>
      </p:sp>
    </p:spTree>
    <p:extLst>
      <p:ext uri="{BB962C8B-B14F-4D97-AF65-F5344CB8AC3E}">
        <p14:creationId xmlns:p14="http://schemas.microsoft.com/office/powerpoint/2010/main" val="2456823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jaspars@abdn.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hyperlink" Target="http://www.marineinsight.com/wp-content/uploads/2013/03/RRS-Discovery.jpg"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DF21-C0A4-4729-B9EF-2869717EF776}"/>
              </a:ext>
            </a:extLst>
          </p:cNvPr>
          <p:cNvSpPr>
            <a:spLocks noGrp="1"/>
          </p:cNvSpPr>
          <p:nvPr>
            <p:ph type="ctrTitle"/>
          </p:nvPr>
        </p:nvSpPr>
        <p:spPr/>
        <p:txBody>
          <a:bodyPr>
            <a:normAutofit/>
          </a:bodyPr>
          <a:lstStyle/>
          <a:p>
            <a:r>
              <a:rPr lang="en-GB" dirty="0"/>
              <a:t>Incorporating Scientific Practices into the BBNJ ILBI</a:t>
            </a:r>
          </a:p>
        </p:txBody>
      </p:sp>
      <p:sp>
        <p:nvSpPr>
          <p:cNvPr id="3" name="Subtitle 2">
            <a:extLst>
              <a:ext uri="{FF2B5EF4-FFF2-40B4-BE49-F238E27FC236}">
                <a16:creationId xmlns:a16="http://schemas.microsoft.com/office/drawing/2014/main" id="{74A8257C-4BB3-423B-A275-2FE69B54F0D5}"/>
              </a:ext>
            </a:extLst>
          </p:cNvPr>
          <p:cNvSpPr>
            <a:spLocks noGrp="1"/>
          </p:cNvSpPr>
          <p:nvPr>
            <p:ph type="subTitle" idx="1"/>
          </p:nvPr>
        </p:nvSpPr>
        <p:spPr/>
        <p:txBody>
          <a:bodyPr>
            <a:normAutofit lnSpcReduction="10000"/>
          </a:bodyPr>
          <a:lstStyle/>
          <a:p>
            <a:r>
              <a:rPr lang="en-US" dirty="0"/>
              <a:t>Marcel Jaspars</a:t>
            </a:r>
          </a:p>
          <a:p>
            <a:r>
              <a:rPr lang="en-US" dirty="0"/>
              <a:t>Marine Biodiscovery Centre</a:t>
            </a:r>
          </a:p>
          <a:p>
            <a:r>
              <a:rPr lang="en-US" dirty="0"/>
              <a:t>University of Aberdeen, Scotland, UK</a:t>
            </a:r>
          </a:p>
          <a:p>
            <a:r>
              <a:rPr lang="en-US" dirty="0">
                <a:hlinkClick r:id="rId2"/>
              </a:rPr>
              <a:t>m.jaspars@abdn.ac.uk</a:t>
            </a:r>
            <a:r>
              <a:rPr lang="en-US" dirty="0"/>
              <a:t>   </a:t>
            </a:r>
            <a:endParaRPr lang="en-GB" dirty="0"/>
          </a:p>
          <a:p>
            <a:endParaRPr lang="en-GB" dirty="0"/>
          </a:p>
        </p:txBody>
      </p:sp>
    </p:spTree>
    <p:extLst>
      <p:ext uri="{BB962C8B-B14F-4D97-AF65-F5344CB8AC3E}">
        <p14:creationId xmlns:p14="http://schemas.microsoft.com/office/powerpoint/2010/main" val="345273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F05BA-00E3-45B5-9004-C126FBC6BC9D}"/>
              </a:ext>
            </a:extLst>
          </p:cNvPr>
          <p:cNvSpPr>
            <a:spLocks noGrp="1"/>
          </p:cNvSpPr>
          <p:nvPr>
            <p:ph type="title"/>
          </p:nvPr>
        </p:nvSpPr>
        <p:spPr>
          <a:xfrm>
            <a:off x="96545" y="9576"/>
            <a:ext cx="11039884" cy="1325563"/>
          </a:xfrm>
        </p:spPr>
        <p:txBody>
          <a:bodyPr/>
          <a:lstStyle/>
          <a:p>
            <a:r>
              <a:rPr lang="en-GB" dirty="0"/>
              <a:t>The Biodiscovery Pipeline</a:t>
            </a:r>
          </a:p>
        </p:txBody>
      </p:sp>
      <p:pic>
        <p:nvPicPr>
          <p:cNvPr id="5" name="Picture 7" descr="JAMSTEC4">
            <a:extLst>
              <a:ext uri="{FF2B5EF4-FFF2-40B4-BE49-F238E27FC236}">
                <a16:creationId xmlns:a16="http://schemas.microsoft.com/office/drawing/2014/main" id="{54D652C5-A23A-407A-832C-3CF1331CAE44}"/>
              </a:ext>
            </a:extLst>
          </p:cNvPr>
          <p:cNvPicPr>
            <a:picLocks noChangeAspect="1" noChangeArrowheads="1"/>
          </p:cNvPicPr>
          <p:nvPr/>
        </p:nvPicPr>
        <p:blipFill>
          <a:blip r:embed="rId2" cstate="print"/>
          <a:srcRect/>
          <a:stretch>
            <a:fillRect/>
          </a:stretch>
        </p:blipFill>
        <p:spPr bwMode="auto">
          <a:xfrm>
            <a:off x="213376" y="1985576"/>
            <a:ext cx="1657200" cy="1149317"/>
          </a:xfrm>
          <a:prstGeom prst="rect">
            <a:avLst/>
          </a:prstGeom>
          <a:noFill/>
        </p:spPr>
      </p:pic>
      <p:sp>
        <p:nvSpPr>
          <p:cNvPr id="6" name="TextBox 5">
            <a:extLst>
              <a:ext uri="{FF2B5EF4-FFF2-40B4-BE49-F238E27FC236}">
                <a16:creationId xmlns:a16="http://schemas.microsoft.com/office/drawing/2014/main" id="{FF4E6CF1-2E48-4472-95AC-D451F882B733}"/>
              </a:ext>
            </a:extLst>
          </p:cNvPr>
          <p:cNvSpPr txBox="1"/>
          <p:nvPr/>
        </p:nvSpPr>
        <p:spPr>
          <a:xfrm>
            <a:off x="426021" y="1275051"/>
            <a:ext cx="1116546" cy="646331"/>
          </a:xfrm>
          <a:prstGeom prst="rect">
            <a:avLst/>
          </a:prstGeom>
          <a:noFill/>
        </p:spPr>
        <p:txBody>
          <a:bodyPr wrap="square" rtlCol="0">
            <a:spAutoFit/>
          </a:bodyPr>
          <a:lstStyle/>
          <a:p>
            <a:pPr defTabSz="990570"/>
            <a:r>
              <a:rPr lang="en-GB" b="1" dirty="0">
                <a:solidFill>
                  <a:srgbClr val="002060"/>
                </a:solidFill>
                <a:latin typeface="+mn-lt"/>
              </a:rPr>
              <a:t>Sampling</a:t>
            </a:r>
          </a:p>
          <a:p>
            <a:pPr algn="ctr" defTabSz="990570"/>
            <a:r>
              <a:rPr lang="en-GB" b="1" i="1" dirty="0">
                <a:solidFill>
                  <a:srgbClr val="002060"/>
                </a:solidFill>
              </a:rPr>
              <a:t>In situ</a:t>
            </a:r>
            <a:endParaRPr lang="en-GB" i="1" dirty="0">
              <a:solidFill>
                <a:srgbClr val="FF0000"/>
              </a:solidFill>
              <a:latin typeface="+mn-lt"/>
            </a:endParaRPr>
          </a:p>
        </p:txBody>
      </p:sp>
      <p:grpSp>
        <p:nvGrpSpPr>
          <p:cNvPr id="7" name="Group 6">
            <a:extLst>
              <a:ext uri="{FF2B5EF4-FFF2-40B4-BE49-F238E27FC236}">
                <a16:creationId xmlns:a16="http://schemas.microsoft.com/office/drawing/2014/main" id="{A72749F4-7A9A-4BCD-A1B4-A2D664364465}"/>
              </a:ext>
            </a:extLst>
          </p:cNvPr>
          <p:cNvGrpSpPr>
            <a:grpSpLocks noChangeAspect="1"/>
          </p:cNvGrpSpPr>
          <p:nvPr/>
        </p:nvGrpSpPr>
        <p:grpSpPr>
          <a:xfrm>
            <a:off x="1999995" y="1418508"/>
            <a:ext cx="1986555" cy="3432769"/>
            <a:chOff x="4437078" y="590606"/>
            <a:chExt cx="1466995" cy="2534967"/>
          </a:xfrm>
        </p:grpSpPr>
        <p:pic>
          <p:nvPicPr>
            <p:cNvPr id="8" name="Picture 7">
              <a:extLst>
                <a:ext uri="{FF2B5EF4-FFF2-40B4-BE49-F238E27FC236}">
                  <a16:creationId xmlns:a16="http://schemas.microsoft.com/office/drawing/2014/main" id="{3203F9F4-CBC1-426F-AF85-919624F8A3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121"/>
            <a:stretch/>
          </p:blipFill>
          <p:spPr>
            <a:xfrm>
              <a:off x="4950202" y="590606"/>
              <a:ext cx="815755" cy="833985"/>
            </a:xfrm>
            <a:prstGeom prst="rect">
              <a:avLst/>
            </a:prstGeom>
          </p:spPr>
        </p:pic>
        <p:sp>
          <p:nvSpPr>
            <p:cNvPr id="9" name="Rectangle 8">
              <a:extLst>
                <a:ext uri="{FF2B5EF4-FFF2-40B4-BE49-F238E27FC236}">
                  <a16:creationId xmlns:a16="http://schemas.microsoft.com/office/drawing/2014/main" id="{8B9AFA8D-33BE-4405-9C70-255EB84A2D8B}"/>
                </a:ext>
              </a:extLst>
            </p:cNvPr>
            <p:cNvSpPr/>
            <p:nvPr/>
          </p:nvSpPr>
          <p:spPr>
            <a:xfrm>
              <a:off x="4812085" y="2443730"/>
              <a:ext cx="1091988" cy="681843"/>
            </a:xfrm>
            <a:prstGeom prst="rect">
              <a:avLst/>
            </a:prstGeom>
          </p:spPr>
          <p:txBody>
            <a:bodyPr wrap="square">
              <a:spAutoFit/>
            </a:bodyPr>
            <a:lstStyle/>
            <a:p>
              <a:pPr algn="ctr" defTabSz="990570"/>
              <a:r>
                <a:rPr lang="en-GB" b="1" dirty="0">
                  <a:solidFill>
                    <a:srgbClr val="002060"/>
                  </a:solidFill>
                  <a:latin typeface="+mn-lt"/>
                </a:rPr>
                <a:t>Bioresource</a:t>
              </a:r>
            </a:p>
            <a:p>
              <a:pPr algn="ctr" defTabSz="990570"/>
              <a:r>
                <a:rPr lang="en-GB" b="1" dirty="0">
                  <a:solidFill>
                    <a:srgbClr val="002060"/>
                  </a:solidFill>
                </a:rPr>
                <a:t>Repository</a:t>
              </a:r>
            </a:p>
            <a:p>
              <a:pPr algn="ctr" defTabSz="990570"/>
              <a:r>
                <a:rPr lang="en-GB" b="1" dirty="0">
                  <a:solidFill>
                    <a:srgbClr val="002060"/>
                  </a:solidFill>
                  <a:latin typeface="+mn-lt"/>
                </a:rPr>
                <a:t>(</a:t>
              </a:r>
              <a:r>
                <a:rPr lang="en-GB" b="1" i="1" dirty="0">
                  <a:solidFill>
                    <a:srgbClr val="002060"/>
                  </a:solidFill>
                  <a:latin typeface="+mn-lt"/>
                </a:rPr>
                <a:t>Ex situ</a:t>
              </a:r>
              <a:r>
                <a:rPr lang="en-GB" b="1" dirty="0">
                  <a:solidFill>
                    <a:srgbClr val="002060"/>
                  </a:solidFill>
                  <a:latin typeface="+mn-lt"/>
                </a:rPr>
                <a:t>)</a:t>
              </a:r>
              <a:endParaRPr lang="en-GB" dirty="0">
                <a:solidFill>
                  <a:srgbClr val="FF0000"/>
                </a:solidFill>
                <a:latin typeface="+mn-lt"/>
              </a:endParaRPr>
            </a:p>
          </p:txBody>
        </p:sp>
        <p:sp>
          <p:nvSpPr>
            <p:cNvPr id="10" name="Right Arrow 13">
              <a:extLst>
                <a:ext uri="{FF2B5EF4-FFF2-40B4-BE49-F238E27FC236}">
                  <a16:creationId xmlns:a16="http://schemas.microsoft.com/office/drawing/2014/main" id="{5D7BD9D8-F57D-4DFA-82D9-2357D5A8B251}"/>
                </a:ext>
              </a:extLst>
            </p:cNvPr>
            <p:cNvSpPr/>
            <p:nvPr/>
          </p:nvSpPr>
          <p:spPr>
            <a:xfrm>
              <a:off x="4437078" y="1221993"/>
              <a:ext cx="502274" cy="520505"/>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pic>
          <p:nvPicPr>
            <p:cNvPr id="11" name="Picture 3" descr="C:\Users\essjay\Desktop\laptop backup 101113\PhD\Results\DEEP SEA 454\sponge photos\BD188.jpg">
              <a:extLst>
                <a:ext uri="{FF2B5EF4-FFF2-40B4-BE49-F238E27FC236}">
                  <a16:creationId xmlns:a16="http://schemas.microsoft.com/office/drawing/2014/main" id="{A67088E4-1EEC-44B9-B42F-10C0570666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68"/>
            <a:stretch/>
          </p:blipFill>
          <p:spPr bwMode="auto">
            <a:xfrm>
              <a:off x="4952366" y="1653146"/>
              <a:ext cx="815755" cy="79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7172AA7D-00D6-4C45-AF41-AD1C581CBC7A}"/>
              </a:ext>
            </a:extLst>
          </p:cNvPr>
          <p:cNvGrpSpPr/>
          <p:nvPr/>
        </p:nvGrpSpPr>
        <p:grpSpPr>
          <a:xfrm>
            <a:off x="4017551" y="1855043"/>
            <a:ext cx="4260095" cy="2185169"/>
            <a:chOff x="4017551" y="1855043"/>
            <a:chExt cx="4260095" cy="2185169"/>
          </a:xfrm>
        </p:grpSpPr>
        <p:grpSp>
          <p:nvGrpSpPr>
            <p:cNvPr id="13" name="Group 12">
              <a:extLst>
                <a:ext uri="{FF2B5EF4-FFF2-40B4-BE49-F238E27FC236}">
                  <a16:creationId xmlns:a16="http://schemas.microsoft.com/office/drawing/2014/main" id="{F208F6AA-004B-46CB-947E-DA87A2C5E667}"/>
                </a:ext>
              </a:extLst>
            </p:cNvPr>
            <p:cNvGrpSpPr/>
            <p:nvPr/>
          </p:nvGrpSpPr>
          <p:grpSpPr>
            <a:xfrm>
              <a:off x="5612733" y="1855043"/>
              <a:ext cx="2664913" cy="2185169"/>
              <a:chOff x="6322496" y="674886"/>
              <a:chExt cx="1967935" cy="1613663"/>
            </a:xfrm>
          </p:grpSpPr>
          <p:pic>
            <p:nvPicPr>
              <p:cNvPr id="15" name="Picture 2">
                <a:extLst>
                  <a:ext uri="{FF2B5EF4-FFF2-40B4-BE49-F238E27FC236}">
                    <a16:creationId xmlns:a16="http://schemas.microsoft.com/office/drawing/2014/main" id="{9B90E7D3-DEDC-426A-A900-2111EC41C9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8608" y="1776936"/>
                <a:ext cx="712603" cy="51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4C90BBB8-FFBF-4F3E-901D-1F8C08BCE5D7}"/>
                  </a:ext>
                </a:extLst>
              </p:cNvPr>
              <p:cNvSpPr txBox="1"/>
              <p:nvPr/>
            </p:nvSpPr>
            <p:spPr>
              <a:xfrm>
                <a:off x="7229134" y="1851902"/>
                <a:ext cx="1061297" cy="340922"/>
              </a:xfrm>
              <a:prstGeom prst="rect">
                <a:avLst/>
              </a:prstGeom>
              <a:noFill/>
            </p:spPr>
            <p:txBody>
              <a:bodyPr wrap="none" rtlCol="0">
                <a:spAutoFit/>
              </a:bodyPr>
              <a:lstStyle/>
              <a:p>
                <a:pPr defTabSz="990570"/>
                <a:r>
                  <a:rPr lang="en-GB" b="1" dirty="0">
                    <a:solidFill>
                      <a:srgbClr val="002060"/>
                    </a:solidFill>
                    <a:latin typeface="+mn-lt"/>
                  </a:rPr>
                  <a:t>Chemistry</a:t>
                </a:r>
              </a:p>
            </p:txBody>
          </p:sp>
          <p:pic>
            <p:nvPicPr>
              <p:cNvPr id="19" name="Picture 4" descr="DNA">
                <a:extLst>
                  <a:ext uri="{FF2B5EF4-FFF2-40B4-BE49-F238E27FC236}">
                    <a16:creationId xmlns:a16="http://schemas.microsoft.com/office/drawing/2014/main" id="{BE685744-CEA5-4CD4-B7E8-5CAB44FD455D}"/>
                  </a:ext>
                </a:extLst>
              </p:cNvPr>
              <p:cNvPicPr>
                <a:picLocks noChangeAspect="1" noChangeArrowheads="1"/>
              </p:cNvPicPr>
              <p:nvPr/>
            </p:nvPicPr>
            <p:blipFill>
              <a:blip r:embed="rId6" cstate="print"/>
              <a:srcRect/>
              <a:stretch>
                <a:fillRect/>
              </a:stretch>
            </p:blipFill>
            <p:spPr bwMode="auto">
              <a:xfrm>
                <a:off x="6322496" y="674886"/>
                <a:ext cx="739349" cy="551047"/>
              </a:xfrm>
              <a:prstGeom prst="rect">
                <a:avLst/>
              </a:prstGeom>
              <a:noFill/>
              <a:ln w="9525">
                <a:noFill/>
                <a:miter lim="800000"/>
                <a:headEnd/>
                <a:tailEnd/>
              </a:ln>
            </p:spPr>
          </p:pic>
          <p:sp>
            <p:nvSpPr>
              <p:cNvPr id="20" name="TextBox 19">
                <a:extLst>
                  <a:ext uri="{FF2B5EF4-FFF2-40B4-BE49-F238E27FC236}">
                    <a16:creationId xmlns:a16="http://schemas.microsoft.com/office/drawing/2014/main" id="{713F4C8D-5D7E-4F5B-90B4-D2D5BC8CD9F6}"/>
                  </a:ext>
                </a:extLst>
              </p:cNvPr>
              <p:cNvSpPr txBox="1"/>
              <p:nvPr/>
            </p:nvSpPr>
            <p:spPr>
              <a:xfrm>
                <a:off x="7229134" y="703476"/>
                <a:ext cx="856092" cy="886397"/>
              </a:xfrm>
              <a:prstGeom prst="rect">
                <a:avLst/>
              </a:prstGeom>
              <a:noFill/>
            </p:spPr>
            <p:txBody>
              <a:bodyPr wrap="none" rtlCol="0">
                <a:spAutoFit/>
              </a:bodyPr>
              <a:lstStyle/>
              <a:p>
                <a:pPr algn="ctr" defTabSz="990570"/>
                <a:r>
                  <a:rPr lang="en-GB" b="1" dirty="0">
                    <a:solidFill>
                      <a:srgbClr val="002060"/>
                    </a:solidFill>
                    <a:latin typeface="+mn-lt"/>
                  </a:rPr>
                  <a:t>Genetic</a:t>
                </a:r>
              </a:p>
              <a:p>
                <a:pPr algn="ctr" defTabSz="990570"/>
                <a:r>
                  <a:rPr lang="en-GB" b="1" dirty="0">
                    <a:solidFill>
                      <a:srgbClr val="002060"/>
                    </a:solidFill>
                    <a:latin typeface="+mn-lt"/>
                  </a:rPr>
                  <a:t>Sequence </a:t>
                </a:r>
              </a:p>
              <a:p>
                <a:pPr algn="ctr" defTabSz="990570"/>
                <a:r>
                  <a:rPr lang="en-GB" b="1" dirty="0">
                    <a:solidFill>
                      <a:srgbClr val="002060"/>
                    </a:solidFill>
                    <a:latin typeface="+mn-lt"/>
                  </a:rPr>
                  <a:t>Data</a:t>
                </a:r>
              </a:p>
              <a:p>
                <a:pPr algn="ctr" defTabSz="990570"/>
                <a:r>
                  <a:rPr lang="en-GB" b="1" dirty="0">
                    <a:solidFill>
                      <a:srgbClr val="002060"/>
                    </a:solidFill>
                  </a:rPr>
                  <a:t>(</a:t>
                </a:r>
                <a:r>
                  <a:rPr lang="en-GB" b="1" i="1" dirty="0">
                    <a:solidFill>
                      <a:srgbClr val="002060"/>
                    </a:solidFill>
                  </a:rPr>
                  <a:t>In silico</a:t>
                </a:r>
                <a:r>
                  <a:rPr lang="en-GB" b="1" dirty="0">
                    <a:solidFill>
                      <a:srgbClr val="002060"/>
                    </a:solidFill>
                  </a:rPr>
                  <a:t>)</a:t>
                </a:r>
                <a:endParaRPr lang="en-GB" b="1" dirty="0">
                  <a:solidFill>
                    <a:srgbClr val="002060"/>
                  </a:solidFill>
                  <a:latin typeface="+mn-lt"/>
                </a:endParaRPr>
              </a:p>
            </p:txBody>
          </p:sp>
        </p:grpSp>
        <p:sp>
          <p:nvSpPr>
            <p:cNvPr id="14" name="Right Arrow 30">
              <a:extLst>
                <a:ext uri="{FF2B5EF4-FFF2-40B4-BE49-F238E27FC236}">
                  <a16:creationId xmlns:a16="http://schemas.microsoft.com/office/drawing/2014/main" id="{985E2D2C-3BFE-49E2-A193-847252EB9F05}"/>
                </a:ext>
              </a:extLst>
            </p:cNvPr>
            <p:cNvSpPr/>
            <p:nvPr/>
          </p:nvSpPr>
          <p:spPr>
            <a:xfrm rot="5400000">
              <a:off x="5976851" y="2621902"/>
              <a:ext cx="442884" cy="704851"/>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sp>
          <p:nvSpPr>
            <p:cNvPr id="22" name="Arrow: Right 21">
              <a:extLst>
                <a:ext uri="{FF2B5EF4-FFF2-40B4-BE49-F238E27FC236}">
                  <a16:creationId xmlns:a16="http://schemas.microsoft.com/office/drawing/2014/main" id="{4BA27446-9D4F-4195-896D-A45732EFEC90}"/>
                </a:ext>
              </a:extLst>
            </p:cNvPr>
            <p:cNvSpPr/>
            <p:nvPr/>
          </p:nvSpPr>
          <p:spPr>
            <a:xfrm rot="20874491">
              <a:off x="4017551" y="2270723"/>
              <a:ext cx="1433771" cy="42476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175BC6C0-CF3C-4060-8617-E02D05A54D23}"/>
                </a:ext>
              </a:extLst>
            </p:cNvPr>
            <p:cNvSpPr/>
            <p:nvPr/>
          </p:nvSpPr>
          <p:spPr>
            <a:xfrm rot="607357">
              <a:off x="4019966" y="2839685"/>
              <a:ext cx="1433771" cy="42476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69E34302-AF11-4B94-8570-2C0A7D876660}"/>
              </a:ext>
            </a:extLst>
          </p:cNvPr>
          <p:cNvGrpSpPr>
            <a:grpSpLocks noChangeAspect="1"/>
          </p:cNvGrpSpPr>
          <p:nvPr/>
        </p:nvGrpSpPr>
        <p:grpSpPr>
          <a:xfrm>
            <a:off x="5214665" y="4197057"/>
            <a:ext cx="2065887" cy="2471018"/>
            <a:chOff x="4706034" y="3102537"/>
            <a:chExt cx="1620856" cy="1938716"/>
          </a:xfrm>
        </p:grpSpPr>
        <p:pic>
          <p:nvPicPr>
            <p:cNvPr id="25" name="Picture 3">
              <a:extLst>
                <a:ext uri="{FF2B5EF4-FFF2-40B4-BE49-F238E27FC236}">
                  <a16:creationId xmlns:a16="http://schemas.microsoft.com/office/drawing/2014/main" id="{88F03A7C-1A73-4616-9E3A-5587A8DCC9E6}"/>
                </a:ext>
              </a:extLst>
            </p:cNvPr>
            <p:cNvPicPr>
              <a:picLocks noChangeAspect="1" noChangeArrowheads="1"/>
            </p:cNvPicPr>
            <p:nvPr/>
          </p:nvPicPr>
          <p:blipFill>
            <a:blip r:embed="rId7" cstate="print"/>
            <a:srcRect l="22423" t="13405" r="7326" b="30794"/>
            <a:stretch>
              <a:fillRect/>
            </a:stretch>
          </p:blipFill>
          <p:spPr bwMode="auto">
            <a:xfrm>
              <a:off x="4815624" y="3823492"/>
              <a:ext cx="1401677" cy="720686"/>
            </a:xfrm>
            <a:prstGeom prst="rect">
              <a:avLst/>
            </a:prstGeom>
            <a:noFill/>
            <a:ln w="9525">
              <a:noFill/>
              <a:miter lim="800000"/>
              <a:headEnd/>
              <a:tailEnd/>
            </a:ln>
          </p:spPr>
        </p:pic>
        <p:sp>
          <p:nvSpPr>
            <p:cNvPr id="26" name="Right Arrow 8">
              <a:extLst>
                <a:ext uri="{FF2B5EF4-FFF2-40B4-BE49-F238E27FC236}">
                  <a16:creationId xmlns:a16="http://schemas.microsoft.com/office/drawing/2014/main" id="{F9A92975-7B05-42EE-9B87-E242D55E7E41}"/>
                </a:ext>
              </a:extLst>
            </p:cNvPr>
            <p:cNvSpPr/>
            <p:nvPr/>
          </p:nvSpPr>
          <p:spPr>
            <a:xfrm rot="5400000">
              <a:off x="5137718" y="3166082"/>
              <a:ext cx="647596" cy="520505"/>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sp>
          <p:nvSpPr>
            <p:cNvPr id="27" name="TextBox 26">
              <a:extLst>
                <a:ext uri="{FF2B5EF4-FFF2-40B4-BE49-F238E27FC236}">
                  <a16:creationId xmlns:a16="http://schemas.microsoft.com/office/drawing/2014/main" id="{B4D7A934-9647-48E1-8247-26634DD3214D}"/>
                </a:ext>
              </a:extLst>
            </p:cNvPr>
            <p:cNvSpPr txBox="1"/>
            <p:nvPr/>
          </p:nvSpPr>
          <p:spPr>
            <a:xfrm>
              <a:off x="4706034" y="4534153"/>
              <a:ext cx="1620856" cy="507100"/>
            </a:xfrm>
            <a:prstGeom prst="rect">
              <a:avLst/>
            </a:prstGeom>
            <a:noFill/>
          </p:spPr>
          <p:txBody>
            <a:bodyPr wrap="none" rtlCol="0">
              <a:spAutoFit/>
            </a:bodyPr>
            <a:lstStyle/>
            <a:p>
              <a:pPr algn="ctr" defTabSz="990570"/>
              <a:r>
                <a:rPr lang="en-GB" b="1" dirty="0">
                  <a:solidFill>
                    <a:srgbClr val="002060"/>
                  </a:solidFill>
                  <a:latin typeface="+mn-lt"/>
                </a:rPr>
                <a:t>Biological screening</a:t>
              </a:r>
            </a:p>
            <a:p>
              <a:pPr algn="ctr" defTabSz="990570"/>
              <a:r>
                <a:rPr lang="en-GB" b="1" dirty="0">
                  <a:solidFill>
                    <a:srgbClr val="002060"/>
                  </a:solidFill>
                  <a:latin typeface="+mn-lt"/>
                </a:rPr>
                <a:t>Functional testing</a:t>
              </a:r>
            </a:p>
          </p:txBody>
        </p:sp>
      </p:grpSp>
      <p:grpSp>
        <p:nvGrpSpPr>
          <p:cNvPr id="28" name="Group 27">
            <a:extLst>
              <a:ext uri="{FF2B5EF4-FFF2-40B4-BE49-F238E27FC236}">
                <a16:creationId xmlns:a16="http://schemas.microsoft.com/office/drawing/2014/main" id="{0E5F927B-99B7-47D6-8ED3-EA1AF1D24002}"/>
              </a:ext>
            </a:extLst>
          </p:cNvPr>
          <p:cNvGrpSpPr>
            <a:grpSpLocks/>
          </p:cNvGrpSpPr>
          <p:nvPr/>
        </p:nvGrpSpPr>
        <p:grpSpPr>
          <a:xfrm>
            <a:off x="7420233" y="4949510"/>
            <a:ext cx="4499850" cy="1718564"/>
            <a:chOff x="2409540" y="3148684"/>
            <a:chExt cx="3322966" cy="1269094"/>
          </a:xfrm>
        </p:grpSpPr>
        <p:pic>
          <p:nvPicPr>
            <p:cNvPr id="29" name="Picture 28">
              <a:extLst>
                <a:ext uri="{FF2B5EF4-FFF2-40B4-BE49-F238E27FC236}">
                  <a16:creationId xmlns:a16="http://schemas.microsoft.com/office/drawing/2014/main" id="{7A9A2710-655F-4D85-9AC6-FA7DBEE25D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7539"/>
            <a:stretch/>
          </p:blipFill>
          <p:spPr>
            <a:xfrm>
              <a:off x="4805191" y="3148684"/>
              <a:ext cx="647510" cy="1066672"/>
            </a:xfrm>
            <a:prstGeom prst="rect">
              <a:avLst/>
            </a:prstGeom>
          </p:spPr>
        </p:pic>
        <p:sp>
          <p:nvSpPr>
            <p:cNvPr id="30" name="Right Arrow 17">
              <a:extLst>
                <a:ext uri="{FF2B5EF4-FFF2-40B4-BE49-F238E27FC236}">
                  <a16:creationId xmlns:a16="http://schemas.microsoft.com/office/drawing/2014/main" id="{5F48CAEA-3EA7-4657-AF83-D7FE055EAC24}"/>
                </a:ext>
              </a:extLst>
            </p:cNvPr>
            <p:cNvSpPr/>
            <p:nvPr/>
          </p:nvSpPr>
          <p:spPr>
            <a:xfrm>
              <a:off x="2409540" y="3430706"/>
              <a:ext cx="2292504" cy="520506"/>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sp>
          <p:nvSpPr>
            <p:cNvPr id="31" name="Rectangle 30">
              <a:extLst>
                <a:ext uri="{FF2B5EF4-FFF2-40B4-BE49-F238E27FC236}">
                  <a16:creationId xmlns:a16="http://schemas.microsoft.com/office/drawing/2014/main" id="{AACA15EB-1E45-4EC5-8730-BEE94556B932}"/>
                </a:ext>
              </a:extLst>
            </p:cNvPr>
            <p:cNvSpPr/>
            <p:nvPr/>
          </p:nvSpPr>
          <p:spPr>
            <a:xfrm>
              <a:off x="4805191" y="4076856"/>
              <a:ext cx="927315" cy="340922"/>
            </a:xfrm>
            <a:prstGeom prst="rect">
              <a:avLst/>
            </a:prstGeom>
          </p:spPr>
          <p:txBody>
            <a:bodyPr wrap="square">
              <a:spAutoFit/>
            </a:bodyPr>
            <a:lstStyle/>
            <a:p>
              <a:pPr defTabSz="990570"/>
              <a:r>
                <a:rPr lang="en-GB" b="1" dirty="0">
                  <a:solidFill>
                    <a:srgbClr val="002060"/>
                  </a:solidFill>
                  <a:latin typeface="+mn-lt"/>
                </a:rPr>
                <a:t>Product</a:t>
              </a:r>
            </a:p>
          </p:txBody>
        </p:sp>
      </p:grpSp>
      <p:sp>
        <p:nvSpPr>
          <p:cNvPr id="34" name="TextBox 33">
            <a:extLst>
              <a:ext uri="{FF2B5EF4-FFF2-40B4-BE49-F238E27FC236}">
                <a16:creationId xmlns:a16="http://schemas.microsoft.com/office/drawing/2014/main" id="{39CD810B-898D-4A58-91D9-3BA0FDE1F438}"/>
              </a:ext>
            </a:extLst>
          </p:cNvPr>
          <p:cNvSpPr txBox="1"/>
          <p:nvPr/>
        </p:nvSpPr>
        <p:spPr>
          <a:xfrm>
            <a:off x="8111283" y="1871456"/>
            <a:ext cx="3880678" cy="1477328"/>
          </a:xfrm>
          <a:prstGeom prst="rect">
            <a:avLst/>
          </a:prstGeom>
          <a:noFill/>
        </p:spPr>
        <p:txBody>
          <a:bodyPr wrap="none" rtlCol="0">
            <a:spAutoFit/>
          </a:bodyPr>
          <a:lstStyle/>
          <a:p>
            <a:r>
              <a:rPr lang="en-GB" b="1" dirty="0">
                <a:solidFill>
                  <a:srgbClr val="FF0000"/>
                </a:solidFill>
              </a:rPr>
              <a:t>Each step may take a significant period</a:t>
            </a:r>
          </a:p>
          <a:p>
            <a:endParaRPr lang="en-GB" b="1" dirty="0">
              <a:solidFill>
                <a:srgbClr val="FF0000"/>
              </a:solidFill>
            </a:endParaRPr>
          </a:p>
          <a:p>
            <a:r>
              <a:rPr lang="en-GB" b="1" dirty="0">
                <a:solidFill>
                  <a:srgbClr val="FF0000"/>
                </a:solidFill>
              </a:rPr>
              <a:t>In addition, there may be periods</a:t>
            </a:r>
          </a:p>
          <a:p>
            <a:r>
              <a:rPr lang="en-GB" b="1" dirty="0">
                <a:solidFill>
                  <a:srgbClr val="FF0000"/>
                </a:solidFill>
              </a:rPr>
              <a:t>of inactivity/waiting for a variety</a:t>
            </a:r>
          </a:p>
          <a:p>
            <a:r>
              <a:rPr lang="en-GB" b="1" dirty="0">
                <a:solidFill>
                  <a:srgbClr val="FF0000"/>
                </a:solidFill>
              </a:rPr>
              <a:t>of reasons</a:t>
            </a:r>
          </a:p>
        </p:txBody>
      </p:sp>
      <p:sp>
        <p:nvSpPr>
          <p:cNvPr id="33" name="TextBox 32">
            <a:extLst>
              <a:ext uri="{FF2B5EF4-FFF2-40B4-BE49-F238E27FC236}">
                <a16:creationId xmlns:a16="http://schemas.microsoft.com/office/drawing/2014/main" id="{570A509C-C4CD-44D8-98D8-AAE379E19D70}"/>
              </a:ext>
            </a:extLst>
          </p:cNvPr>
          <p:cNvSpPr txBox="1"/>
          <p:nvPr/>
        </p:nvSpPr>
        <p:spPr>
          <a:xfrm>
            <a:off x="1801816" y="4833593"/>
            <a:ext cx="3173626" cy="1200329"/>
          </a:xfrm>
          <a:prstGeom prst="rect">
            <a:avLst/>
          </a:prstGeom>
          <a:noFill/>
        </p:spPr>
        <p:txBody>
          <a:bodyPr wrap="none" rtlCol="0">
            <a:spAutoFit/>
          </a:bodyPr>
          <a:lstStyle/>
          <a:p>
            <a:r>
              <a:rPr lang="en-GB" b="1" dirty="0">
                <a:solidFill>
                  <a:srgbClr val="FF0000"/>
                </a:solidFill>
              </a:rPr>
              <a:t>Species identification can take</a:t>
            </a:r>
          </a:p>
          <a:p>
            <a:r>
              <a:rPr lang="en-GB" b="1" dirty="0">
                <a:solidFill>
                  <a:srgbClr val="FF0000"/>
                </a:solidFill>
              </a:rPr>
              <a:t>long time </a:t>
            </a:r>
          </a:p>
          <a:p>
            <a:r>
              <a:rPr lang="en-GB" b="1" dirty="0">
                <a:solidFill>
                  <a:srgbClr val="FF0000"/>
                </a:solidFill>
              </a:rPr>
              <a:t>Limited number of taxonomists</a:t>
            </a:r>
          </a:p>
          <a:p>
            <a:r>
              <a:rPr lang="en-GB" b="1" dirty="0">
                <a:solidFill>
                  <a:srgbClr val="FF0000"/>
                </a:solidFill>
              </a:rPr>
              <a:t>globally</a:t>
            </a:r>
          </a:p>
        </p:txBody>
      </p:sp>
    </p:spTree>
    <p:extLst>
      <p:ext uri="{BB962C8B-B14F-4D97-AF65-F5344CB8AC3E}">
        <p14:creationId xmlns:p14="http://schemas.microsoft.com/office/powerpoint/2010/main" val="25896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104468"/>
            <a:ext cx="8229600" cy="832975"/>
          </a:xfrm>
        </p:spPr>
        <p:txBody>
          <a:bodyPr>
            <a:noAutofit/>
          </a:bodyPr>
          <a:lstStyle/>
          <a:p>
            <a:r>
              <a:rPr lang="en-GB" sz="4400" dirty="0">
                <a:solidFill>
                  <a:schemeClr val="tx1"/>
                </a:solidFill>
                <a:latin typeface="+mj-lt"/>
              </a:rPr>
              <a:t>Marine Scientific Research Planning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316428"/>
              </p:ext>
            </p:extLst>
          </p:nvPr>
        </p:nvGraphicFramePr>
        <p:xfrm>
          <a:off x="660400" y="1151355"/>
          <a:ext cx="3233104" cy="513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60930" y="1018723"/>
            <a:ext cx="4776030" cy="5324535"/>
          </a:xfrm>
          <a:prstGeom prst="rect">
            <a:avLst/>
          </a:prstGeom>
          <a:noFill/>
        </p:spPr>
        <p:txBody>
          <a:bodyPr wrap="square" rtlCol="0">
            <a:spAutoFit/>
          </a:bodyPr>
          <a:lstStyle/>
          <a:p>
            <a:r>
              <a:rPr lang="en-GB" sz="2000" b="1" dirty="0">
                <a:solidFill>
                  <a:srgbClr val="FF0000"/>
                </a:solidFill>
                <a:latin typeface="Calibri"/>
                <a:cs typeface="Arial" panose="020B0604020202020204" pitchFamily="34" charset="0"/>
              </a:rPr>
              <a:t>MSR</a:t>
            </a:r>
          </a:p>
          <a:p>
            <a:pPr marL="342900" indent="-342900">
              <a:buFont typeface="Arial" panose="020B0604020202020204" pitchFamily="34" charset="0"/>
              <a:buChar char="•"/>
            </a:pPr>
            <a:r>
              <a:rPr lang="en-GB" sz="2000" dirty="0">
                <a:solidFill>
                  <a:srgbClr val="0971B4"/>
                </a:solidFill>
                <a:latin typeface="Calibri"/>
                <a:cs typeface="Arial" panose="020B0604020202020204" pitchFamily="34" charset="0"/>
              </a:rPr>
              <a:t>Most cruises are for basic research</a:t>
            </a:r>
          </a:p>
          <a:p>
            <a:pPr marL="342900" indent="-342900">
              <a:buFont typeface="Arial" panose="020B0604020202020204" pitchFamily="34" charset="0"/>
              <a:buChar char="•"/>
            </a:pPr>
            <a:r>
              <a:rPr lang="en-GB" sz="2000" dirty="0">
                <a:solidFill>
                  <a:srgbClr val="0971B4"/>
                </a:solidFill>
                <a:latin typeface="Calibri"/>
                <a:cs typeface="Arial" panose="020B0604020202020204" pitchFamily="34" charset="0"/>
              </a:rPr>
              <a:t>Freedom of MSR</a:t>
            </a:r>
          </a:p>
          <a:p>
            <a:pPr marL="342900" indent="-342900">
              <a:buFont typeface="Arial" panose="020B0604020202020204" pitchFamily="34" charset="0"/>
              <a:buChar char="•"/>
            </a:pPr>
            <a:r>
              <a:rPr lang="en-GB" sz="2000" dirty="0">
                <a:solidFill>
                  <a:srgbClr val="0971B4"/>
                </a:solidFill>
                <a:latin typeface="Calibri"/>
                <a:cs typeface="Arial" panose="020B0604020202020204" pitchFamily="34" charset="0"/>
              </a:rPr>
              <a:t>File cruise report to funder</a:t>
            </a:r>
          </a:p>
          <a:p>
            <a:endParaRPr lang="en-GB" sz="2000" b="1" dirty="0">
              <a:solidFill>
                <a:srgbClr val="FF0000"/>
              </a:solidFill>
              <a:latin typeface="Calibri"/>
              <a:cs typeface="Arial" panose="020B0604020202020204" pitchFamily="34" charset="0"/>
            </a:endParaRPr>
          </a:p>
          <a:p>
            <a:r>
              <a:rPr lang="en-GB" sz="2000" b="1" dirty="0">
                <a:solidFill>
                  <a:srgbClr val="FF0000"/>
                </a:solidFill>
                <a:latin typeface="Calibri"/>
                <a:cs typeface="Arial" panose="020B0604020202020204" pitchFamily="34" charset="0"/>
              </a:rPr>
              <a:t>How Might Bioprospecting be Accommodated?</a:t>
            </a:r>
          </a:p>
          <a:p>
            <a:endParaRPr lang="en-GB" sz="2000" b="1" dirty="0">
              <a:solidFill>
                <a:srgbClr val="FF0000"/>
              </a:solidFill>
              <a:latin typeface="Calibri"/>
              <a:cs typeface="Arial" panose="020B0604020202020204" pitchFamily="34" charset="0"/>
            </a:endParaRPr>
          </a:p>
          <a:p>
            <a:pPr marL="342900" indent="-342900">
              <a:buFont typeface="Arial" panose="020B0604020202020204" pitchFamily="34" charset="0"/>
              <a:buChar char="•"/>
            </a:pPr>
            <a:r>
              <a:rPr lang="en-GB" sz="2000" dirty="0">
                <a:solidFill>
                  <a:srgbClr val="0971B4"/>
                </a:solidFill>
                <a:latin typeface="Calibri"/>
                <a:cs typeface="Arial" panose="020B0604020202020204" pitchFamily="34" charset="0"/>
              </a:rPr>
              <a:t>Require updates on cruise report to alert to change of use</a:t>
            </a:r>
          </a:p>
          <a:p>
            <a:pPr marL="342900" indent="-342900">
              <a:buFont typeface="Arial" panose="020B0604020202020204" pitchFamily="34" charset="0"/>
              <a:buChar char="•"/>
            </a:pPr>
            <a:r>
              <a:rPr lang="en-GB" sz="2000" dirty="0">
                <a:solidFill>
                  <a:srgbClr val="0971B4"/>
                </a:solidFill>
                <a:latin typeface="Calibri"/>
                <a:cs typeface="Arial" panose="020B0604020202020204" pitchFamily="34" charset="0"/>
              </a:rPr>
              <a:t>Notify when commercialisation occurs</a:t>
            </a:r>
            <a:endParaRPr lang="en-GB" sz="2000" b="1" dirty="0">
              <a:solidFill>
                <a:srgbClr val="00B050"/>
              </a:solidFill>
            </a:endParaRPr>
          </a:p>
          <a:p>
            <a:endParaRPr lang="en-GB" sz="2000" b="1" dirty="0">
              <a:solidFill>
                <a:srgbClr val="00B050"/>
              </a:solidFill>
            </a:endParaRPr>
          </a:p>
          <a:p>
            <a:r>
              <a:rPr lang="en-GB" sz="2000" b="1" dirty="0">
                <a:solidFill>
                  <a:srgbClr val="00B050"/>
                </a:solidFill>
              </a:rPr>
              <a:t>Opportunity – Global cruise data available in consistent format will benefit scientific </a:t>
            </a:r>
          </a:p>
          <a:p>
            <a:r>
              <a:rPr lang="en-GB" sz="2000" b="1">
                <a:solidFill>
                  <a:srgbClr val="00B050"/>
                </a:solidFill>
                <a:cs typeface="Arial" panose="020B0604020202020204" pitchFamily="34" charset="0"/>
              </a:rPr>
              <a:t>community</a:t>
            </a:r>
            <a:endParaRPr lang="en-GB" sz="2000" dirty="0">
              <a:solidFill>
                <a:srgbClr val="0971B4"/>
              </a:solidFill>
              <a:cs typeface="Arial" panose="020B0604020202020204" pitchFamily="34" charset="0"/>
            </a:endParaRPr>
          </a:p>
          <a:p>
            <a:pPr marL="342900" indent="-342900">
              <a:buFont typeface="Arial" panose="020B0604020202020204" pitchFamily="34" charset="0"/>
              <a:buChar char="•"/>
            </a:pPr>
            <a:endParaRPr lang="en-GB" sz="2000" dirty="0">
              <a:solidFill>
                <a:srgbClr val="0971B4"/>
              </a:solidFill>
              <a:latin typeface="Calibri"/>
              <a:cs typeface="Arial" panose="020B0604020202020204" pitchFamily="34" charset="0"/>
            </a:endParaRPr>
          </a:p>
          <a:p>
            <a:pPr marL="342900" indent="-342900">
              <a:buFont typeface="Arial" panose="020B0604020202020204" pitchFamily="34" charset="0"/>
              <a:buChar char="•"/>
            </a:pPr>
            <a:endParaRPr lang="en-GB" sz="2000" dirty="0">
              <a:solidFill>
                <a:srgbClr val="0971B4"/>
              </a:solidFill>
              <a:latin typeface="Calibri"/>
              <a:cs typeface="Arial" panose="020B0604020202020204" pitchFamily="34" charset="0"/>
            </a:endParaRPr>
          </a:p>
        </p:txBody>
      </p:sp>
      <p:pic>
        <p:nvPicPr>
          <p:cNvPr id="6" name="Picture 2" descr="RRS Discover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2609" y="2799460"/>
            <a:ext cx="1892143" cy="1185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3987410" y="1151355"/>
            <a:ext cx="1541487" cy="1240935"/>
          </a:xfrm>
          <a:prstGeom prst="rect">
            <a:avLst/>
          </a:prstGeom>
        </p:spPr>
      </p:pic>
      <p:pic>
        <p:nvPicPr>
          <p:cNvPr id="8" name="Picture 7"/>
          <p:cNvPicPr>
            <a:picLocks noChangeAspect="1"/>
          </p:cNvPicPr>
          <p:nvPr/>
        </p:nvPicPr>
        <p:blipFill>
          <a:blip r:embed="rId10"/>
          <a:stretch>
            <a:fillRect/>
          </a:stretch>
        </p:blipFill>
        <p:spPr>
          <a:xfrm>
            <a:off x="3949371" y="4643907"/>
            <a:ext cx="2089932" cy="668015"/>
          </a:xfrm>
          <a:prstGeom prst="rect">
            <a:avLst/>
          </a:prstGeom>
        </p:spPr>
      </p:pic>
    </p:spTree>
    <p:extLst>
      <p:ext uri="{BB962C8B-B14F-4D97-AF65-F5344CB8AC3E}">
        <p14:creationId xmlns:p14="http://schemas.microsoft.com/office/powerpoint/2010/main" val="36296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3E8322C-520C-49E0-9635-E43F3385E32C}"/>
                                            </p:graphicEl>
                                          </p:spTgt>
                                        </p:tgtEl>
                                        <p:attrNameLst>
                                          <p:attrName>style.visibility</p:attrName>
                                        </p:attrNameLst>
                                      </p:cBhvr>
                                      <p:to>
                                        <p:strVal val="visible"/>
                                      </p:to>
                                    </p:set>
                                    <p:animEffect transition="in" filter="fade">
                                      <p:cBhvr>
                                        <p:cTn id="7" dur="500"/>
                                        <p:tgtEl>
                                          <p:spTgt spid="4">
                                            <p:graphicEl>
                                              <a:dgm id="{93E8322C-520C-49E0-9635-E43F3385E32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D0CE2F2-C9B5-4ECE-83E0-6C28972C4560}"/>
                                            </p:graphicEl>
                                          </p:spTgt>
                                        </p:tgtEl>
                                        <p:attrNameLst>
                                          <p:attrName>style.visibility</p:attrName>
                                        </p:attrNameLst>
                                      </p:cBhvr>
                                      <p:to>
                                        <p:strVal val="visible"/>
                                      </p:to>
                                    </p:set>
                                    <p:animEffect transition="in" filter="fade">
                                      <p:cBhvr>
                                        <p:cTn id="10" dur="500"/>
                                        <p:tgtEl>
                                          <p:spTgt spid="4">
                                            <p:graphicEl>
                                              <a:dgm id="{CD0CE2F2-C9B5-4ECE-83E0-6C28972C4560}"/>
                                            </p:graphic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D0F2A53-6DA5-43A6-B2EB-5D8FA7975646}"/>
                                            </p:graphicEl>
                                          </p:spTgt>
                                        </p:tgtEl>
                                        <p:attrNameLst>
                                          <p:attrName>style.visibility</p:attrName>
                                        </p:attrNameLst>
                                      </p:cBhvr>
                                      <p:to>
                                        <p:strVal val="visible"/>
                                      </p:to>
                                    </p:set>
                                    <p:animEffect transition="in" filter="fade">
                                      <p:cBhvr>
                                        <p:cTn id="17" dur="500"/>
                                        <p:tgtEl>
                                          <p:spTgt spid="4">
                                            <p:graphicEl>
                                              <a:dgm id="{6D0F2A53-6DA5-43A6-B2EB-5D8FA797564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37A36E10-1542-4BB3-8A30-3423426F4065}"/>
                                            </p:graphicEl>
                                          </p:spTgt>
                                        </p:tgtEl>
                                        <p:attrNameLst>
                                          <p:attrName>style.visibility</p:attrName>
                                        </p:attrNameLst>
                                      </p:cBhvr>
                                      <p:to>
                                        <p:strVal val="visible"/>
                                      </p:to>
                                    </p:set>
                                    <p:animEffect transition="in" filter="fade">
                                      <p:cBhvr>
                                        <p:cTn id="20" dur="500"/>
                                        <p:tgtEl>
                                          <p:spTgt spid="4">
                                            <p:graphicEl>
                                              <a:dgm id="{37A36E10-1542-4BB3-8A30-3423426F4065}"/>
                                            </p:graphic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51B696D7-7198-4EAE-8B0F-3DC602001434}"/>
                                            </p:graphicEl>
                                          </p:spTgt>
                                        </p:tgtEl>
                                        <p:attrNameLst>
                                          <p:attrName>style.visibility</p:attrName>
                                        </p:attrNameLst>
                                      </p:cBhvr>
                                      <p:to>
                                        <p:strVal val="visible"/>
                                      </p:to>
                                    </p:set>
                                    <p:animEffect transition="in" filter="fade">
                                      <p:cBhvr>
                                        <p:cTn id="27" dur="500"/>
                                        <p:tgtEl>
                                          <p:spTgt spid="4">
                                            <p:graphicEl>
                                              <a:dgm id="{51B696D7-7198-4EAE-8B0F-3DC602001434}"/>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6C03141A-A47E-44B5-BAB8-F8BAB867DA4D}"/>
                                            </p:graphicEl>
                                          </p:spTgt>
                                        </p:tgtEl>
                                        <p:attrNameLst>
                                          <p:attrName>style.visibility</p:attrName>
                                        </p:attrNameLst>
                                      </p:cBhvr>
                                      <p:to>
                                        <p:strVal val="visible"/>
                                      </p:to>
                                    </p:set>
                                    <p:animEffect transition="in" filter="fade">
                                      <p:cBhvr>
                                        <p:cTn id="30" dur="500"/>
                                        <p:tgtEl>
                                          <p:spTgt spid="4">
                                            <p:graphicEl>
                                              <a:dgm id="{6C03141A-A47E-44B5-BAB8-F8BAB867DA4D}"/>
                                            </p:graphic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F05BA-00E3-45B5-9004-C126FBC6BC9D}"/>
              </a:ext>
            </a:extLst>
          </p:cNvPr>
          <p:cNvSpPr>
            <a:spLocks noGrp="1"/>
          </p:cNvSpPr>
          <p:nvPr>
            <p:ph type="title"/>
          </p:nvPr>
        </p:nvSpPr>
        <p:spPr>
          <a:xfrm>
            <a:off x="96545" y="78031"/>
            <a:ext cx="10515600" cy="1325563"/>
          </a:xfrm>
        </p:spPr>
        <p:txBody>
          <a:bodyPr>
            <a:normAutofit/>
          </a:bodyPr>
          <a:lstStyle/>
          <a:p>
            <a:r>
              <a:rPr lang="en-GB" sz="4000" dirty="0"/>
              <a:t>Obligatory Prior Electronic Notification (OPEN)</a:t>
            </a:r>
          </a:p>
        </p:txBody>
      </p:sp>
      <p:pic>
        <p:nvPicPr>
          <p:cNvPr id="5" name="Picture 7" descr="JAMSTEC4">
            <a:extLst>
              <a:ext uri="{FF2B5EF4-FFF2-40B4-BE49-F238E27FC236}">
                <a16:creationId xmlns:a16="http://schemas.microsoft.com/office/drawing/2014/main" id="{54D652C5-A23A-407A-832C-3CF1331CAE44}"/>
              </a:ext>
            </a:extLst>
          </p:cNvPr>
          <p:cNvPicPr>
            <a:picLocks noChangeAspect="1" noChangeArrowheads="1"/>
          </p:cNvPicPr>
          <p:nvPr/>
        </p:nvPicPr>
        <p:blipFill>
          <a:blip r:embed="rId2" cstate="print"/>
          <a:srcRect/>
          <a:stretch>
            <a:fillRect/>
          </a:stretch>
        </p:blipFill>
        <p:spPr bwMode="auto">
          <a:xfrm>
            <a:off x="213376" y="1985576"/>
            <a:ext cx="1657200" cy="1149317"/>
          </a:xfrm>
          <a:prstGeom prst="rect">
            <a:avLst/>
          </a:prstGeom>
          <a:noFill/>
        </p:spPr>
      </p:pic>
      <p:sp>
        <p:nvSpPr>
          <p:cNvPr id="6" name="TextBox 5">
            <a:extLst>
              <a:ext uri="{FF2B5EF4-FFF2-40B4-BE49-F238E27FC236}">
                <a16:creationId xmlns:a16="http://schemas.microsoft.com/office/drawing/2014/main" id="{FF4E6CF1-2E48-4472-95AC-D451F882B733}"/>
              </a:ext>
            </a:extLst>
          </p:cNvPr>
          <p:cNvSpPr txBox="1"/>
          <p:nvPr/>
        </p:nvSpPr>
        <p:spPr>
          <a:xfrm>
            <a:off x="426021" y="1275051"/>
            <a:ext cx="1116546" cy="646331"/>
          </a:xfrm>
          <a:prstGeom prst="rect">
            <a:avLst/>
          </a:prstGeom>
          <a:noFill/>
        </p:spPr>
        <p:txBody>
          <a:bodyPr wrap="square" rtlCol="0">
            <a:spAutoFit/>
          </a:bodyPr>
          <a:lstStyle/>
          <a:p>
            <a:pPr defTabSz="990570"/>
            <a:r>
              <a:rPr lang="en-GB" b="1" dirty="0">
                <a:solidFill>
                  <a:srgbClr val="002060"/>
                </a:solidFill>
                <a:latin typeface="+mn-lt"/>
              </a:rPr>
              <a:t>Sampling</a:t>
            </a:r>
          </a:p>
          <a:p>
            <a:pPr algn="ctr" defTabSz="990570"/>
            <a:r>
              <a:rPr lang="en-GB" b="1" i="1" dirty="0">
                <a:solidFill>
                  <a:srgbClr val="002060"/>
                </a:solidFill>
              </a:rPr>
              <a:t>In situ</a:t>
            </a:r>
            <a:endParaRPr lang="en-GB" i="1" dirty="0">
              <a:solidFill>
                <a:srgbClr val="FF0000"/>
              </a:solidFill>
              <a:latin typeface="+mn-lt"/>
            </a:endParaRPr>
          </a:p>
        </p:txBody>
      </p:sp>
      <p:grpSp>
        <p:nvGrpSpPr>
          <p:cNvPr id="7" name="Group 6">
            <a:extLst>
              <a:ext uri="{FF2B5EF4-FFF2-40B4-BE49-F238E27FC236}">
                <a16:creationId xmlns:a16="http://schemas.microsoft.com/office/drawing/2014/main" id="{A72749F4-7A9A-4BCD-A1B4-A2D664364465}"/>
              </a:ext>
            </a:extLst>
          </p:cNvPr>
          <p:cNvGrpSpPr>
            <a:grpSpLocks noChangeAspect="1"/>
          </p:cNvGrpSpPr>
          <p:nvPr/>
        </p:nvGrpSpPr>
        <p:grpSpPr>
          <a:xfrm>
            <a:off x="1999995" y="1418508"/>
            <a:ext cx="1986555" cy="3432769"/>
            <a:chOff x="4437078" y="590606"/>
            <a:chExt cx="1466995" cy="2534967"/>
          </a:xfrm>
        </p:grpSpPr>
        <p:pic>
          <p:nvPicPr>
            <p:cNvPr id="8" name="Picture 7">
              <a:extLst>
                <a:ext uri="{FF2B5EF4-FFF2-40B4-BE49-F238E27FC236}">
                  <a16:creationId xmlns:a16="http://schemas.microsoft.com/office/drawing/2014/main" id="{3203F9F4-CBC1-426F-AF85-919624F8A3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121"/>
            <a:stretch/>
          </p:blipFill>
          <p:spPr>
            <a:xfrm>
              <a:off x="4950202" y="590606"/>
              <a:ext cx="815755" cy="833985"/>
            </a:xfrm>
            <a:prstGeom prst="rect">
              <a:avLst/>
            </a:prstGeom>
          </p:spPr>
        </p:pic>
        <p:sp>
          <p:nvSpPr>
            <p:cNvPr id="9" name="Rectangle 8">
              <a:extLst>
                <a:ext uri="{FF2B5EF4-FFF2-40B4-BE49-F238E27FC236}">
                  <a16:creationId xmlns:a16="http://schemas.microsoft.com/office/drawing/2014/main" id="{8B9AFA8D-33BE-4405-9C70-255EB84A2D8B}"/>
                </a:ext>
              </a:extLst>
            </p:cNvPr>
            <p:cNvSpPr/>
            <p:nvPr/>
          </p:nvSpPr>
          <p:spPr>
            <a:xfrm>
              <a:off x="4812085" y="2443730"/>
              <a:ext cx="1091988" cy="681843"/>
            </a:xfrm>
            <a:prstGeom prst="rect">
              <a:avLst/>
            </a:prstGeom>
          </p:spPr>
          <p:txBody>
            <a:bodyPr wrap="square">
              <a:spAutoFit/>
            </a:bodyPr>
            <a:lstStyle/>
            <a:p>
              <a:pPr algn="ctr" defTabSz="990570"/>
              <a:r>
                <a:rPr lang="en-GB" b="1" dirty="0">
                  <a:solidFill>
                    <a:srgbClr val="002060"/>
                  </a:solidFill>
                  <a:latin typeface="+mn-lt"/>
                </a:rPr>
                <a:t>Bioresource</a:t>
              </a:r>
            </a:p>
            <a:p>
              <a:pPr algn="ctr" defTabSz="990570"/>
              <a:r>
                <a:rPr lang="en-GB" b="1" dirty="0">
                  <a:solidFill>
                    <a:srgbClr val="002060"/>
                  </a:solidFill>
                </a:rPr>
                <a:t>Repository</a:t>
              </a:r>
            </a:p>
            <a:p>
              <a:pPr algn="ctr" defTabSz="990570"/>
              <a:r>
                <a:rPr lang="en-GB" b="1" dirty="0">
                  <a:solidFill>
                    <a:srgbClr val="002060"/>
                  </a:solidFill>
                  <a:latin typeface="+mn-lt"/>
                </a:rPr>
                <a:t>(</a:t>
              </a:r>
              <a:r>
                <a:rPr lang="en-GB" b="1" i="1" dirty="0">
                  <a:solidFill>
                    <a:srgbClr val="002060"/>
                  </a:solidFill>
                  <a:latin typeface="+mn-lt"/>
                </a:rPr>
                <a:t>Ex situ</a:t>
              </a:r>
              <a:r>
                <a:rPr lang="en-GB" b="1" dirty="0">
                  <a:solidFill>
                    <a:srgbClr val="002060"/>
                  </a:solidFill>
                  <a:latin typeface="+mn-lt"/>
                </a:rPr>
                <a:t>)</a:t>
              </a:r>
              <a:endParaRPr lang="en-GB" dirty="0">
                <a:solidFill>
                  <a:srgbClr val="FF0000"/>
                </a:solidFill>
                <a:latin typeface="+mn-lt"/>
              </a:endParaRPr>
            </a:p>
          </p:txBody>
        </p:sp>
        <p:sp>
          <p:nvSpPr>
            <p:cNvPr id="10" name="Right Arrow 13">
              <a:extLst>
                <a:ext uri="{FF2B5EF4-FFF2-40B4-BE49-F238E27FC236}">
                  <a16:creationId xmlns:a16="http://schemas.microsoft.com/office/drawing/2014/main" id="{5D7BD9D8-F57D-4DFA-82D9-2357D5A8B251}"/>
                </a:ext>
              </a:extLst>
            </p:cNvPr>
            <p:cNvSpPr/>
            <p:nvPr/>
          </p:nvSpPr>
          <p:spPr>
            <a:xfrm>
              <a:off x="4437078" y="1221993"/>
              <a:ext cx="502274" cy="520505"/>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pic>
          <p:nvPicPr>
            <p:cNvPr id="11" name="Picture 3" descr="C:\Users\essjay\Desktop\laptop backup 101113\PhD\Results\DEEP SEA 454\sponge photos\BD188.jpg">
              <a:extLst>
                <a:ext uri="{FF2B5EF4-FFF2-40B4-BE49-F238E27FC236}">
                  <a16:creationId xmlns:a16="http://schemas.microsoft.com/office/drawing/2014/main" id="{A67088E4-1EEC-44B9-B42F-10C0570666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68"/>
            <a:stretch/>
          </p:blipFill>
          <p:spPr bwMode="auto">
            <a:xfrm>
              <a:off x="4952366" y="1653146"/>
              <a:ext cx="815755" cy="79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7172AA7D-00D6-4C45-AF41-AD1C581CBC7A}"/>
              </a:ext>
            </a:extLst>
          </p:cNvPr>
          <p:cNvGrpSpPr/>
          <p:nvPr/>
        </p:nvGrpSpPr>
        <p:grpSpPr>
          <a:xfrm>
            <a:off x="4017551" y="1855043"/>
            <a:ext cx="4260095" cy="2185169"/>
            <a:chOff x="4017551" y="1855043"/>
            <a:chExt cx="4260095" cy="2185169"/>
          </a:xfrm>
        </p:grpSpPr>
        <p:grpSp>
          <p:nvGrpSpPr>
            <p:cNvPr id="13" name="Group 12">
              <a:extLst>
                <a:ext uri="{FF2B5EF4-FFF2-40B4-BE49-F238E27FC236}">
                  <a16:creationId xmlns:a16="http://schemas.microsoft.com/office/drawing/2014/main" id="{F208F6AA-004B-46CB-947E-DA87A2C5E667}"/>
                </a:ext>
              </a:extLst>
            </p:cNvPr>
            <p:cNvGrpSpPr/>
            <p:nvPr/>
          </p:nvGrpSpPr>
          <p:grpSpPr>
            <a:xfrm>
              <a:off x="5612733" y="1855043"/>
              <a:ext cx="2664913" cy="2185169"/>
              <a:chOff x="6322496" y="674886"/>
              <a:chExt cx="1967935" cy="1613663"/>
            </a:xfrm>
          </p:grpSpPr>
          <p:pic>
            <p:nvPicPr>
              <p:cNvPr id="15" name="Picture 2">
                <a:extLst>
                  <a:ext uri="{FF2B5EF4-FFF2-40B4-BE49-F238E27FC236}">
                    <a16:creationId xmlns:a16="http://schemas.microsoft.com/office/drawing/2014/main" id="{9B90E7D3-DEDC-426A-A900-2111EC41C9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8608" y="1776936"/>
                <a:ext cx="712603" cy="51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4C90BBB8-FFBF-4F3E-901D-1F8C08BCE5D7}"/>
                  </a:ext>
                </a:extLst>
              </p:cNvPr>
              <p:cNvSpPr txBox="1"/>
              <p:nvPr/>
            </p:nvSpPr>
            <p:spPr>
              <a:xfrm>
                <a:off x="7229134" y="1851902"/>
                <a:ext cx="1061297" cy="340922"/>
              </a:xfrm>
              <a:prstGeom prst="rect">
                <a:avLst/>
              </a:prstGeom>
              <a:noFill/>
            </p:spPr>
            <p:txBody>
              <a:bodyPr wrap="none" rtlCol="0">
                <a:spAutoFit/>
              </a:bodyPr>
              <a:lstStyle/>
              <a:p>
                <a:pPr defTabSz="990570"/>
                <a:r>
                  <a:rPr lang="en-GB" b="1" dirty="0">
                    <a:solidFill>
                      <a:srgbClr val="002060"/>
                    </a:solidFill>
                    <a:latin typeface="+mn-lt"/>
                  </a:rPr>
                  <a:t>Chemistry</a:t>
                </a:r>
              </a:p>
            </p:txBody>
          </p:sp>
          <p:pic>
            <p:nvPicPr>
              <p:cNvPr id="19" name="Picture 4" descr="DNA">
                <a:extLst>
                  <a:ext uri="{FF2B5EF4-FFF2-40B4-BE49-F238E27FC236}">
                    <a16:creationId xmlns:a16="http://schemas.microsoft.com/office/drawing/2014/main" id="{BE685744-CEA5-4CD4-B7E8-5CAB44FD455D}"/>
                  </a:ext>
                </a:extLst>
              </p:cNvPr>
              <p:cNvPicPr>
                <a:picLocks noChangeAspect="1" noChangeArrowheads="1"/>
              </p:cNvPicPr>
              <p:nvPr/>
            </p:nvPicPr>
            <p:blipFill>
              <a:blip r:embed="rId6" cstate="print"/>
              <a:srcRect/>
              <a:stretch>
                <a:fillRect/>
              </a:stretch>
            </p:blipFill>
            <p:spPr bwMode="auto">
              <a:xfrm>
                <a:off x="6322496" y="674886"/>
                <a:ext cx="739349" cy="551047"/>
              </a:xfrm>
              <a:prstGeom prst="rect">
                <a:avLst/>
              </a:prstGeom>
              <a:noFill/>
              <a:ln w="9525">
                <a:noFill/>
                <a:miter lim="800000"/>
                <a:headEnd/>
                <a:tailEnd/>
              </a:ln>
            </p:spPr>
          </p:pic>
          <p:sp>
            <p:nvSpPr>
              <p:cNvPr id="20" name="TextBox 19">
                <a:extLst>
                  <a:ext uri="{FF2B5EF4-FFF2-40B4-BE49-F238E27FC236}">
                    <a16:creationId xmlns:a16="http://schemas.microsoft.com/office/drawing/2014/main" id="{713F4C8D-5D7E-4F5B-90B4-D2D5BC8CD9F6}"/>
                  </a:ext>
                </a:extLst>
              </p:cNvPr>
              <p:cNvSpPr txBox="1"/>
              <p:nvPr/>
            </p:nvSpPr>
            <p:spPr>
              <a:xfrm>
                <a:off x="7229134" y="703476"/>
                <a:ext cx="856092" cy="886397"/>
              </a:xfrm>
              <a:prstGeom prst="rect">
                <a:avLst/>
              </a:prstGeom>
              <a:noFill/>
            </p:spPr>
            <p:txBody>
              <a:bodyPr wrap="none" rtlCol="0">
                <a:spAutoFit/>
              </a:bodyPr>
              <a:lstStyle/>
              <a:p>
                <a:pPr algn="ctr" defTabSz="990570"/>
                <a:r>
                  <a:rPr lang="en-GB" b="1" dirty="0">
                    <a:solidFill>
                      <a:srgbClr val="002060"/>
                    </a:solidFill>
                    <a:latin typeface="+mn-lt"/>
                  </a:rPr>
                  <a:t>Genetic</a:t>
                </a:r>
              </a:p>
              <a:p>
                <a:pPr algn="ctr" defTabSz="990570"/>
                <a:r>
                  <a:rPr lang="en-GB" b="1" dirty="0">
                    <a:solidFill>
                      <a:srgbClr val="002060"/>
                    </a:solidFill>
                    <a:latin typeface="+mn-lt"/>
                  </a:rPr>
                  <a:t>Sequence </a:t>
                </a:r>
              </a:p>
              <a:p>
                <a:pPr algn="ctr" defTabSz="990570"/>
                <a:r>
                  <a:rPr lang="en-GB" b="1" dirty="0">
                    <a:solidFill>
                      <a:srgbClr val="002060"/>
                    </a:solidFill>
                    <a:latin typeface="+mn-lt"/>
                  </a:rPr>
                  <a:t>Data</a:t>
                </a:r>
              </a:p>
              <a:p>
                <a:pPr algn="ctr" defTabSz="990570"/>
                <a:r>
                  <a:rPr lang="en-GB" b="1" dirty="0">
                    <a:solidFill>
                      <a:srgbClr val="002060"/>
                    </a:solidFill>
                  </a:rPr>
                  <a:t>(</a:t>
                </a:r>
                <a:r>
                  <a:rPr lang="en-GB" b="1" i="1" dirty="0">
                    <a:solidFill>
                      <a:srgbClr val="002060"/>
                    </a:solidFill>
                  </a:rPr>
                  <a:t>In silico</a:t>
                </a:r>
                <a:r>
                  <a:rPr lang="en-GB" b="1" dirty="0">
                    <a:solidFill>
                      <a:srgbClr val="002060"/>
                    </a:solidFill>
                  </a:rPr>
                  <a:t>)</a:t>
                </a:r>
                <a:endParaRPr lang="en-GB" b="1" dirty="0">
                  <a:solidFill>
                    <a:srgbClr val="002060"/>
                  </a:solidFill>
                  <a:latin typeface="+mn-lt"/>
                </a:endParaRPr>
              </a:p>
            </p:txBody>
          </p:sp>
        </p:grpSp>
        <p:sp>
          <p:nvSpPr>
            <p:cNvPr id="14" name="Right Arrow 30">
              <a:extLst>
                <a:ext uri="{FF2B5EF4-FFF2-40B4-BE49-F238E27FC236}">
                  <a16:creationId xmlns:a16="http://schemas.microsoft.com/office/drawing/2014/main" id="{985E2D2C-3BFE-49E2-A193-847252EB9F05}"/>
                </a:ext>
              </a:extLst>
            </p:cNvPr>
            <p:cNvSpPr/>
            <p:nvPr/>
          </p:nvSpPr>
          <p:spPr>
            <a:xfrm rot="5400000">
              <a:off x="5976851" y="2621902"/>
              <a:ext cx="442884" cy="704851"/>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sp>
          <p:nvSpPr>
            <p:cNvPr id="22" name="Arrow: Right 21">
              <a:extLst>
                <a:ext uri="{FF2B5EF4-FFF2-40B4-BE49-F238E27FC236}">
                  <a16:creationId xmlns:a16="http://schemas.microsoft.com/office/drawing/2014/main" id="{4BA27446-9D4F-4195-896D-A45732EFEC90}"/>
                </a:ext>
              </a:extLst>
            </p:cNvPr>
            <p:cNvSpPr/>
            <p:nvPr/>
          </p:nvSpPr>
          <p:spPr>
            <a:xfrm rot="20874491">
              <a:off x="4017551" y="2270723"/>
              <a:ext cx="1433771" cy="42476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175BC6C0-CF3C-4060-8617-E02D05A54D23}"/>
                </a:ext>
              </a:extLst>
            </p:cNvPr>
            <p:cNvSpPr/>
            <p:nvPr/>
          </p:nvSpPr>
          <p:spPr>
            <a:xfrm rot="607357">
              <a:off x="4019966" y="2839685"/>
              <a:ext cx="1433771" cy="42476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69E34302-AF11-4B94-8570-2C0A7D876660}"/>
              </a:ext>
            </a:extLst>
          </p:cNvPr>
          <p:cNvGrpSpPr>
            <a:grpSpLocks noChangeAspect="1"/>
          </p:cNvGrpSpPr>
          <p:nvPr/>
        </p:nvGrpSpPr>
        <p:grpSpPr>
          <a:xfrm>
            <a:off x="5214665" y="4197057"/>
            <a:ext cx="2065887" cy="2471018"/>
            <a:chOff x="4706034" y="3102537"/>
            <a:chExt cx="1620856" cy="1938716"/>
          </a:xfrm>
        </p:grpSpPr>
        <p:pic>
          <p:nvPicPr>
            <p:cNvPr id="25" name="Picture 3">
              <a:extLst>
                <a:ext uri="{FF2B5EF4-FFF2-40B4-BE49-F238E27FC236}">
                  <a16:creationId xmlns:a16="http://schemas.microsoft.com/office/drawing/2014/main" id="{88F03A7C-1A73-4616-9E3A-5587A8DCC9E6}"/>
                </a:ext>
              </a:extLst>
            </p:cNvPr>
            <p:cNvPicPr>
              <a:picLocks noChangeAspect="1" noChangeArrowheads="1"/>
            </p:cNvPicPr>
            <p:nvPr/>
          </p:nvPicPr>
          <p:blipFill>
            <a:blip r:embed="rId7" cstate="print"/>
            <a:srcRect l="22423" t="13405" r="7326" b="30794"/>
            <a:stretch>
              <a:fillRect/>
            </a:stretch>
          </p:blipFill>
          <p:spPr bwMode="auto">
            <a:xfrm>
              <a:off x="4815624" y="3823492"/>
              <a:ext cx="1401677" cy="720686"/>
            </a:xfrm>
            <a:prstGeom prst="rect">
              <a:avLst/>
            </a:prstGeom>
            <a:noFill/>
            <a:ln w="9525">
              <a:noFill/>
              <a:miter lim="800000"/>
              <a:headEnd/>
              <a:tailEnd/>
            </a:ln>
          </p:spPr>
        </p:pic>
        <p:sp>
          <p:nvSpPr>
            <p:cNvPr id="26" name="Right Arrow 8">
              <a:extLst>
                <a:ext uri="{FF2B5EF4-FFF2-40B4-BE49-F238E27FC236}">
                  <a16:creationId xmlns:a16="http://schemas.microsoft.com/office/drawing/2014/main" id="{F9A92975-7B05-42EE-9B87-E242D55E7E41}"/>
                </a:ext>
              </a:extLst>
            </p:cNvPr>
            <p:cNvSpPr/>
            <p:nvPr/>
          </p:nvSpPr>
          <p:spPr>
            <a:xfrm rot="5400000">
              <a:off x="5137718" y="3166082"/>
              <a:ext cx="647596" cy="520505"/>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sp>
          <p:nvSpPr>
            <p:cNvPr id="27" name="TextBox 26">
              <a:extLst>
                <a:ext uri="{FF2B5EF4-FFF2-40B4-BE49-F238E27FC236}">
                  <a16:creationId xmlns:a16="http://schemas.microsoft.com/office/drawing/2014/main" id="{B4D7A934-9647-48E1-8247-26634DD3214D}"/>
                </a:ext>
              </a:extLst>
            </p:cNvPr>
            <p:cNvSpPr txBox="1"/>
            <p:nvPr/>
          </p:nvSpPr>
          <p:spPr>
            <a:xfrm>
              <a:off x="4706034" y="4534153"/>
              <a:ext cx="1620856" cy="507100"/>
            </a:xfrm>
            <a:prstGeom prst="rect">
              <a:avLst/>
            </a:prstGeom>
            <a:noFill/>
          </p:spPr>
          <p:txBody>
            <a:bodyPr wrap="none" rtlCol="0">
              <a:spAutoFit/>
            </a:bodyPr>
            <a:lstStyle/>
            <a:p>
              <a:pPr algn="ctr" defTabSz="990570"/>
              <a:r>
                <a:rPr lang="en-GB" b="1" dirty="0">
                  <a:solidFill>
                    <a:srgbClr val="002060"/>
                  </a:solidFill>
                  <a:latin typeface="+mn-lt"/>
                </a:rPr>
                <a:t>Biological screening</a:t>
              </a:r>
            </a:p>
            <a:p>
              <a:pPr algn="ctr" defTabSz="990570"/>
              <a:r>
                <a:rPr lang="en-GB" b="1" dirty="0">
                  <a:solidFill>
                    <a:srgbClr val="002060"/>
                  </a:solidFill>
                  <a:latin typeface="+mn-lt"/>
                </a:rPr>
                <a:t>Functional testing</a:t>
              </a:r>
            </a:p>
          </p:txBody>
        </p:sp>
      </p:grpSp>
      <p:grpSp>
        <p:nvGrpSpPr>
          <p:cNvPr id="28" name="Group 27">
            <a:extLst>
              <a:ext uri="{FF2B5EF4-FFF2-40B4-BE49-F238E27FC236}">
                <a16:creationId xmlns:a16="http://schemas.microsoft.com/office/drawing/2014/main" id="{0E5F927B-99B7-47D6-8ED3-EA1AF1D24002}"/>
              </a:ext>
            </a:extLst>
          </p:cNvPr>
          <p:cNvGrpSpPr>
            <a:grpSpLocks/>
          </p:cNvGrpSpPr>
          <p:nvPr/>
        </p:nvGrpSpPr>
        <p:grpSpPr>
          <a:xfrm>
            <a:off x="7420233" y="4949510"/>
            <a:ext cx="4499850" cy="1718564"/>
            <a:chOff x="2409540" y="3148684"/>
            <a:chExt cx="3322966" cy="1269094"/>
          </a:xfrm>
        </p:grpSpPr>
        <p:pic>
          <p:nvPicPr>
            <p:cNvPr id="29" name="Picture 28">
              <a:extLst>
                <a:ext uri="{FF2B5EF4-FFF2-40B4-BE49-F238E27FC236}">
                  <a16:creationId xmlns:a16="http://schemas.microsoft.com/office/drawing/2014/main" id="{7A9A2710-655F-4D85-9AC6-FA7DBEE25D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7539"/>
            <a:stretch/>
          </p:blipFill>
          <p:spPr>
            <a:xfrm>
              <a:off x="4805191" y="3148684"/>
              <a:ext cx="647510" cy="1066672"/>
            </a:xfrm>
            <a:prstGeom prst="rect">
              <a:avLst/>
            </a:prstGeom>
          </p:spPr>
        </p:pic>
        <p:sp>
          <p:nvSpPr>
            <p:cNvPr id="30" name="Right Arrow 17">
              <a:extLst>
                <a:ext uri="{FF2B5EF4-FFF2-40B4-BE49-F238E27FC236}">
                  <a16:creationId xmlns:a16="http://schemas.microsoft.com/office/drawing/2014/main" id="{5F48CAEA-3EA7-4657-AF83-D7FE055EAC24}"/>
                </a:ext>
              </a:extLst>
            </p:cNvPr>
            <p:cNvSpPr/>
            <p:nvPr/>
          </p:nvSpPr>
          <p:spPr>
            <a:xfrm>
              <a:off x="2409540" y="3430706"/>
              <a:ext cx="2292504" cy="520506"/>
            </a:xfrm>
            <a:prstGeom prst="rightArrow">
              <a:avLst/>
            </a:prstGeom>
            <a:solidFill>
              <a:srgbClr val="70AD47"/>
            </a:solidFill>
            <a:ln w="19050" cap="flat" cmpd="sng" algn="ctr">
              <a:solidFill>
                <a:sysClr val="window" lastClr="FFFFFF"/>
              </a:solidFill>
              <a:prstDash val="solid"/>
              <a:miter lim="800000"/>
            </a:ln>
            <a:effectLst/>
          </p:spPr>
          <p:txBody>
            <a:bodyPr rtlCol="0" anchor="ctr"/>
            <a:lstStyle/>
            <a:p>
              <a:pPr algn="ctr" defTabSz="990570">
                <a:defRPr/>
              </a:pPr>
              <a:endParaRPr lang="en-GB" kern="0">
                <a:solidFill>
                  <a:prstClr val="white"/>
                </a:solidFill>
                <a:latin typeface="+mn-lt"/>
              </a:endParaRPr>
            </a:p>
          </p:txBody>
        </p:sp>
        <p:sp>
          <p:nvSpPr>
            <p:cNvPr id="31" name="Rectangle 30">
              <a:extLst>
                <a:ext uri="{FF2B5EF4-FFF2-40B4-BE49-F238E27FC236}">
                  <a16:creationId xmlns:a16="http://schemas.microsoft.com/office/drawing/2014/main" id="{AACA15EB-1E45-4EC5-8730-BEE94556B932}"/>
                </a:ext>
              </a:extLst>
            </p:cNvPr>
            <p:cNvSpPr/>
            <p:nvPr/>
          </p:nvSpPr>
          <p:spPr>
            <a:xfrm>
              <a:off x="4805191" y="4076856"/>
              <a:ext cx="927315" cy="340922"/>
            </a:xfrm>
            <a:prstGeom prst="rect">
              <a:avLst/>
            </a:prstGeom>
          </p:spPr>
          <p:txBody>
            <a:bodyPr wrap="square">
              <a:spAutoFit/>
            </a:bodyPr>
            <a:lstStyle/>
            <a:p>
              <a:pPr defTabSz="990570"/>
              <a:r>
                <a:rPr lang="en-GB" b="1" dirty="0">
                  <a:solidFill>
                    <a:srgbClr val="002060"/>
                  </a:solidFill>
                  <a:latin typeface="+mn-lt"/>
                </a:rPr>
                <a:t>Product</a:t>
              </a:r>
            </a:p>
          </p:txBody>
        </p:sp>
      </p:grpSp>
      <p:sp>
        <p:nvSpPr>
          <p:cNvPr id="2" name="TextBox 1">
            <a:extLst>
              <a:ext uri="{FF2B5EF4-FFF2-40B4-BE49-F238E27FC236}">
                <a16:creationId xmlns:a16="http://schemas.microsoft.com/office/drawing/2014/main" id="{CE76142A-9FDD-4014-8060-9975E6BC3298}"/>
              </a:ext>
            </a:extLst>
          </p:cNvPr>
          <p:cNvSpPr txBox="1"/>
          <p:nvPr/>
        </p:nvSpPr>
        <p:spPr>
          <a:xfrm>
            <a:off x="818984" y="4197056"/>
            <a:ext cx="81904" cy="369332"/>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EB96C434-6BCB-4F2B-96AE-A39586369781}"/>
              </a:ext>
            </a:extLst>
          </p:cNvPr>
          <p:cNvSpPr txBox="1"/>
          <p:nvPr/>
        </p:nvSpPr>
        <p:spPr>
          <a:xfrm>
            <a:off x="5799" y="3199782"/>
            <a:ext cx="2516586" cy="646331"/>
          </a:xfrm>
          <a:prstGeom prst="rect">
            <a:avLst/>
          </a:prstGeom>
          <a:noFill/>
        </p:spPr>
        <p:txBody>
          <a:bodyPr wrap="none" rtlCol="0">
            <a:spAutoFit/>
          </a:bodyPr>
          <a:lstStyle/>
          <a:p>
            <a:pPr algn="ctr"/>
            <a:r>
              <a:rPr lang="en-GB" b="1" dirty="0">
                <a:solidFill>
                  <a:srgbClr val="FF0000"/>
                </a:solidFill>
              </a:rPr>
              <a:t>Submit OPEN</a:t>
            </a:r>
          </a:p>
          <a:p>
            <a:pPr algn="ctr"/>
            <a:r>
              <a:rPr lang="en-GB" b="1" dirty="0">
                <a:solidFill>
                  <a:srgbClr val="FF0000"/>
                </a:solidFill>
              </a:rPr>
              <a:t>Obtain Unique Identifier</a:t>
            </a:r>
          </a:p>
        </p:txBody>
      </p:sp>
      <p:sp>
        <p:nvSpPr>
          <p:cNvPr id="33" name="TextBox 32">
            <a:extLst>
              <a:ext uri="{FF2B5EF4-FFF2-40B4-BE49-F238E27FC236}">
                <a16:creationId xmlns:a16="http://schemas.microsoft.com/office/drawing/2014/main" id="{0F2184DF-E189-4700-AC84-C5FEC4553312}"/>
              </a:ext>
            </a:extLst>
          </p:cNvPr>
          <p:cNvSpPr txBox="1"/>
          <p:nvPr/>
        </p:nvSpPr>
        <p:spPr>
          <a:xfrm>
            <a:off x="1590447" y="4851277"/>
            <a:ext cx="3313471" cy="1754326"/>
          </a:xfrm>
          <a:prstGeom prst="rect">
            <a:avLst/>
          </a:prstGeom>
          <a:noFill/>
        </p:spPr>
        <p:txBody>
          <a:bodyPr wrap="none" rtlCol="0">
            <a:spAutoFit/>
          </a:bodyPr>
          <a:lstStyle/>
          <a:p>
            <a:pPr algn="ctr"/>
            <a:r>
              <a:rPr lang="en-GB" b="1" dirty="0">
                <a:solidFill>
                  <a:srgbClr val="FF0000"/>
                </a:solidFill>
              </a:rPr>
              <a:t>Update OPEN</a:t>
            </a:r>
          </a:p>
          <a:p>
            <a:pPr algn="ctr"/>
            <a:r>
              <a:rPr lang="en-GB" b="1" dirty="0">
                <a:solidFill>
                  <a:srgbClr val="FF0000"/>
                </a:solidFill>
              </a:rPr>
              <a:t>(Location, metadata, species etc)</a:t>
            </a:r>
          </a:p>
          <a:p>
            <a:pPr algn="ctr"/>
            <a:r>
              <a:rPr lang="en-GB" b="1" dirty="0">
                <a:solidFill>
                  <a:srgbClr val="FF0000"/>
                </a:solidFill>
              </a:rPr>
              <a:t>Share Materials</a:t>
            </a:r>
          </a:p>
          <a:p>
            <a:pPr algn="ctr"/>
            <a:endParaRPr lang="en-GB" b="1" dirty="0">
              <a:solidFill>
                <a:srgbClr val="FF0000"/>
              </a:solidFill>
            </a:endParaRPr>
          </a:p>
          <a:p>
            <a:pPr algn="ctr"/>
            <a:r>
              <a:rPr lang="en-GB" b="1" dirty="0">
                <a:solidFill>
                  <a:srgbClr val="FF0000"/>
                </a:solidFill>
              </a:rPr>
              <a:t>Researchers accessing material</a:t>
            </a:r>
          </a:p>
          <a:p>
            <a:pPr algn="ctr"/>
            <a:r>
              <a:rPr lang="en-GB" b="1" dirty="0">
                <a:solidFill>
                  <a:srgbClr val="FF0000"/>
                </a:solidFill>
              </a:rPr>
              <a:t>provided with Unique Identifier</a:t>
            </a:r>
          </a:p>
        </p:txBody>
      </p:sp>
      <p:sp>
        <p:nvSpPr>
          <p:cNvPr id="35" name="TextBox 34">
            <a:extLst>
              <a:ext uri="{FF2B5EF4-FFF2-40B4-BE49-F238E27FC236}">
                <a16:creationId xmlns:a16="http://schemas.microsoft.com/office/drawing/2014/main" id="{B3230028-C396-4044-89F9-C5C393120A7C}"/>
              </a:ext>
            </a:extLst>
          </p:cNvPr>
          <p:cNvSpPr txBox="1"/>
          <p:nvPr/>
        </p:nvSpPr>
        <p:spPr>
          <a:xfrm>
            <a:off x="8181886" y="2106554"/>
            <a:ext cx="725519" cy="923330"/>
          </a:xfrm>
          <a:prstGeom prst="rect">
            <a:avLst/>
          </a:prstGeom>
          <a:noFill/>
        </p:spPr>
        <p:txBody>
          <a:bodyPr wrap="none" rtlCol="0">
            <a:spAutoFit/>
          </a:bodyPr>
          <a:lstStyle/>
          <a:p>
            <a:pPr algn="ctr"/>
            <a:r>
              <a:rPr lang="en-GB" b="1" dirty="0">
                <a:solidFill>
                  <a:srgbClr val="FF0000"/>
                </a:solidFill>
              </a:rPr>
              <a:t>Share</a:t>
            </a:r>
          </a:p>
          <a:p>
            <a:pPr algn="ctr"/>
            <a:r>
              <a:rPr lang="en-GB" b="1" dirty="0">
                <a:solidFill>
                  <a:srgbClr val="FF0000"/>
                </a:solidFill>
              </a:rPr>
              <a:t>Data</a:t>
            </a:r>
          </a:p>
          <a:p>
            <a:pPr algn="ctr"/>
            <a:endParaRPr lang="en-GB" b="1" dirty="0">
              <a:solidFill>
                <a:srgbClr val="FF0000"/>
              </a:solidFill>
            </a:endParaRPr>
          </a:p>
        </p:txBody>
      </p:sp>
      <p:sp>
        <p:nvSpPr>
          <p:cNvPr id="37" name="TextBox 36">
            <a:extLst>
              <a:ext uri="{FF2B5EF4-FFF2-40B4-BE49-F238E27FC236}">
                <a16:creationId xmlns:a16="http://schemas.microsoft.com/office/drawing/2014/main" id="{C3C4D977-9538-4564-B19E-6CD8CE671AFB}"/>
              </a:ext>
            </a:extLst>
          </p:cNvPr>
          <p:cNvSpPr txBox="1"/>
          <p:nvPr/>
        </p:nvSpPr>
        <p:spPr>
          <a:xfrm>
            <a:off x="10379533" y="3789447"/>
            <a:ext cx="1540550" cy="1200329"/>
          </a:xfrm>
          <a:prstGeom prst="rect">
            <a:avLst/>
          </a:prstGeom>
          <a:noFill/>
        </p:spPr>
        <p:txBody>
          <a:bodyPr wrap="none" rtlCol="0">
            <a:spAutoFit/>
          </a:bodyPr>
          <a:lstStyle/>
          <a:p>
            <a:pPr algn="ctr"/>
            <a:r>
              <a:rPr lang="en-GB" b="1" dirty="0">
                <a:solidFill>
                  <a:srgbClr val="FF0000"/>
                </a:solidFill>
              </a:rPr>
              <a:t>Unique</a:t>
            </a:r>
          </a:p>
          <a:p>
            <a:pPr algn="ctr"/>
            <a:r>
              <a:rPr lang="en-GB" b="1" dirty="0">
                <a:solidFill>
                  <a:srgbClr val="FF0000"/>
                </a:solidFill>
              </a:rPr>
              <a:t>Identifier</a:t>
            </a:r>
          </a:p>
          <a:p>
            <a:pPr algn="ctr"/>
            <a:r>
              <a:rPr lang="en-GB" b="1" dirty="0">
                <a:solidFill>
                  <a:srgbClr val="FF0000"/>
                </a:solidFill>
              </a:rPr>
              <a:t>Needed for</a:t>
            </a:r>
          </a:p>
          <a:p>
            <a:pPr algn="ctr"/>
            <a:r>
              <a:rPr lang="en-GB" b="1" dirty="0">
                <a:solidFill>
                  <a:srgbClr val="FF0000"/>
                </a:solidFill>
              </a:rPr>
              <a:t>Publication/IP</a:t>
            </a:r>
          </a:p>
        </p:txBody>
      </p:sp>
    </p:spTree>
    <p:extLst>
      <p:ext uri="{BB962C8B-B14F-4D97-AF65-F5344CB8AC3E}">
        <p14:creationId xmlns:p14="http://schemas.microsoft.com/office/powerpoint/2010/main" val="32598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36C47-AB16-4242-9C5D-77F639C9AF07}"/>
              </a:ext>
            </a:extLst>
          </p:cNvPr>
          <p:cNvSpPr>
            <a:spLocks noGrp="1"/>
          </p:cNvSpPr>
          <p:nvPr>
            <p:ph type="title"/>
          </p:nvPr>
        </p:nvSpPr>
        <p:spPr/>
        <p:txBody>
          <a:bodyPr/>
          <a:lstStyle/>
          <a:p>
            <a:r>
              <a:rPr lang="en-GB" dirty="0"/>
              <a:t>Online Prior Electronic Notification</a:t>
            </a:r>
          </a:p>
        </p:txBody>
      </p:sp>
      <p:sp>
        <p:nvSpPr>
          <p:cNvPr id="5" name="Content Placeholder 4">
            <a:extLst>
              <a:ext uri="{FF2B5EF4-FFF2-40B4-BE49-F238E27FC236}">
                <a16:creationId xmlns:a16="http://schemas.microsoft.com/office/drawing/2014/main" id="{3B512C43-C722-4E48-BA14-7E8E999EA671}"/>
              </a:ext>
            </a:extLst>
          </p:cNvPr>
          <p:cNvSpPr>
            <a:spLocks noGrp="1"/>
          </p:cNvSpPr>
          <p:nvPr>
            <p:ph idx="1"/>
          </p:nvPr>
        </p:nvSpPr>
        <p:spPr/>
        <p:txBody>
          <a:bodyPr>
            <a:normAutofit fontScale="92500" lnSpcReduction="20000"/>
          </a:bodyPr>
          <a:lstStyle/>
          <a:p>
            <a:r>
              <a:rPr lang="en-GB" dirty="0"/>
              <a:t>Use of cruise plans and cruise reports builds on existing practice.</a:t>
            </a:r>
          </a:p>
          <a:p>
            <a:r>
              <a:rPr lang="en-GB" dirty="0"/>
              <a:t>Agree on minimal dataset to accompany each sample collected.</a:t>
            </a:r>
          </a:p>
          <a:p>
            <a:r>
              <a:rPr lang="en-GB" dirty="0"/>
              <a:t>Share materials, but have processes to ensure maximum value is obtained from rare samples.</a:t>
            </a:r>
          </a:p>
          <a:p>
            <a:r>
              <a:rPr lang="en-GB" dirty="0"/>
              <a:t>Develop unique identifier to work with existing ex situ collection data infrastructure and digital sequence information databases</a:t>
            </a:r>
          </a:p>
          <a:p>
            <a:r>
              <a:rPr lang="en-GB" dirty="0"/>
              <a:t>Fee-free access to materials and raw data – scope to be clarified but initially intended to mean nucleotide sequence data (DNA/RNA sequences).</a:t>
            </a:r>
          </a:p>
          <a:p>
            <a:r>
              <a:rPr lang="en-GB" dirty="0"/>
              <a:t>Possibility for exclusivity period on samples/data to enable scientific research to be completed, or for commercial research to be protected. Exclusivity period can be granted without fee for defined period, after which payment to central fund must be made.</a:t>
            </a:r>
          </a:p>
          <a:p>
            <a:endParaRPr lang="en-GB" dirty="0"/>
          </a:p>
          <a:p>
            <a:endParaRPr lang="en-GB" dirty="0"/>
          </a:p>
        </p:txBody>
      </p:sp>
    </p:spTree>
    <p:extLst>
      <p:ext uri="{BB962C8B-B14F-4D97-AF65-F5344CB8AC3E}">
        <p14:creationId xmlns:p14="http://schemas.microsoft.com/office/powerpoint/2010/main" val="41569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9E3-0E92-451C-B3BC-FA8816C14CF7}"/>
              </a:ext>
            </a:extLst>
          </p:cNvPr>
          <p:cNvSpPr>
            <a:spLocks noGrp="1"/>
          </p:cNvSpPr>
          <p:nvPr>
            <p:ph type="title"/>
          </p:nvPr>
        </p:nvSpPr>
        <p:spPr/>
        <p:txBody>
          <a:bodyPr/>
          <a:lstStyle/>
          <a:p>
            <a:r>
              <a:rPr lang="en-GB" dirty="0"/>
              <a:t>Exclusivity Periods in Scientific Practice</a:t>
            </a:r>
          </a:p>
        </p:txBody>
      </p:sp>
      <p:sp>
        <p:nvSpPr>
          <p:cNvPr id="13" name="Content Placeholder 2">
            <a:extLst>
              <a:ext uri="{FF2B5EF4-FFF2-40B4-BE49-F238E27FC236}">
                <a16:creationId xmlns:a16="http://schemas.microsoft.com/office/drawing/2014/main" id="{E326E2D5-8F6E-4A2D-A61E-65C90D7BD93F}"/>
              </a:ext>
            </a:extLst>
          </p:cNvPr>
          <p:cNvSpPr>
            <a:spLocks noGrp="1"/>
          </p:cNvSpPr>
          <p:nvPr>
            <p:ph idx="1"/>
          </p:nvPr>
        </p:nvSpPr>
        <p:spPr>
          <a:xfrm>
            <a:off x="1752600" y="1510032"/>
            <a:ext cx="8229600" cy="4349128"/>
          </a:xfrm>
        </p:spPr>
        <p:txBody>
          <a:bodyPr/>
          <a:lstStyle/>
          <a:p>
            <a:r>
              <a:rPr lang="en-GB" sz="2400" dirty="0">
                <a:latin typeface="+mn-lt"/>
              </a:rPr>
              <a:t>Protein Data Bank entries are placed on hold for one year from the date of deposition. They may be released earlier on a date specified by the Contact Author. When the corresponding electronic or paper publication occurs, the entry must be released if the journal policy requires release upon publication. </a:t>
            </a:r>
          </a:p>
          <a:p>
            <a:endParaRPr lang="en-GB" dirty="0"/>
          </a:p>
          <a:p>
            <a:endParaRPr lang="en-GB" dirty="0"/>
          </a:p>
        </p:txBody>
      </p:sp>
      <p:sp>
        <p:nvSpPr>
          <p:cNvPr id="14" name="Rectangle 13">
            <a:extLst>
              <a:ext uri="{FF2B5EF4-FFF2-40B4-BE49-F238E27FC236}">
                <a16:creationId xmlns:a16="http://schemas.microsoft.com/office/drawing/2014/main" id="{F402A95E-DB1A-45BF-828A-983EB8BDAA8A}"/>
              </a:ext>
            </a:extLst>
          </p:cNvPr>
          <p:cNvSpPr/>
          <p:nvPr/>
        </p:nvSpPr>
        <p:spPr>
          <a:xfrm>
            <a:off x="1668750" y="6123543"/>
            <a:ext cx="4198650" cy="369332"/>
          </a:xfrm>
          <a:prstGeom prst="rect">
            <a:avLst/>
          </a:prstGeom>
        </p:spPr>
        <p:txBody>
          <a:bodyPr wrap="none">
            <a:spAutoFit/>
          </a:bodyPr>
          <a:lstStyle/>
          <a:p>
            <a:r>
              <a:rPr lang="en-GB" dirty="0">
                <a:latin typeface="+mj-lt"/>
              </a:rPr>
              <a:t>http://www.rcsb.org/pdb/home/home.do</a:t>
            </a:r>
          </a:p>
        </p:txBody>
      </p:sp>
      <p:grpSp>
        <p:nvGrpSpPr>
          <p:cNvPr id="15" name="Group 14">
            <a:extLst>
              <a:ext uri="{FF2B5EF4-FFF2-40B4-BE49-F238E27FC236}">
                <a16:creationId xmlns:a16="http://schemas.microsoft.com/office/drawing/2014/main" id="{B5E2A67D-9367-49D7-8B8D-4CF84939828F}"/>
              </a:ext>
            </a:extLst>
          </p:cNvPr>
          <p:cNvGrpSpPr/>
          <p:nvPr/>
        </p:nvGrpSpPr>
        <p:grpSpPr>
          <a:xfrm>
            <a:off x="1752600" y="3684596"/>
            <a:ext cx="2092063" cy="2438947"/>
            <a:chOff x="457200" y="3463191"/>
            <a:chExt cx="2092063" cy="2438947"/>
          </a:xfrm>
        </p:grpSpPr>
        <p:pic>
          <p:nvPicPr>
            <p:cNvPr id="16" name="Picture 15" descr="1B.png">
              <a:extLst>
                <a:ext uri="{FF2B5EF4-FFF2-40B4-BE49-F238E27FC236}">
                  <a16:creationId xmlns:a16="http://schemas.microsoft.com/office/drawing/2014/main" id="{F13CD7DB-66E2-44E8-AE14-6C9B9CF94CCA}"/>
                </a:ext>
              </a:extLst>
            </p:cNvPr>
            <p:cNvPicPr>
              <a:picLocks noChangeAspect="1"/>
            </p:cNvPicPr>
            <p:nvPr/>
          </p:nvPicPr>
          <p:blipFill rotWithShape="1">
            <a:blip r:embed="rId2">
              <a:extLst>
                <a:ext uri="{28A0092B-C50C-407E-A947-70E740481C1C}">
                  <a14:useLocalDpi xmlns:a14="http://schemas.microsoft.com/office/drawing/2010/main" val="0"/>
                </a:ext>
              </a:extLst>
            </a:blip>
            <a:srcRect l="18371" r="12148"/>
            <a:stretch/>
          </p:blipFill>
          <p:spPr>
            <a:xfrm>
              <a:off x="457200" y="3463191"/>
              <a:ext cx="2092063" cy="1750210"/>
            </a:xfrm>
            <a:prstGeom prst="rect">
              <a:avLst/>
            </a:prstGeom>
          </p:spPr>
        </p:pic>
        <p:sp>
          <p:nvSpPr>
            <p:cNvPr id="17" name="TextBox 16">
              <a:extLst>
                <a:ext uri="{FF2B5EF4-FFF2-40B4-BE49-F238E27FC236}">
                  <a16:creationId xmlns:a16="http://schemas.microsoft.com/office/drawing/2014/main" id="{278ADF3B-354F-4376-85E3-BAAEEFE5C62A}"/>
                </a:ext>
              </a:extLst>
            </p:cNvPr>
            <p:cNvSpPr txBox="1"/>
            <p:nvPr/>
          </p:nvSpPr>
          <p:spPr>
            <a:xfrm>
              <a:off x="457200" y="5255807"/>
              <a:ext cx="2079031" cy="646331"/>
            </a:xfrm>
            <a:prstGeom prst="rect">
              <a:avLst/>
            </a:prstGeom>
            <a:noFill/>
          </p:spPr>
          <p:txBody>
            <a:bodyPr wrap="none" rtlCol="0">
              <a:spAutoFit/>
            </a:bodyPr>
            <a:lstStyle/>
            <a:p>
              <a:r>
                <a:rPr lang="en-GB" dirty="0">
                  <a:latin typeface="+mj-lt"/>
                </a:rPr>
                <a:t>Solve protein crystal</a:t>
              </a:r>
            </a:p>
            <a:p>
              <a:r>
                <a:rPr lang="en-GB" dirty="0">
                  <a:latin typeface="+mj-lt"/>
                </a:rPr>
                <a:t>structure</a:t>
              </a:r>
            </a:p>
          </p:txBody>
        </p:sp>
      </p:grpSp>
      <p:grpSp>
        <p:nvGrpSpPr>
          <p:cNvPr id="18" name="Group 17">
            <a:extLst>
              <a:ext uri="{FF2B5EF4-FFF2-40B4-BE49-F238E27FC236}">
                <a16:creationId xmlns:a16="http://schemas.microsoft.com/office/drawing/2014/main" id="{124F8872-4662-40FE-83CE-FCDF7BA5E270}"/>
              </a:ext>
            </a:extLst>
          </p:cNvPr>
          <p:cNvGrpSpPr/>
          <p:nvPr/>
        </p:nvGrpSpPr>
        <p:grpSpPr>
          <a:xfrm>
            <a:off x="3956713" y="4308240"/>
            <a:ext cx="2694844" cy="1211611"/>
            <a:chOff x="2661313" y="4086835"/>
            <a:chExt cx="2694844" cy="1211611"/>
          </a:xfrm>
        </p:grpSpPr>
        <p:pic>
          <p:nvPicPr>
            <p:cNvPr id="19" name="Picture 18">
              <a:extLst>
                <a:ext uri="{FF2B5EF4-FFF2-40B4-BE49-F238E27FC236}">
                  <a16:creationId xmlns:a16="http://schemas.microsoft.com/office/drawing/2014/main" id="{1D3BCE8B-CD9A-4A41-826D-98D600D0A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297" y="4086835"/>
              <a:ext cx="1895860" cy="502921"/>
            </a:xfrm>
            <a:prstGeom prst="rect">
              <a:avLst/>
            </a:prstGeom>
          </p:spPr>
        </p:pic>
        <p:sp>
          <p:nvSpPr>
            <p:cNvPr id="20" name="Right Arrow 6">
              <a:extLst>
                <a:ext uri="{FF2B5EF4-FFF2-40B4-BE49-F238E27FC236}">
                  <a16:creationId xmlns:a16="http://schemas.microsoft.com/office/drawing/2014/main" id="{ACA58224-1A28-4369-873D-883B25568EEF}"/>
                </a:ext>
              </a:extLst>
            </p:cNvPr>
            <p:cNvSpPr/>
            <p:nvPr/>
          </p:nvSpPr>
          <p:spPr>
            <a:xfrm>
              <a:off x="2661313" y="4086835"/>
              <a:ext cx="600502" cy="502921"/>
            </a:xfrm>
            <a:prstGeom prst="rightArrow">
              <a:avLst/>
            </a:prstGeom>
            <a:solidFill>
              <a:srgbClr val="31A0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60A7DEA-1D48-48B0-94FB-D9198C5C0F10}"/>
                </a:ext>
              </a:extLst>
            </p:cNvPr>
            <p:cNvSpPr txBox="1"/>
            <p:nvPr/>
          </p:nvSpPr>
          <p:spPr>
            <a:xfrm>
              <a:off x="3683953" y="4652115"/>
              <a:ext cx="1373966" cy="646331"/>
            </a:xfrm>
            <a:prstGeom prst="rect">
              <a:avLst/>
            </a:prstGeom>
            <a:noFill/>
          </p:spPr>
          <p:txBody>
            <a:bodyPr wrap="none" rtlCol="0">
              <a:spAutoFit/>
            </a:bodyPr>
            <a:lstStyle/>
            <a:p>
              <a:r>
                <a:rPr lang="en-GB" dirty="0">
                  <a:latin typeface="+mj-lt"/>
                </a:rPr>
                <a:t>Deposit data</a:t>
              </a:r>
            </a:p>
            <a:p>
              <a:r>
                <a:rPr lang="en-GB" dirty="0">
                  <a:latin typeface="+mj-lt"/>
                </a:rPr>
                <a:t>Get PDB ID</a:t>
              </a:r>
            </a:p>
          </p:txBody>
        </p:sp>
      </p:grpSp>
      <p:grpSp>
        <p:nvGrpSpPr>
          <p:cNvPr id="22" name="Group 21">
            <a:extLst>
              <a:ext uri="{FF2B5EF4-FFF2-40B4-BE49-F238E27FC236}">
                <a16:creationId xmlns:a16="http://schemas.microsoft.com/office/drawing/2014/main" id="{10FFCEC7-D3F6-4400-8232-40DBB89A5E08}"/>
              </a:ext>
            </a:extLst>
          </p:cNvPr>
          <p:cNvGrpSpPr/>
          <p:nvPr/>
        </p:nvGrpSpPr>
        <p:grpSpPr>
          <a:xfrm>
            <a:off x="6780604" y="3449493"/>
            <a:ext cx="3669257" cy="2668758"/>
            <a:chOff x="5485204" y="3228088"/>
            <a:chExt cx="3669257" cy="2668758"/>
          </a:xfrm>
        </p:grpSpPr>
        <p:sp>
          <p:nvSpPr>
            <p:cNvPr id="23" name="Right Arrow 7">
              <a:extLst>
                <a:ext uri="{FF2B5EF4-FFF2-40B4-BE49-F238E27FC236}">
                  <a16:creationId xmlns:a16="http://schemas.microsoft.com/office/drawing/2014/main" id="{691BB097-4EFB-42B6-97AC-5382D6817E5A}"/>
                </a:ext>
              </a:extLst>
            </p:cNvPr>
            <p:cNvSpPr/>
            <p:nvPr/>
          </p:nvSpPr>
          <p:spPr>
            <a:xfrm>
              <a:off x="5485204" y="3502793"/>
              <a:ext cx="600502" cy="502921"/>
            </a:xfrm>
            <a:prstGeom prst="rightArrow">
              <a:avLst/>
            </a:prstGeom>
            <a:solidFill>
              <a:srgbClr val="31A0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3C9709D6-1C81-41D1-9A44-A5E06C29F822}"/>
                </a:ext>
              </a:extLst>
            </p:cNvPr>
            <p:cNvPicPr>
              <a:picLocks noChangeAspect="1"/>
            </p:cNvPicPr>
            <p:nvPr/>
          </p:nvPicPr>
          <p:blipFill rotWithShape="1">
            <a:blip r:embed="rId4"/>
            <a:srcRect l="9595" t="18605" r="6300" b="29363"/>
            <a:stretch/>
          </p:blipFill>
          <p:spPr>
            <a:xfrm>
              <a:off x="6129012" y="3228088"/>
              <a:ext cx="3025449" cy="1052330"/>
            </a:xfrm>
            <a:prstGeom prst="rect">
              <a:avLst/>
            </a:prstGeom>
          </p:spPr>
        </p:pic>
        <p:sp>
          <p:nvSpPr>
            <p:cNvPr id="25" name="Right Arrow 11">
              <a:extLst>
                <a:ext uri="{FF2B5EF4-FFF2-40B4-BE49-F238E27FC236}">
                  <a16:creationId xmlns:a16="http://schemas.microsoft.com/office/drawing/2014/main" id="{98E19A2B-43CF-4150-B8D3-83B3C4AB6FD8}"/>
                </a:ext>
              </a:extLst>
            </p:cNvPr>
            <p:cNvSpPr/>
            <p:nvPr/>
          </p:nvSpPr>
          <p:spPr>
            <a:xfrm>
              <a:off x="5485204" y="4710480"/>
              <a:ext cx="600502" cy="502921"/>
            </a:xfrm>
            <a:prstGeom prst="rightArrow">
              <a:avLst/>
            </a:prstGeom>
            <a:solidFill>
              <a:srgbClr val="31A0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DD13D29-DC20-4ABD-BF7F-8062BFF8E590}"/>
                </a:ext>
              </a:extLst>
            </p:cNvPr>
            <p:cNvSpPr txBox="1"/>
            <p:nvPr/>
          </p:nvSpPr>
          <p:spPr>
            <a:xfrm>
              <a:off x="6298535" y="4652115"/>
              <a:ext cx="1349921" cy="646331"/>
            </a:xfrm>
            <a:prstGeom prst="rect">
              <a:avLst/>
            </a:prstGeom>
            <a:noFill/>
          </p:spPr>
          <p:txBody>
            <a:bodyPr wrap="none" rtlCol="0">
              <a:spAutoFit/>
            </a:bodyPr>
            <a:lstStyle/>
            <a:p>
              <a:r>
                <a:rPr lang="en-GB" sz="3600" b="1" dirty="0">
                  <a:latin typeface="+mj-lt"/>
                </a:rPr>
                <a:t>1 Year</a:t>
              </a:r>
            </a:p>
          </p:txBody>
        </p:sp>
        <p:sp>
          <p:nvSpPr>
            <p:cNvPr id="27" name="TextBox 26">
              <a:extLst>
                <a:ext uri="{FF2B5EF4-FFF2-40B4-BE49-F238E27FC236}">
                  <a16:creationId xmlns:a16="http://schemas.microsoft.com/office/drawing/2014/main" id="{D19128F3-D3B4-4B04-B978-706B56AAE71A}"/>
                </a:ext>
              </a:extLst>
            </p:cNvPr>
            <p:cNvSpPr txBox="1"/>
            <p:nvPr/>
          </p:nvSpPr>
          <p:spPr>
            <a:xfrm>
              <a:off x="6435012" y="5527514"/>
              <a:ext cx="1515800" cy="369332"/>
            </a:xfrm>
            <a:prstGeom prst="rect">
              <a:avLst/>
            </a:prstGeom>
            <a:noFill/>
          </p:spPr>
          <p:txBody>
            <a:bodyPr wrap="none" rtlCol="0">
              <a:spAutoFit/>
            </a:bodyPr>
            <a:lstStyle/>
            <a:p>
              <a:r>
                <a:rPr lang="en-GB" dirty="0">
                  <a:latin typeface="+mj-lt"/>
                </a:rPr>
                <a:t>Data Released</a:t>
              </a:r>
            </a:p>
          </p:txBody>
        </p:sp>
      </p:grpSp>
    </p:spTree>
    <p:extLst>
      <p:ext uri="{BB962C8B-B14F-4D97-AF65-F5344CB8AC3E}">
        <p14:creationId xmlns:p14="http://schemas.microsoft.com/office/powerpoint/2010/main" val="813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FC92-C426-455C-8977-A8A65EEA8708}"/>
              </a:ext>
            </a:extLst>
          </p:cNvPr>
          <p:cNvSpPr>
            <a:spLocks noGrp="1"/>
          </p:cNvSpPr>
          <p:nvPr>
            <p:ph type="title"/>
          </p:nvPr>
        </p:nvSpPr>
        <p:spPr/>
        <p:txBody>
          <a:bodyPr/>
          <a:lstStyle/>
          <a:p>
            <a:r>
              <a:rPr lang="en-GB" dirty="0"/>
              <a:t>Current Thinking on Exclusivity Periods for DSI</a:t>
            </a:r>
          </a:p>
        </p:txBody>
      </p:sp>
      <p:sp>
        <p:nvSpPr>
          <p:cNvPr id="3" name="Content Placeholder 2">
            <a:extLst>
              <a:ext uri="{FF2B5EF4-FFF2-40B4-BE49-F238E27FC236}">
                <a16:creationId xmlns:a16="http://schemas.microsoft.com/office/drawing/2014/main" id="{76DB2223-833D-48F7-95B7-4D15A46761B2}"/>
              </a:ext>
            </a:extLst>
          </p:cNvPr>
          <p:cNvSpPr>
            <a:spLocks noGrp="1"/>
          </p:cNvSpPr>
          <p:nvPr>
            <p:ph idx="1"/>
          </p:nvPr>
        </p:nvSpPr>
        <p:spPr>
          <a:xfrm>
            <a:off x="428624" y="1825625"/>
            <a:ext cx="11311256" cy="4351338"/>
          </a:xfrm>
        </p:spPr>
        <p:txBody>
          <a:bodyPr>
            <a:normAutofit fontScale="92500" lnSpcReduction="20000"/>
          </a:bodyPr>
          <a:lstStyle/>
          <a:p>
            <a:r>
              <a:rPr lang="en-GB" dirty="0"/>
              <a:t>Importance of free and unconditional use of these data vs. the “right” of the data producers to the first publication.</a:t>
            </a:r>
          </a:p>
          <a:p>
            <a:r>
              <a:rPr lang="en-GB" dirty="0"/>
              <a:t>Argues that the publicly available data should be treated as open data, a shared resource with unrestricted use for analysis, interpretation, and publication.</a:t>
            </a:r>
          </a:p>
          <a:p>
            <a:r>
              <a:rPr lang="en-GB" dirty="0"/>
              <a:t>Some projects have already eliminated exclusivity period (e.g. ENCODE).</a:t>
            </a:r>
          </a:p>
          <a:p>
            <a:r>
              <a:rPr lang="en-GB" dirty="0"/>
              <a:t>Availability of large complex datasets are best analysed by as many researchers as possible without restriction. </a:t>
            </a:r>
          </a:p>
          <a:p>
            <a:r>
              <a:rPr lang="en-GB" dirty="0"/>
              <a:t>Data producers credited in publications or via online tools such as DOIs. Journals and data repositories must lead the way in this.</a:t>
            </a:r>
          </a:p>
          <a:p>
            <a:r>
              <a:rPr lang="en-GB" dirty="0"/>
              <a:t>Wider data sharing is likely to allow more participation in the research enterprise of the many scientists who work in resource-poor settings and may be less able to compete in generating expensive new data.</a:t>
            </a:r>
          </a:p>
          <a:p>
            <a:endParaRPr lang="en-GB" dirty="0"/>
          </a:p>
          <a:p>
            <a:endParaRPr lang="en-GB" dirty="0"/>
          </a:p>
          <a:p>
            <a:endParaRPr lang="en-GB" dirty="0"/>
          </a:p>
          <a:p>
            <a:endParaRPr lang="en-GB" dirty="0"/>
          </a:p>
          <a:p>
            <a:endParaRPr lang="en-GB" dirty="0"/>
          </a:p>
        </p:txBody>
      </p:sp>
      <p:pic>
        <p:nvPicPr>
          <p:cNvPr id="9" name="Picture 8">
            <a:extLst>
              <a:ext uri="{FF2B5EF4-FFF2-40B4-BE49-F238E27FC236}">
                <a16:creationId xmlns:a16="http://schemas.microsoft.com/office/drawing/2014/main" id="{9C70E842-2DEE-4FDC-A5D3-7F0FDF544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 y="1323734"/>
            <a:ext cx="11496676" cy="4984475"/>
          </a:xfrm>
          <a:prstGeom prst="rect">
            <a:avLst/>
          </a:prstGeom>
        </p:spPr>
      </p:pic>
      <p:sp>
        <p:nvSpPr>
          <p:cNvPr id="10" name="TextBox 9">
            <a:extLst>
              <a:ext uri="{FF2B5EF4-FFF2-40B4-BE49-F238E27FC236}">
                <a16:creationId xmlns:a16="http://schemas.microsoft.com/office/drawing/2014/main" id="{16CA07F2-B879-4EE5-8DD9-B438225FB211}"/>
              </a:ext>
            </a:extLst>
          </p:cNvPr>
          <p:cNvSpPr txBox="1"/>
          <p:nvPr/>
        </p:nvSpPr>
        <p:spPr>
          <a:xfrm>
            <a:off x="9525000" y="6308209"/>
            <a:ext cx="2343911" cy="369332"/>
          </a:xfrm>
          <a:prstGeom prst="rect">
            <a:avLst/>
          </a:prstGeom>
          <a:noFill/>
        </p:spPr>
        <p:txBody>
          <a:bodyPr wrap="none" rtlCol="0">
            <a:spAutoFit/>
          </a:bodyPr>
          <a:lstStyle/>
          <a:p>
            <a:r>
              <a:rPr lang="en-GB" i="1" dirty="0"/>
              <a:t>Science</a:t>
            </a:r>
            <a:r>
              <a:rPr lang="en-GB" dirty="0"/>
              <a:t> </a:t>
            </a:r>
            <a:r>
              <a:rPr lang="en-GB" b="1" dirty="0"/>
              <a:t>2019</a:t>
            </a:r>
            <a:r>
              <a:rPr lang="en-GB" dirty="0"/>
              <a:t>, </a:t>
            </a:r>
            <a:r>
              <a:rPr lang="en-GB" i="1" dirty="0"/>
              <a:t>363</a:t>
            </a:r>
            <a:r>
              <a:rPr lang="en-GB" dirty="0"/>
              <a:t>, 350</a:t>
            </a:r>
          </a:p>
        </p:txBody>
      </p:sp>
    </p:spTree>
    <p:extLst>
      <p:ext uri="{BB962C8B-B14F-4D97-AF65-F5344CB8AC3E}">
        <p14:creationId xmlns:p14="http://schemas.microsoft.com/office/powerpoint/2010/main" val="34521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583</Words>
  <Application>Microsoft Macintosh PowerPoint</Application>
  <PresentationFormat>Widescreen</PresentationFormat>
  <Paragraphs>103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Incorporating Scientific Practices into the BBNJ ILBI</vt:lpstr>
      <vt:lpstr>The Biodiscovery Pipeline</vt:lpstr>
      <vt:lpstr>Marine Scientific Research Planning</vt:lpstr>
      <vt:lpstr>Obligatory Prior Electronic Notification (OPEN)</vt:lpstr>
      <vt:lpstr>Online Prior Electronic Notification</vt:lpstr>
      <vt:lpstr>Exclusivity Periods in Scientific Practice</vt:lpstr>
      <vt:lpstr>Current Thinking on Exclusivity Periods for DSI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Jaspars, Marcel</dc:creator>
  <cp:lastModifiedBy>Brown, Abbe</cp:lastModifiedBy>
  <cp:revision>14</cp:revision>
  <dcterms:created xsi:type="dcterms:W3CDTF">2019-08-20T11:07:12Z</dcterms:created>
  <dcterms:modified xsi:type="dcterms:W3CDTF">2019-08-22T19:59:46Z</dcterms:modified>
</cp:coreProperties>
</file>